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61" r:id="rId3"/>
    <p:sldId id="257" r:id="rId4"/>
    <p:sldId id="258" r:id="rId5"/>
    <p:sldId id="259" r:id="rId6"/>
    <p:sldId id="260"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muXWA08DaxH658KF9sadERmbc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8"/>
      </p:cViewPr>
      <p:guideLst>
        <p:guide orient="horz" pos="2160"/>
        <p:guide pos="1224"/>
        <p:guide orient="horz" pos="3888"/>
        <p:guide pos="4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Shubham\JP%20Morgan\Account%20Sales%20Data%20for%20Analysi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Analysis.xlsx]Sheet3!PivotTable3</c:name>
    <c:fmtId val="4"/>
  </c:pivotSource>
  <c:chart>
    <c:autoTitleDeleted val="1"/>
    <c:pivotFmts>
      <c:pivotFmt>
        <c:idx val="0"/>
        <c:spPr>
          <a:solidFill>
            <a:schemeClr val="accent1"/>
          </a:solidFill>
          <a:ln w="19050">
            <a:solidFill>
              <a:schemeClr val="lt1"/>
            </a:solidFill>
          </a:ln>
          <a:effectLst/>
        </c:spPr>
        <c:marker>
          <c:symbol val="none"/>
        </c:marker>
        <c:dLbl>
          <c:idx val="0"/>
          <c:numFmt formatCode="0%"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1"/>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numFmt formatCode="0%"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1"/>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numFmt formatCode="0%"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1"/>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manualLayout>
          <c:layoutTarget val="inner"/>
          <c:xMode val="edge"/>
          <c:yMode val="edge"/>
          <c:x val="0.38942466394649117"/>
          <c:y val="0.11305085696399719"/>
          <c:w val="0.3616726846941426"/>
          <c:h val="0.77389828607200561"/>
        </c:manualLayout>
      </c:layout>
      <c:doughnutChart>
        <c:varyColors val="1"/>
        <c:ser>
          <c:idx val="0"/>
          <c:order val="0"/>
          <c:tx>
            <c:strRef>
              <c:f>Sheet3!$B$21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220-48C5-928B-B00AC87892CD}"/>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2220-48C5-928B-B00AC87892CD}"/>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2220-48C5-928B-B00AC87892CD}"/>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2220-48C5-928B-B00AC87892CD}"/>
              </c:ext>
            </c:extLst>
          </c:dPt>
          <c:dLbls>
            <c:numFmt formatCode="0%" sourceLinked="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1"/>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Sheet3!$A$22:$A$26</c:f>
              <c:strCache>
                <c:ptCount val="4"/>
                <c:pt idx="0">
                  <c:v>Medium Business</c:v>
                </c:pt>
                <c:pt idx="1">
                  <c:v>Online Retailer</c:v>
                </c:pt>
                <c:pt idx="2">
                  <c:v>Small Business</c:v>
                </c:pt>
                <c:pt idx="3">
                  <c:v>Wholesale Distributor</c:v>
                </c:pt>
              </c:strCache>
            </c:strRef>
          </c:cat>
          <c:val>
            <c:numRef>
              <c:f>Sheet3!$B$22:$B$26</c:f>
              <c:numCache>
                <c:formatCode>General</c:formatCode>
                <c:ptCount val="4"/>
                <c:pt idx="0">
                  <c:v>8.5506287871844915</c:v>
                </c:pt>
                <c:pt idx="1">
                  <c:v>8.1539188189382408</c:v>
                </c:pt>
                <c:pt idx="2">
                  <c:v>2.0963133634429956</c:v>
                </c:pt>
                <c:pt idx="3">
                  <c:v>7.5376239352269696</c:v>
                </c:pt>
              </c:numCache>
            </c:numRef>
          </c:val>
          <c:extLst>
            <c:ext xmlns:c16="http://schemas.microsoft.com/office/drawing/2014/chart" uri="{C3380CC4-5D6E-409C-BE32-E72D297353CC}">
              <c16:uniqueId val="{00000008-2220-48C5-928B-B00AC87892CD}"/>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76038177383220051"/>
          <c:y val="0.56732916355320262"/>
          <c:w val="0.2159936915559115"/>
          <c:h val="0.293188253450743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[Account Sales Data for Analysis.xlsx]Sheet3!PivotTable2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Use</a:t>
            </a:r>
            <a:r>
              <a:rPr lang="en-US" b="1" baseline="0" dirty="0"/>
              <a:t> of Social Media</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Sheet3!$A$4:$A$15</c:f>
              <c:multiLvlStrCache>
                <c:ptCount val="7"/>
                <c:lvl>
                  <c:pt idx="0">
                    <c:v>No</c:v>
                  </c:pt>
                  <c:pt idx="1">
                    <c:v>Yes</c:v>
                  </c:pt>
                  <c:pt idx="2">
                    <c:v>No</c:v>
                  </c:pt>
                  <c:pt idx="3">
                    <c:v>Yes</c:v>
                  </c:pt>
                  <c:pt idx="4">
                    <c:v>No</c:v>
                  </c:pt>
                  <c:pt idx="5">
                    <c:v>Yes</c:v>
                  </c:pt>
                  <c:pt idx="6">
                    <c:v>No</c:v>
                  </c:pt>
                </c:lvl>
                <c:lvl>
                  <c:pt idx="0">
                    <c:v>Medium Business</c:v>
                  </c:pt>
                  <c:pt idx="2">
                    <c:v>Online Retailer</c:v>
                  </c:pt>
                  <c:pt idx="4">
                    <c:v>Small Business</c:v>
                  </c:pt>
                  <c:pt idx="6">
                    <c:v>Wholesale Distributor</c:v>
                  </c:pt>
                </c:lvl>
              </c:multiLvlStrCache>
            </c:multiLvlStrRef>
          </c:cat>
          <c:val>
            <c:numRef>
              <c:f>Sheet3!$B$4:$B$15</c:f>
              <c:numCache>
                <c:formatCode>General</c:formatCode>
                <c:ptCount val="7"/>
                <c:pt idx="0">
                  <c:v>7</c:v>
                </c:pt>
                <c:pt idx="1">
                  <c:v>8</c:v>
                </c:pt>
                <c:pt idx="2">
                  <c:v>7</c:v>
                </c:pt>
                <c:pt idx="3">
                  <c:v>8</c:v>
                </c:pt>
                <c:pt idx="4">
                  <c:v>7</c:v>
                </c:pt>
                <c:pt idx="5">
                  <c:v>5</c:v>
                </c:pt>
                <c:pt idx="6">
                  <c:v>15</c:v>
                </c:pt>
              </c:numCache>
            </c:numRef>
          </c:val>
          <c:extLst>
            <c:ext xmlns:c16="http://schemas.microsoft.com/office/drawing/2014/chart" uri="{C3380CC4-5D6E-409C-BE32-E72D297353CC}">
              <c16:uniqueId val="{00000000-D893-4BE1-BD56-87C3E09E3BF2}"/>
            </c:ext>
          </c:extLst>
        </c:ser>
        <c:dLbls>
          <c:showLegendKey val="0"/>
          <c:showVal val="1"/>
          <c:showCatName val="0"/>
          <c:showSerName val="0"/>
          <c:showPercent val="0"/>
          <c:showBubbleSize val="0"/>
        </c:dLbls>
        <c:gapWidth val="150"/>
        <c:shape val="box"/>
        <c:axId val="484483792"/>
        <c:axId val="484482152"/>
        <c:axId val="0"/>
      </c:bar3DChart>
      <c:catAx>
        <c:axId val="4844837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482152"/>
        <c:crosses val="autoZero"/>
        <c:auto val="1"/>
        <c:lblAlgn val="ctr"/>
        <c:lblOffset val="100"/>
        <c:noMultiLvlLbl val="0"/>
      </c:catAx>
      <c:valAx>
        <c:axId val="484482152"/>
        <c:scaling>
          <c:orientation val="minMax"/>
        </c:scaling>
        <c:delete val="1"/>
        <c:axPos val="l"/>
        <c:numFmt formatCode="General" sourceLinked="1"/>
        <c:majorTickMark val="none"/>
        <c:minorTickMark val="none"/>
        <c:tickLblPos val="nextTo"/>
        <c:crossAx val="484483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Analysis.xlsx]Sheet3!PivotTable7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Average</a:t>
            </a:r>
            <a:r>
              <a:rPr lang="en-IN" b="1" baseline="0" dirty="0"/>
              <a:t> Units Sold Using Social Media</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147804619031508E-2"/>
          <c:y val="0.12532943297042595"/>
          <c:w val="0.79599287003170238"/>
          <c:h val="0.75987097122464442"/>
        </c:manualLayout>
      </c:layout>
      <c:lineChart>
        <c:grouping val="stacked"/>
        <c:varyColors val="0"/>
        <c:ser>
          <c:idx val="0"/>
          <c:order val="0"/>
          <c:tx>
            <c:strRef>
              <c:f>Sheet3!$D$46</c:f>
              <c:strCache>
                <c:ptCount val="1"/>
                <c:pt idx="0">
                  <c:v>Average of 2017</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Sheet3!$C$47:$C$51</c:f>
              <c:strCache>
                <c:ptCount val="4"/>
                <c:pt idx="0">
                  <c:v>Medium Business</c:v>
                </c:pt>
                <c:pt idx="1">
                  <c:v>Online Retailer</c:v>
                </c:pt>
                <c:pt idx="2">
                  <c:v>Small Business</c:v>
                </c:pt>
                <c:pt idx="3">
                  <c:v>Wholesale Distributor</c:v>
                </c:pt>
              </c:strCache>
            </c:strRef>
          </c:cat>
          <c:val>
            <c:numRef>
              <c:f>Sheet3!$D$47:$D$51</c:f>
              <c:numCache>
                <c:formatCode>0</c:formatCode>
                <c:ptCount val="4"/>
                <c:pt idx="0">
                  <c:v>3068.3333333333335</c:v>
                </c:pt>
                <c:pt idx="1">
                  <c:v>3150.6</c:v>
                </c:pt>
                <c:pt idx="2">
                  <c:v>4107.75</c:v>
                </c:pt>
                <c:pt idx="3">
                  <c:v>2992.5333333333333</c:v>
                </c:pt>
              </c:numCache>
            </c:numRef>
          </c:val>
          <c:smooth val="0"/>
          <c:extLst>
            <c:ext xmlns:c16="http://schemas.microsoft.com/office/drawing/2014/chart" uri="{C3380CC4-5D6E-409C-BE32-E72D297353CC}">
              <c16:uniqueId val="{00000000-D858-4692-85F6-967E1CD5C035}"/>
            </c:ext>
          </c:extLst>
        </c:ser>
        <c:ser>
          <c:idx val="1"/>
          <c:order val="1"/>
          <c:tx>
            <c:strRef>
              <c:f>Sheet3!$E$46</c:f>
              <c:strCache>
                <c:ptCount val="1"/>
                <c:pt idx="0">
                  <c:v>Average of 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Sheet3!$C$47:$C$51</c:f>
              <c:strCache>
                <c:ptCount val="4"/>
                <c:pt idx="0">
                  <c:v>Medium Business</c:v>
                </c:pt>
                <c:pt idx="1">
                  <c:v>Online Retailer</c:v>
                </c:pt>
                <c:pt idx="2">
                  <c:v>Small Business</c:v>
                </c:pt>
                <c:pt idx="3">
                  <c:v>Wholesale Distributor</c:v>
                </c:pt>
              </c:strCache>
            </c:strRef>
          </c:cat>
          <c:val>
            <c:numRef>
              <c:f>Sheet3!$E$47:$E$51</c:f>
              <c:numCache>
                <c:formatCode>0</c:formatCode>
                <c:ptCount val="4"/>
                <c:pt idx="0">
                  <c:v>4335.4666666666662</c:v>
                </c:pt>
                <c:pt idx="1">
                  <c:v>4485</c:v>
                </c:pt>
                <c:pt idx="2">
                  <c:v>4356.166666666667</c:v>
                </c:pt>
                <c:pt idx="3">
                  <c:v>3371.1333333333332</c:v>
                </c:pt>
              </c:numCache>
            </c:numRef>
          </c:val>
          <c:smooth val="0"/>
          <c:extLst>
            <c:ext xmlns:c16="http://schemas.microsoft.com/office/drawing/2014/chart" uri="{C3380CC4-5D6E-409C-BE32-E72D297353CC}">
              <c16:uniqueId val="{00000001-D858-4692-85F6-967E1CD5C035}"/>
            </c:ext>
          </c:extLst>
        </c:ser>
        <c:ser>
          <c:idx val="2"/>
          <c:order val="2"/>
          <c:tx>
            <c:strRef>
              <c:f>Sheet3!$F$46</c:f>
              <c:strCache>
                <c:ptCount val="1"/>
                <c:pt idx="0">
                  <c:v>Average of 2019</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Sheet3!$C$47:$C$51</c:f>
              <c:strCache>
                <c:ptCount val="4"/>
                <c:pt idx="0">
                  <c:v>Medium Business</c:v>
                </c:pt>
                <c:pt idx="1">
                  <c:v>Online Retailer</c:v>
                </c:pt>
                <c:pt idx="2">
                  <c:v>Small Business</c:v>
                </c:pt>
                <c:pt idx="3">
                  <c:v>Wholesale Distributor</c:v>
                </c:pt>
              </c:strCache>
            </c:strRef>
          </c:cat>
          <c:val>
            <c:numRef>
              <c:f>Sheet3!$F$47:$F$51</c:f>
              <c:numCache>
                <c:formatCode>0</c:formatCode>
                <c:ptCount val="4"/>
                <c:pt idx="0">
                  <c:v>5182.0666666666666</c:v>
                </c:pt>
                <c:pt idx="1">
                  <c:v>5309.7333333333336</c:v>
                </c:pt>
                <c:pt idx="2">
                  <c:v>3977.75</c:v>
                </c:pt>
                <c:pt idx="3">
                  <c:v>4687.4666666666662</c:v>
                </c:pt>
              </c:numCache>
            </c:numRef>
          </c:val>
          <c:smooth val="0"/>
          <c:extLst>
            <c:ext xmlns:c16="http://schemas.microsoft.com/office/drawing/2014/chart" uri="{C3380CC4-5D6E-409C-BE32-E72D297353CC}">
              <c16:uniqueId val="{00000002-D858-4692-85F6-967E1CD5C035}"/>
            </c:ext>
          </c:extLst>
        </c:ser>
        <c:ser>
          <c:idx val="3"/>
          <c:order val="3"/>
          <c:tx>
            <c:strRef>
              <c:f>Sheet3!$G$46</c:f>
              <c:strCache>
                <c:ptCount val="1"/>
                <c:pt idx="0">
                  <c:v>Average of 2020</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Sheet3!$C$47:$C$51</c:f>
              <c:strCache>
                <c:ptCount val="4"/>
                <c:pt idx="0">
                  <c:v>Medium Business</c:v>
                </c:pt>
                <c:pt idx="1">
                  <c:v>Online Retailer</c:v>
                </c:pt>
                <c:pt idx="2">
                  <c:v>Small Business</c:v>
                </c:pt>
                <c:pt idx="3">
                  <c:v>Wholesale Distributor</c:v>
                </c:pt>
              </c:strCache>
            </c:strRef>
          </c:cat>
          <c:val>
            <c:numRef>
              <c:f>Sheet3!$G$47:$G$51</c:f>
              <c:numCache>
                <c:formatCode>0</c:formatCode>
                <c:ptCount val="4"/>
                <c:pt idx="0">
                  <c:v>5973</c:v>
                </c:pt>
                <c:pt idx="1">
                  <c:v>6804.333333333333</c:v>
                </c:pt>
                <c:pt idx="2">
                  <c:v>4900</c:v>
                </c:pt>
                <c:pt idx="3">
                  <c:v>5505.5333333333338</c:v>
                </c:pt>
              </c:numCache>
            </c:numRef>
          </c:val>
          <c:smooth val="0"/>
          <c:extLst>
            <c:ext xmlns:c16="http://schemas.microsoft.com/office/drawing/2014/chart" uri="{C3380CC4-5D6E-409C-BE32-E72D297353CC}">
              <c16:uniqueId val="{00000003-D858-4692-85F6-967E1CD5C035}"/>
            </c:ext>
          </c:extLst>
        </c:ser>
        <c:ser>
          <c:idx val="4"/>
          <c:order val="4"/>
          <c:tx>
            <c:strRef>
              <c:f>Sheet3!$H$46</c:f>
              <c:strCache>
                <c:ptCount val="1"/>
                <c:pt idx="0">
                  <c:v>Average of 2021</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Sheet3!$C$47:$C$51</c:f>
              <c:strCache>
                <c:ptCount val="4"/>
                <c:pt idx="0">
                  <c:v>Medium Business</c:v>
                </c:pt>
                <c:pt idx="1">
                  <c:v>Online Retailer</c:v>
                </c:pt>
                <c:pt idx="2">
                  <c:v>Small Business</c:v>
                </c:pt>
                <c:pt idx="3">
                  <c:v>Wholesale Distributor</c:v>
                </c:pt>
              </c:strCache>
            </c:strRef>
          </c:cat>
          <c:val>
            <c:numRef>
              <c:f>Sheet3!$H$47:$H$51</c:f>
              <c:numCache>
                <c:formatCode>0</c:formatCode>
                <c:ptCount val="4"/>
                <c:pt idx="0">
                  <c:v>6812.333333333333</c:v>
                </c:pt>
                <c:pt idx="1">
                  <c:v>7484.666666666667</c:v>
                </c:pt>
                <c:pt idx="2">
                  <c:v>5530.666666666667</c:v>
                </c:pt>
                <c:pt idx="3">
                  <c:v>6706.1333333333332</c:v>
                </c:pt>
              </c:numCache>
            </c:numRef>
          </c:val>
          <c:smooth val="0"/>
          <c:extLst>
            <c:ext xmlns:c16="http://schemas.microsoft.com/office/drawing/2014/chart" uri="{C3380CC4-5D6E-409C-BE32-E72D297353CC}">
              <c16:uniqueId val="{00000004-D858-4692-85F6-967E1CD5C035}"/>
            </c:ext>
          </c:extLst>
        </c:ser>
        <c:dLbls>
          <c:dLblPos val="t"/>
          <c:showLegendKey val="0"/>
          <c:showVal val="1"/>
          <c:showCatName val="0"/>
          <c:showSerName val="0"/>
          <c:showPercent val="0"/>
          <c:showBubbleSize val="0"/>
        </c:dLbls>
        <c:marker val="1"/>
        <c:smooth val="0"/>
        <c:axId val="786812240"/>
        <c:axId val="786814536"/>
      </c:lineChart>
      <c:catAx>
        <c:axId val="786812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814536"/>
        <c:crosses val="autoZero"/>
        <c:auto val="1"/>
        <c:lblAlgn val="ctr"/>
        <c:lblOffset val="100"/>
        <c:noMultiLvlLbl val="0"/>
      </c:catAx>
      <c:valAx>
        <c:axId val="786814536"/>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786812240"/>
        <c:crosses val="autoZero"/>
        <c:crossBetween val="between"/>
      </c:valAx>
      <c:spPr>
        <a:noFill/>
        <a:ln>
          <a:noFill/>
        </a:ln>
        <a:effectLst/>
      </c:spPr>
    </c:plotArea>
    <c:legend>
      <c:legendPos val="r"/>
      <c:layout>
        <c:manualLayout>
          <c:xMode val="edge"/>
          <c:yMode val="edge"/>
          <c:x val="0.81510512588943873"/>
          <c:y val="0.73679700053561858"/>
          <c:w val="0.18489487411056127"/>
          <c:h val="0.228409212640599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[Account Sales Data for Analysis.xlsx]Sheet3!PivotTable5</c:name>
    <c:fmtId val="3"/>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IN"/>
              <a:t>Total</a:t>
            </a:r>
            <a:r>
              <a:rPr lang="en-IN" baseline="0"/>
              <a:t> yearwise Sale</a:t>
            </a:r>
            <a:endParaRPr lang="en-IN"/>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diamond"/>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square"/>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triangle"/>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x"/>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star"/>
          <c:size val="6"/>
          <c:spPr>
            <a:solidFill>
              <a:schemeClr val="accent1"/>
            </a:solidFill>
            <a:ln w="952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Sheet3!$L$4</c:f>
              <c:strCache>
                <c:ptCount val="1"/>
                <c:pt idx="0">
                  <c:v>Sum of 2017</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Sheet3!$K$5:$K$9</c:f>
              <c:strCache>
                <c:ptCount val="4"/>
                <c:pt idx="0">
                  <c:v>Medium Business</c:v>
                </c:pt>
                <c:pt idx="1">
                  <c:v>Online Retailer</c:v>
                </c:pt>
                <c:pt idx="2">
                  <c:v>Small Business</c:v>
                </c:pt>
                <c:pt idx="3">
                  <c:v>Wholesale Distributor</c:v>
                </c:pt>
              </c:strCache>
            </c:strRef>
          </c:cat>
          <c:val>
            <c:numRef>
              <c:f>Sheet3!$L$5:$L$9</c:f>
              <c:numCache>
                <c:formatCode>General</c:formatCode>
                <c:ptCount val="4"/>
                <c:pt idx="0">
                  <c:v>46025</c:v>
                </c:pt>
                <c:pt idx="1">
                  <c:v>47259</c:v>
                </c:pt>
                <c:pt idx="2">
                  <c:v>49293</c:v>
                </c:pt>
                <c:pt idx="3">
                  <c:v>44888</c:v>
                </c:pt>
              </c:numCache>
            </c:numRef>
          </c:val>
          <c:extLst>
            <c:ext xmlns:c16="http://schemas.microsoft.com/office/drawing/2014/chart" uri="{C3380CC4-5D6E-409C-BE32-E72D297353CC}">
              <c16:uniqueId val="{00000000-73A3-46B2-ABC1-554789C67160}"/>
            </c:ext>
          </c:extLst>
        </c:ser>
        <c:ser>
          <c:idx val="1"/>
          <c:order val="1"/>
          <c:tx>
            <c:strRef>
              <c:f>Sheet3!$M$4</c:f>
              <c:strCache>
                <c:ptCount val="1"/>
                <c:pt idx="0">
                  <c:v>Sum of 2018</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Sheet3!$K$5:$K$9</c:f>
              <c:strCache>
                <c:ptCount val="4"/>
                <c:pt idx="0">
                  <c:v>Medium Business</c:v>
                </c:pt>
                <c:pt idx="1">
                  <c:v>Online Retailer</c:v>
                </c:pt>
                <c:pt idx="2">
                  <c:v>Small Business</c:v>
                </c:pt>
                <c:pt idx="3">
                  <c:v>Wholesale Distributor</c:v>
                </c:pt>
              </c:strCache>
            </c:strRef>
          </c:cat>
          <c:val>
            <c:numRef>
              <c:f>Sheet3!$M$5:$M$9</c:f>
              <c:numCache>
                <c:formatCode>General</c:formatCode>
                <c:ptCount val="4"/>
                <c:pt idx="0">
                  <c:v>65032</c:v>
                </c:pt>
                <c:pt idx="1">
                  <c:v>67275</c:v>
                </c:pt>
                <c:pt idx="2">
                  <c:v>52274</c:v>
                </c:pt>
                <c:pt idx="3">
                  <c:v>50567</c:v>
                </c:pt>
              </c:numCache>
            </c:numRef>
          </c:val>
          <c:extLst>
            <c:ext xmlns:c16="http://schemas.microsoft.com/office/drawing/2014/chart" uri="{C3380CC4-5D6E-409C-BE32-E72D297353CC}">
              <c16:uniqueId val="{00000001-73A3-46B2-ABC1-554789C67160}"/>
            </c:ext>
          </c:extLst>
        </c:ser>
        <c:ser>
          <c:idx val="2"/>
          <c:order val="2"/>
          <c:tx>
            <c:strRef>
              <c:f>Sheet3!$N$4</c:f>
              <c:strCache>
                <c:ptCount val="1"/>
                <c:pt idx="0">
                  <c:v>Sum of 2019</c:v>
                </c:pt>
              </c:strCache>
            </c:strRef>
          </c:tx>
          <c:spPr>
            <a:solidFill>
              <a:schemeClr val="accent5"/>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Sheet3!$K$5:$K$9</c:f>
              <c:strCache>
                <c:ptCount val="4"/>
                <c:pt idx="0">
                  <c:v>Medium Business</c:v>
                </c:pt>
                <c:pt idx="1">
                  <c:v>Online Retailer</c:v>
                </c:pt>
                <c:pt idx="2">
                  <c:v>Small Business</c:v>
                </c:pt>
                <c:pt idx="3">
                  <c:v>Wholesale Distributor</c:v>
                </c:pt>
              </c:strCache>
            </c:strRef>
          </c:cat>
          <c:val>
            <c:numRef>
              <c:f>Sheet3!$N$5:$N$9</c:f>
              <c:numCache>
                <c:formatCode>General</c:formatCode>
                <c:ptCount val="4"/>
                <c:pt idx="0">
                  <c:v>77731</c:v>
                </c:pt>
                <c:pt idx="1">
                  <c:v>79646</c:v>
                </c:pt>
                <c:pt idx="2">
                  <c:v>47733</c:v>
                </c:pt>
                <c:pt idx="3">
                  <c:v>70312</c:v>
                </c:pt>
              </c:numCache>
            </c:numRef>
          </c:val>
          <c:extLst>
            <c:ext xmlns:c16="http://schemas.microsoft.com/office/drawing/2014/chart" uri="{C3380CC4-5D6E-409C-BE32-E72D297353CC}">
              <c16:uniqueId val="{00000002-73A3-46B2-ABC1-554789C67160}"/>
            </c:ext>
          </c:extLst>
        </c:ser>
        <c:ser>
          <c:idx val="3"/>
          <c:order val="3"/>
          <c:tx>
            <c:strRef>
              <c:f>Sheet3!$O$4</c:f>
              <c:strCache>
                <c:ptCount val="1"/>
                <c:pt idx="0">
                  <c:v>Sum of 2020</c:v>
                </c:pt>
              </c:strCache>
            </c:strRef>
          </c:tx>
          <c:spPr>
            <a:solidFill>
              <a:schemeClr val="accent1">
                <a:lumMod val="60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Sheet3!$K$5:$K$9</c:f>
              <c:strCache>
                <c:ptCount val="4"/>
                <c:pt idx="0">
                  <c:v>Medium Business</c:v>
                </c:pt>
                <c:pt idx="1">
                  <c:v>Online Retailer</c:v>
                </c:pt>
                <c:pt idx="2">
                  <c:v>Small Business</c:v>
                </c:pt>
                <c:pt idx="3">
                  <c:v>Wholesale Distributor</c:v>
                </c:pt>
              </c:strCache>
            </c:strRef>
          </c:cat>
          <c:val>
            <c:numRef>
              <c:f>Sheet3!$O$5:$O$9</c:f>
              <c:numCache>
                <c:formatCode>General</c:formatCode>
                <c:ptCount val="4"/>
                <c:pt idx="0">
                  <c:v>89595</c:v>
                </c:pt>
                <c:pt idx="1">
                  <c:v>102065</c:v>
                </c:pt>
                <c:pt idx="2">
                  <c:v>58800</c:v>
                </c:pt>
                <c:pt idx="3">
                  <c:v>82583</c:v>
                </c:pt>
              </c:numCache>
            </c:numRef>
          </c:val>
          <c:extLst>
            <c:ext xmlns:c16="http://schemas.microsoft.com/office/drawing/2014/chart" uri="{C3380CC4-5D6E-409C-BE32-E72D297353CC}">
              <c16:uniqueId val="{00000003-73A3-46B2-ABC1-554789C67160}"/>
            </c:ext>
          </c:extLst>
        </c:ser>
        <c:ser>
          <c:idx val="4"/>
          <c:order val="4"/>
          <c:tx>
            <c:strRef>
              <c:f>Sheet3!$P$4</c:f>
              <c:strCache>
                <c:ptCount val="1"/>
                <c:pt idx="0">
                  <c:v>Sum of 2021</c:v>
                </c:pt>
              </c:strCache>
            </c:strRef>
          </c:tx>
          <c:spPr>
            <a:solidFill>
              <a:schemeClr val="accent3">
                <a:lumMod val="60000"/>
              </a:schemeClr>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Sheet3!$K$5:$K$9</c:f>
              <c:strCache>
                <c:ptCount val="4"/>
                <c:pt idx="0">
                  <c:v>Medium Business</c:v>
                </c:pt>
                <c:pt idx="1">
                  <c:v>Online Retailer</c:v>
                </c:pt>
                <c:pt idx="2">
                  <c:v>Small Business</c:v>
                </c:pt>
                <c:pt idx="3">
                  <c:v>Wholesale Distributor</c:v>
                </c:pt>
              </c:strCache>
            </c:strRef>
          </c:cat>
          <c:val>
            <c:numRef>
              <c:f>Sheet3!$P$5:$P$9</c:f>
              <c:numCache>
                <c:formatCode>General</c:formatCode>
                <c:ptCount val="4"/>
                <c:pt idx="0">
                  <c:v>102185</c:v>
                </c:pt>
                <c:pt idx="1">
                  <c:v>112270</c:v>
                </c:pt>
                <c:pt idx="2">
                  <c:v>66368</c:v>
                </c:pt>
                <c:pt idx="3">
                  <c:v>100592</c:v>
                </c:pt>
              </c:numCache>
            </c:numRef>
          </c:val>
          <c:extLst>
            <c:ext xmlns:c16="http://schemas.microsoft.com/office/drawing/2014/chart" uri="{C3380CC4-5D6E-409C-BE32-E72D297353CC}">
              <c16:uniqueId val="{00000004-73A3-46B2-ABC1-554789C67160}"/>
            </c:ext>
          </c:extLst>
        </c:ser>
        <c:dLbls>
          <c:showLegendKey val="0"/>
          <c:showVal val="1"/>
          <c:showCatName val="0"/>
          <c:showSerName val="0"/>
          <c:showPercent val="0"/>
          <c:showBubbleSize val="0"/>
        </c:dLbls>
        <c:gapWidth val="79"/>
        <c:shape val="box"/>
        <c:axId val="457962424"/>
        <c:axId val="457962752"/>
        <c:axId val="0"/>
      </c:bar3DChart>
      <c:catAx>
        <c:axId val="4579624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457962752"/>
        <c:crosses val="autoZero"/>
        <c:auto val="1"/>
        <c:lblAlgn val="ctr"/>
        <c:lblOffset val="100"/>
        <c:noMultiLvlLbl val="0"/>
      </c:catAx>
      <c:valAx>
        <c:axId val="457962752"/>
        <c:scaling>
          <c:orientation val="minMax"/>
        </c:scaling>
        <c:delete val="1"/>
        <c:axPos val="l"/>
        <c:numFmt formatCode="General" sourceLinked="1"/>
        <c:majorTickMark val="none"/>
        <c:minorTickMark val="none"/>
        <c:tickLblPos val="nextTo"/>
        <c:crossAx val="457962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3731651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939131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183175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1460825"/>
            <a:ext cx="8228700" cy="1785104"/>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0070C0"/>
              </a:buClr>
              <a:buSzPts val="3200"/>
              <a:buFont typeface="Arial"/>
              <a:buNone/>
            </a:pPr>
            <a:r>
              <a:rPr lang="en-US" sz="4800" dirty="0">
                <a:solidFill>
                  <a:schemeClr val="accent1"/>
                </a:solidFill>
                <a:latin typeface="Bookman Old Style" panose="02050604050505020204" pitchFamily="18" charset="0"/>
              </a:rPr>
              <a:t>Accounting Units</a:t>
            </a:r>
          </a:p>
          <a:p>
            <a:pPr marL="0" marR="0" lvl="0" indent="0" algn="l" rtl="0">
              <a:lnSpc>
                <a:spcPct val="100000"/>
              </a:lnSpc>
              <a:spcBef>
                <a:spcPts val="0"/>
              </a:spcBef>
              <a:spcAft>
                <a:spcPts val="0"/>
              </a:spcAft>
              <a:buClr>
                <a:srgbClr val="0070C0"/>
              </a:buClr>
              <a:buSzPts val="3200"/>
              <a:buFont typeface="Arial"/>
              <a:buNone/>
            </a:pPr>
            <a:r>
              <a:rPr lang="en-US" sz="4400" dirty="0">
                <a:solidFill>
                  <a:schemeClr val="accent1"/>
                </a:solidFill>
              </a:rPr>
              <a:t> </a:t>
            </a:r>
            <a:r>
              <a:rPr lang="en-US" sz="2400" dirty="0">
                <a:solidFill>
                  <a:schemeClr val="tx1">
                    <a:lumMod val="95000"/>
                    <a:lumOff val="5000"/>
                  </a:schemeClr>
                </a:solidFill>
                <a:latin typeface="Bahnschrift SemiBold SemiConden" panose="020B0502040204020203" pitchFamily="34" charset="0"/>
              </a:rPr>
              <a:t>-</a:t>
            </a:r>
            <a:r>
              <a:rPr lang="en-US" sz="2400" b="1" dirty="0">
                <a:solidFill>
                  <a:schemeClr val="tx1">
                    <a:lumMod val="95000"/>
                    <a:lumOff val="5000"/>
                  </a:schemeClr>
                </a:solidFill>
                <a:latin typeface="Bahnschrift Light" panose="020B0502040204020203" pitchFamily="34" charset="0"/>
              </a:rPr>
              <a:t>Analyze How Different Product Lines, and Marketing Strategies Influence Total Volume (units) of Businesses</a:t>
            </a:r>
            <a:endParaRPr sz="1600" b="1" dirty="0">
              <a:solidFill>
                <a:schemeClr val="tx1">
                  <a:lumMod val="95000"/>
                  <a:lumOff val="5000"/>
                </a:schemeClr>
              </a:solidFill>
              <a:latin typeface="Bahnschrift Light" panose="020B0502040204020203" pitchFamily="34" charset="0"/>
            </a:endParaRPr>
          </a:p>
        </p:txBody>
      </p:sp>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2" name="TextBox 1">
            <a:extLst>
              <a:ext uri="{FF2B5EF4-FFF2-40B4-BE49-F238E27FC236}">
                <a16:creationId xmlns:a16="http://schemas.microsoft.com/office/drawing/2014/main" id="{0DC78B4A-916B-4A6E-B450-97B04951491B}"/>
              </a:ext>
            </a:extLst>
          </p:cNvPr>
          <p:cNvSpPr txBox="1"/>
          <p:nvPr/>
        </p:nvSpPr>
        <p:spPr>
          <a:xfrm>
            <a:off x="5220586" y="3850559"/>
            <a:ext cx="3317358" cy="1815882"/>
          </a:xfrm>
          <a:prstGeom prst="rect">
            <a:avLst/>
          </a:prstGeom>
          <a:noFill/>
        </p:spPr>
        <p:txBody>
          <a:bodyPr wrap="square" rtlCol="0">
            <a:spAutoFit/>
          </a:bodyPr>
          <a:lstStyle/>
          <a:p>
            <a:pPr marL="285750" indent="-285750">
              <a:buFontTx/>
              <a:buChar char="-"/>
            </a:pPr>
            <a:r>
              <a:rPr lang="en-US" sz="2800" dirty="0">
                <a:latin typeface="Aparajita" panose="02020603050405020304" pitchFamily="18" charset="0"/>
                <a:cs typeface="Aparajita" panose="02020603050405020304" pitchFamily="18" charset="0"/>
              </a:rPr>
              <a:t>Small Business</a:t>
            </a:r>
          </a:p>
          <a:p>
            <a:pPr marL="285750" indent="-285750">
              <a:buFontTx/>
              <a:buChar char="-"/>
            </a:pPr>
            <a:r>
              <a:rPr lang="en-US" sz="2800" dirty="0">
                <a:latin typeface="Aparajita" panose="02020603050405020304" pitchFamily="18" charset="0"/>
                <a:cs typeface="Aparajita" panose="02020603050405020304" pitchFamily="18" charset="0"/>
              </a:rPr>
              <a:t>Online Retailers</a:t>
            </a:r>
          </a:p>
          <a:p>
            <a:pPr marL="285750" indent="-285750">
              <a:buFontTx/>
              <a:buChar char="-"/>
            </a:pPr>
            <a:r>
              <a:rPr lang="en-US" sz="2800" dirty="0">
                <a:latin typeface="Aparajita" panose="02020603050405020304" pitchFamily="18" charset="0"/>
                <a:cs typeface="Aparajita" panose="02020603050405020304" pitchFamily="18" charset="0"/>
              </a:rPr>
              <a:t>Medium Business</a:t>
            </a:r>
          </a:p>
          <a:p>
            <a:pPr marL="285750" indent="-285750">
              <a:buFontTx/>
              <a:buChar char="-"/>
            </a:pPr>
            <a:r>
              <a:rPr lang="en-US" sz="2800" dirty="0">
                <a:latin typeface="Aparajita" panose="02020603050405020304" pitchFamily="18" charset="0"/>
                <a:cs typeface="Aparajita" panose="02020603050405020304" pitchFamily="18" charset="0"/>
              </a:rPr>
              <a:t>Wholesale Distributors</a:t>
            </a:r>
            <a:endParaRPr lang="en-IN" sz="2800" dirty="0">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41B71957-4EE7-4ECD-9CE6-D9F166A1A84E}"/>
              </a:ext>
            </a:extLst>
          </p:cNvPr>
          <p:cNvSpPr txBox="1"/>
          <p:nvPr/>
        </p:nvSpPr>
        <p:spPr>
          <a:xfrm>
            <a:off x="457200" y="1180214"/>
            <a:ext cx="8229600" cy="1015663"/>
          </a:xfrm>
          <a:prstGeom prst="rect">
            <a:avLst/>
          </a:prstGeom>
          <a:noFill/>
        </p:spPr>
        <p:txBody>
          <a:bodyPr wrap="square" rtlCol="0">
            <a:spAutoFit/>
          </a:bodyPr>
          <a:lstStyle/>
          <a:p>
            <a:r>
              <a:rPr lang="en-US" sz="2000" b="1" dirty="0">
                <a:solidFill>
                  <a:schemeClr val="accent1"/>
                </a:solidFill>
                <a:latin typeface="Aparajita" panose="02020603050405020304" pitchFamily="18" charset="0"/>
                <a:cs typeface="Aparajita" panose="02020603050405020304" pitchFamily="18" charset="0"/>
              </a:rPr>
              <a:t>The results and visualization are the product of analysis of different types of business/ account types, their marketing/ promotion techniques with major focus on Social Media and year on year growth from 2017-2021</a:t>
            </a:r>
            <a:endParaRPr lang="en-IN" sz="2000" b="1" dirty="0">
              <a:solidFill>
                <a:schemeClr val="accent1"/>
              </a:solidFill>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615CD194-CADA-4940-AC85-6D243367BB77}"/>
              </a:ext>
            </a:extLst>
          </p:cNvPr>
          <p:cNvSpPr txBox="1"/>
          <p:nvPr/>
        </p:nvSpPr>
        <p:spPr>
          <a:xfrm>
            <a:off x="457200" y="2330494"/>
            <a:ext cx="3572540" cy="1631216"/>
          </a:xfrm>
          <a:prstGeom prst="rect">
            <a:avLst/>
          </a:prstGeom>
          <a:noFill/>
        </p:spPr>
        <p:txBody>
          <a:bodyPr wrap="square" rtlCol="0">
            <a:spAutoFit/>
          </a:bodyPr>
          <a:lstStyle/>
          <a:p>
            <a:r>
              <a:rPr lang="en-US" sz="2000" u="sng" dirty="0">
                <a:latin typeface="Bookman Old Style" panose="02050604050505020204" pitchFamily="18" charset="0"/>
              </a:rPr>
              <a:t>Account Type</a:t>
            </a:r>
          </a:p>
          <a:p>
            <a:pPr marL="342900" indent="-342900">
              <a:buFontTx/>
              <a:buChar char="-"/>
            </a:pPr>
            <a:r>
              <a:rPr lang="en-US" sz="2000" dirty="0">
                <a:latin typeface="Bookman Old Style" panose="02050604050505020204" pitchFamily="18" charset="0"/>
              </a:rPr>
              <a:t>Small Business</a:t>
            </a:r>
          </a:p>
          <a:p>
            <a:pPr marL="342900" indent="-342900">
              <a:buFontTx/>
              <a:buChar char="-"/>
            </a:pPr>
            <a:r>
              <a:rPr lang="en-US" sz="2000" dirty="0">
                <a:latin typeface="Bookman Old Style" panose="02050604050505020204" pitchFamily="18" charset="0"/>
              </a:rPr>
              <a:t>Medium Business</a:t>
            </a:r>
          </a:p>
          <a:p>
            <a:pPr marL="342900" indent="-342900">
              <a:buFontTx/>
              <a:buChar char="-"/>
            </a:pPr>
            <a:r>
              <a:rPr lang="en-US" sz="2000" dirty="0">
                <a:latin typeface="Bookman Old Style" panose="02050604050505020204" pitchFamily="18" charset="0"/>
              </a:rPr>
              <a:t>Online Retailer</a:t>
            </a:r>
          </a:p>
          <a:p>
            <a:pPr marL="342900" indent="-342900">
              <a:buFontTx/>
              <a:buChar char="-"/>
            </a:pPr>
            <a:r>
              <a:rPr lang="en-US" sz="2000" dirty="0">
                <a:latin typeface="Bookman Old Style" panose="02050604050505020204" pitchFamily="18" charset="0"/>
              </a:rPr>
              <a:t>Wholesale Distributors</a:t>
            </a:r>
            <a:endParaRPr lang="en-IN" sz="2000" dirty="0">
              <a:latin typeface="Bookman Old Style" panose="02050604050505020204" pitchFamily="18" charset="0"/>
            </a:endParaRPr>
          </a:p>
        </p:txBody>
      </p:sp>
      <p:sp>
        <p:nvSpPr>
          <p:cNvPr id="5" name="TextBox 4">
            <a:extLst>
              <a:ext uri="{FF2B5EF4-FFF2-40B4-BE49-F238E27FC236}">
                <a16:creationId xmlns:a16="http://schemas.microsoft.com/office/drawing/2014/main" id="{62F5007C-DEA8-490D-A894-FBF77C19F336}"/>
              </a:ext>
            </a:extLst>
          </p:cNvPr>
          <p:cNvSpPr txBox="1"/>
          <p:nvPr/>
        </p:nvSpPr>
        <p:spPr>
          <a:xfrm>
            <a:off x="4210492" y="2392049"/>
            <a:ext cx="4476308" cy="1508105"/>
          </a:xfrm>
          <a:prstGeom prst="rect">
            <a:avLst/>
          </a:prstGeom>
          <a:noFill/>
        </p:spPr>
        <p:txBody>
          <a:bodyPr wrap="square" rtlCol="0">
            <a:spAutoFit/>
          </a:bodyPr>
          <a:lstStyle/>
          <a:p>
            <a:r>
              <a:rPr lang="en-US" sz="2000" u="sng" dirty="0">
                <a:latin typeface="Bookman Old Style" panose="02050604050505020204" pitchFamily="18" charset="0"/>
              </a:rPr>
              <a:t>Marketing/ Promotion Strategies</a:t>
            </a:r>
          </a:p>
          <a:p>
            <a:pPr marL="285750" indent="-285750">
              <a:buFontTx/>
              <a:buChar char="-"/>
            </a:pPr>
            <a:r>
              <a:rPr lang="en-US" sz="1800" dirty="0">
                <a:latin typeface="Bookman Old Style" panose="02050604050505020204" pitchFamily="18" charset="0"/>
              </a:rPr>
              <a:t>Social Media</a:t>
            </a:r>
          </a:p>
          <a:p>
            <a:pPr marL="285750" indent="-285750">
              <a:buFontTx/>
              <a:buChar char="-"/>
            </a:pPr>
            <a:r>
              <a:rPr lang="en-US" sz="1800" dirty="0">
                <a:latin typeface="Bookman Old Style" panose="02050604050505020204" pitchFamily="18" charset="0"/>
              </a:rPr>
              <a:t>Posters</a:t>
            </a:r>
          </a:p>
          <a:p>
            <a:pPr marL="285750" indent="-285750">
              <a:buFontTx/>
              <a:buChar char="-"/>
            </a:pPr>
            <a:r>
              <a:rPr lang="en-US" sz="1800" dirty="0">
                <a:latin typeface="Bookman Old Style" panose="02050604050505020204" pitchFamily="18" charset="0"/>
              </a:rPr>
              <a:t>Coupons</a:t>
            </a:r>
          </a:p>
          <a:p>
            <a:pPr marL="285750" indent="-285750">
              <a:buFontTx/>
              <a:buChar char="-"/>
            </a:pPr>
            <a:r>
              <a:rPr lang="en-US" sz="1800" dirty="0">
                <a:latin typeface="Bookman Old Style" panose="02050604050505020204" pitchFamily="18" charset="0"/>
              </a:rPr>
              <a:t>Catalog Inclusion</a:t>
            </a:r>
          </a:p>
        </p:txBody>
      </p:sp>
    </p:spTree>
    <p:extLst>
      <p:ext uri="{BB962C8B-B14F-4D97-AF65-F5344CB8AC3E}">
        <p14:creationId xmlns:p14="http://schemas.microsoft.com/office/powerpoint/2010/main" val="18870045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2"/>
              </a:buClr>
              <a:buSzPts val="3200"/>
              <a:buFont typeface="Arial"/>
              <a:buNone/>
            </a:pPr>
            <a:r>
              <a:rPr lang="en-US" sz="4000" b="1" dirty="0">
                <a:latin typeface="Aparajita" panose="02020603050405020304" pitchFamily="18" charset="0"/>
                <a:cs typeface="Aparajita" panose="02020603050405020304" pitchFamily="18" charset="0"/>
              </a:rPr>
              <a:t>5 </a:t>
            </a:r>
            <a:r>
              <a:rPr lang="en-US" sz="4000" b="1" dirty="0" err="1">
                <a:latin typeface="Aparajita" panose="02020603050405020304" pitchFamily="18" charset="0"/>
                <a:cs typeface="Aparajita" panose="02020603050405020304" pitchFamily="18" charset="0"/>
              </a:rPr>
              <a:t>Yr</a:t>
            </a:r>
            <a:r>
              <a:rPr lang="en-US" sz="4000" b="1" dirty="0">
                <a:latin typeface="Aparajita" panose="02020603050405020304" pitchFamily="18" charset="0"/>
                <a:cs typeface="Aparajita" panose="02020603050405020304" pitchFamily="18" charset="0"/>
              </a:rPr>
              <a:t> CGAR</a:t>
            </a:r>
            <a:endParaRPr sz="4000" b="1" dirty="0">
              <a:latin typeface="Aparajita" panose="02020603050405020304" pitchFamily="18" charset="0"/>
              <a:cs typeface="Aparajita" panose="02020603050405020304" pitchFamily="18" charset="0"/>
            </a:endParaRPr>
          </a:p>
        </p:txBody>
      </p:sp>
      <p:sp>
        <p:nvSpPr>
          <p:cNvPr id="104" name="Google Shape;104;p2"/>
          <p:cNvSpPr txBox="1">
            <a:spLocks noGrp="1"/>
          </p:cNvSpPr>
          <p:nvPr>
            <p:ph type="body" idx="1"/>
          </p:nvPr>
        </p:nvSpPr>
        <p:spPr>
          <a:xfrm>
            <a:off x="3885009" y="1526381"/>
            <a:ext cx="4629150" cy="4873625"/>
          </a:xfrm>
          <a:prstGeom prst="rect">
            <a:avLst/>
          </a:prstGeom>
          <a:noFill/>
          <a:ln>
            <a:noFill/>
          </a:ln>
        </p:spPr>
        <p:txBody>
          <a:bodyPr spcFirstLastPara="1" wrap="square" lIns="91425" tIns="45700" rIns="91425" bIns="45700" anchor="t" anchorCtr="0">
            <a:noAutofit/>
          </a:bodyPr>
          <a:lstStyle/>
          <a:p>
            <a:pPr marL="0" lvl="0" indent="0">
              <a:spcBef>
                <a:spcPts val="0"/>
              </a:spcBef>
              <a:buNone/>
            </a:pPr>
            <a:r>
              <a:rPr lang="en-US" sz="2000" dirty="0">
                <a:latin typeface="Batang" panose="02030600000101010101" pitchFamily="18" charset="-127"/>
                <a:ea typeface="Batang" panose="02030600000101010101" pitchFamily="18" charset="-127"/>
              </a:rPr>
              <a:t>CGAR(</a:t>
            </a:r>
            <a:r>
              <a:rPr lang="en-IN" sz="2000" dirty="0">
                <a:latin typeface="Batang" panose="02030600000101010101" pitchFamily="18" charset="-127"/>
                <a:ea typeface="Batang" panose="02030600000101010101" pitchFamily="18" charset="-127"/>
              </a:rPr>
              <a:t>Compound Annual Growth Rate</a:t>
            </a:r>
            <a:r>
              <a:rPr lang="en-US" sz="2000" dirty="0">
                <a:latin typeface="Batang" panose="02030600000101010101" pitchFamily="18" charset="-127"/>
                <a:ea typeface="Batang" panose="02030600000101010101" pitchFamily="18" charset="-127"/>
              </a:rPr>
              <a:t>), what better indicator can there be if not CGAR to understand how much an investment grows on average each year, over a period of time</a:t>
            </a:r>
          </a:p>
          <a:p>
            <a:pPr marL="0" lvl="0" indent="0">
              <a:spcBef>
                <a:spcPts val="0"/>
              </a:spcBef>
              <a:buNone/>
            </a:pPr>
            <a:endParaRPr lang="en-US" sz="2000" dirty="0">
              <a:latin typeface="Batang" panose="02030600000101010101" pitchFamily="18" charset="-127"/>
              <a:ea typeface="Batang" panose="02030600000101010101" pitchFamily="18" charset="-127"/>
            </a:endParaRPr>
          </a:p>
          <a:p>
            <a:pPr marL="0" lvl="0" indent="0">
              <a:spcBef>
                <a:spcPts val="0"/>
              </a:spcBef>
              <a:buNone/>
            </a:pPr>
            <a:r>
              <a:rPr lang="en-US" sz="2000" dirty="0">
                <a:latin typeface="Batang" panose="02030600000101010101" pitchFamily="18" charset="-127"/>
                <a:ea typeface="Batang" panose="02030600000101010101" pitchFamily="18" charset="-127"/>
              </a:rPr>
              <a:t>Data Analysis views Medium Business, Online Retailer and Wholesale Retailors to be having cut-throat competition amongst themselves in multiplying investment growth, while Small Businesses fail to convert in.</a:t>
            </a:r>
          </a:p>
          <a:p>
            <a:pPr marL="228600" lvl="0" indent="-228600">
              <a:spcBef>
                <a:spcPts val="0"/>
              </a:spcBef>
            </a:pPr>
            <a:endParaRPr sz="2000" dirty="0"/>
          </a:p>
        </p:txBody>
      </p:sp>
      <p:sp>
        <p:nvSpPr>
          <p:cNvPr id="105" name="Google Shape;105;p2"/>
          <p:cNvSpPr txBox="1">
            <a:spLocks noGrp="1"/>
          </p:cNvSpPr>
          <p:nvPr>
            <p:ph type="body" idx="2"/>
          </p:nvPr>
        </p:nvSpPr>
        <p:spPr>
          <a:xfrm>
            <a:off x="629841" y="2057399"/>
            <a:ext cx="2949178" cy="39393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endParaRPr lang="en-US" dirty="0"/>
          </a:p>
          <a:p>
            <a:pPr marL="0" lvl="0" indent="0" algn="l" rtl="0">
              <a:lnSpc>
                <a:spcPct val="90000"/>
              </a:lnSpc>
              <a:spcBef>
                <a:spcPts val="0"/>
              </a:spcBef>
              <a:spcAft>
                <a:spcPts val="0"/>
              </a:spcAft>
              <a:buClr>
                <a:schemeClr val="dk1"/>
              </a:buClr>
              <a:buSzPts val="1600"/>
              <a:buNone/>
            </a:pPr>
            <a:r>
              <a:rPr lang="en-US" dirty="0"/>
              <a:t>The Above Pie Chart Represents CGAR Share of All the Concerned Business/Account Types.</a:t>
            </a:r>
          </a:p>
        </p:txBody>
      </p:sp>
      <p:sp>
        <p:nvSpPr>
          <p:cNvPr id="106" name="Google Shape;106;p2"/>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107" name="Google Shape;107;p2"/>
          <p:cNvPicPr preferRelativeResize="0"/>
          <p:nvPr/>
        </p:nvPicPr>
        <p:blipFill rotWithShape="1">
          <a:blip r:embed="rId4">
            <a:alphaModFix/>
          </a:blip>
          <a:srcRect/>
          <a:stretch/>
        </p:blipFill>
        <p:spPr>
          <a:xfrm>
            <a:off x="457200" y="6271072"/>
            <a:ext cx="1415143" cy="287233"/>
          </a:xfrm>
          <a:prstGeom prst="rect">
            <a:avLst/>
          </a:prstGeom>
          <a:noFill/>
          <a:ln>
            <a:noFill/>
          </a:ln>
        </p:spPr>
      </p:pic>
      <p:graphicFrame>
        <p:nvGraphicFramePr>
          <p:cNvPr id="7" name="Chart 6">
            <a:extLst>
              <a:ext uri="{FF2B5EF4-FFF2-40B4-BE49-F238E27FC236}">
                <a16:creationId xmlns:a16="http://schemas.microsoft.com/office/drawing/2014/main" id="{25E82EB3-AF57-4F2A-93E8-55F85F2D4DA8}"/>
              </a:ext>
            </a:extLst>
          </p:cNvPr>
          <p:cNvGraphicFramePr>
            <a:graphicFrameLocks/>
          </p:cNvGraphicFramePr>
          <p:nvPr>
            <p:extLst>
              <p:ext uri="{D42A27DB-BD31-4B8C-83A1-F6EECF244321}">
                <p14:modId xmlns:p14="http://schemas.microsoft.com/office/powerpoint/2010/main" val="1643859308"/>
              </p:ext>
            </p:extLst>
          </p:nvPr>
        </p:nvGraphicFramePr>
        <p:xfrm>
          <a:off x="-2162599" y="1835509"/>
          <a:ext cx="5913344" cy="276353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457200" y="1322812"/>
            <a:ext cx="8229600" cy="27813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b="1" dirty="0">
                <a:solidFill>
                  <a:srgbClr val="0070C0"/>
                </a:solidFill>
                <a:latin typeface="Aparajita" panose="02020603050405020304" pitchFamily="18" charset="0"/>
                <a:cs typeface="Aparajita" panose="02020603050405020304" pitchFamily="18" charset="0"/>
              </a:rPr>
              <a:t>Marketing and promotions has always played a differentiating role when it comes scaling up a business. Do you ever wonder how much  it impacts the total volume for any particular account type?</a:t>
            </a:r>
            <a:endParaRPr lang="en-US" sz="2000" b="1" dirty="0">
              <a:latin typeface="Aparajita" panose="02020603050405020304" pitchFamily="18" charset="0"/>
              <a:cs typeface="Aparajita" panose="02020603050405020304" pitchFamily="18" charset="0"/>
            </a:endParaRPr>
          </a:p>
        </p:txBody>
      </p:sp>
      <p:sp>
        <p:nvSpPr>
          <p:cNvPr id="113" name="Google Shape;113;p3"/>
          <p:cNvSpPr txBox="1"/>
          <p:nvPr/>
        </p:nvSpPr>
        <p:spPr>
          <a:xfrm>
            <a:off x="665682" y="2504698"/>
            <a:ext cx="2356140"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kern="200" dirty="0">
                <a:solidFill>
                  <a:schemeClr val="dk1"/>
                </a:solidFill>
                <a:latin typeface="Bahnschrift SemiBold SemiConden" panose="020B0502040204020203" pitchFamily="34" charset="0"/>
                <a:cs typeface="Calibri"/>
                <a:sym typeface="Calibri"/>
              </a:rPr>
              <a:t>First, lets just understand which businesses makes use of Social Media which is a pre-requisite tool </a:t>
            </a:r>
            <a:r>
              <a:rPr lang="en-US" sz="1800" kern="200">
                <a:solidFill>
                  <a:schemeClr val="dk1"/>
                </a:solidFill>
                <a:latin typeface="Bahnschrift SemiBold SemiConden" panose="020B0502040204020203" pitchFamily="34" charset="0"/>
                <a:cs typeface="Calibri"/>
                <a:sym typeface="Calibri"/>
              </a:rPr>
              <a:t>in today’s </a:t>
            </a:r>
            <a:r>
              <a:rPr lang="en-US" sz="1800" kern="200" dirty="0">
                <a:solidFill>
                  <a:schemeClr val="dk1"/>
                </a:solidFill>
                <a:latin typeface="Bahnschrift SemiBold SemiConden" panose="020B0502040204020203" pitchFamily="34" charset="0"/>
                <a:cs typeface="Calibri"/>
                <a:sym typeface="Calibri"/>
              </a:rPr>
              <a:t>world to engage audience</a:t>
            </a:r>
            <a:endParaRPr kern="200" dirty="0">
              <a:latin typeface="Bahnschrift SemiBold SemiConden" panose="020B0502040204020203" pitchFamily="34" charset="0"/>
            </a:endParaRPr>
          </a:p>
        </p:txBody>
      </p:sp>
      <p:sp>
        <p:nvSpPr>
          <p:cNvPr id="114" name="Google Shape;114;p3"/>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15" name="Google Shape;115;p3"/>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26F26DDC-5230-4735-92FB-8056DA1BC0AB}"/>
              </a:ext>
            </a:extLst>
          </p:cNvPr>
          <p:cNvSpPr txBox="1"/>
          <p:nvPr/>
        </p:nvSpPr>
        <p:spPr>
          <a:xfrm>
            <a:off x="361507" y="348834"/>
            <a:ext cx="4572000" cy="553998"/>
          </a:xfrm>
          <a:prstGeom prst="rect">
            <a:avLst/>
          </a:prstGeom>
          <a:noFill/>
        </p:spPr>
        <p:txBody>
          <a:bodyPr wrap="square" rtlCol="0">
            <a:spAutoFit/>
          </a:bodyPr>
          <a:lstStyle/>
          <a:p>
            <a:r>
              <a:rPr lang="en-US" sz="3000" b="1" dirty="0">
                <a:latin typeface="Aparajita" panose="02020603050405020304" pitchFamily="18" charset="0"/>
                <a:cs typeface="Aparajita" panose="02020603050405020304" pitchFamily="18" charset="0"/>
              </a:rPr>
              <a:t>Marketing- The Game Changer</a:t>
            </a:r>
            <a:endParaRPr lang="en-IN" sz="3000" b="1" dirty="0">
              <a:latin typeface="Aparajita" panose="02020603050405020304" pitchFamily="18" charset="0"/>
              <a:cs typeface="Aparajita" panose="02020603050405020304" pitchFamily="18" charset="0"/>
            </a:endParaRPr>
          </a:p>
        </p:txBody>
      </p:sp>
      <p:graphicFrame>
        <p:nvGraphicFramePr>
          <p:cNvPr id="8" name="Chart 7">
            <a:extLst>
              <a:ext uri="{FF2B5EF4-FFF2-40B4-BE49-F238E27FC236}">
                <a16:creationId xmlns:a16="http://schemas.microsoft.com/office/drawing/2014/main" id="{E9D17A87-87EE-4BB9-BAA9-A82259EC34A3}"/>
              </a:ext>
            </a:extLst>
          </p:cNvPr>
          <p:cNvGraphicFramePr>
            <a:graphicFrameLocks/>
          </p:cNvGraphicFramePr>
          <p:nvPr>
            <p:extLst>
              <p:ext uri="{D42A27DB-BD31-4B8C-83A1-F6EECF244321}">
                <p14:modId xmlns:p14="http://schemas.microsoft.com/office/powerpoint/2010/main" val="221960521"/>
              </p:ext>
            </p:extLst>
          </p:nvPr>
        </p:nvGraphicFramePr>
        <p:xfrm>
          <a:off x="3021822" y="2236282"/>
          <a:ext cx="5907355" cy="3781745"/>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4"/>
          <p:cNvSpPr txBox="1"/>
          <p:nvPr/>
        </p:nvSpPr>
        <p:spPr>
          <a:xfrm>
            <a:off x="127591" y="908206"/>
            <a:ext cx="8378456" cy="707846"/>
          </a:xfrm>
          <a:prstGeom prst="rect">
            <a:avLst/>
          </a:prstGeom>
          <a:noFill/>
          <a:ln>
            <a:noFill/>
          </a:ln>
        </p:spPr>
        <p:txBody>
          <a:bodyPr spcFirstLastPara="1" wrap="square" lIns="91425" tIns="45700" rIns="91425" bIns="45700" anchor="t" anchorCtr="0">
            <a:spAutoFit/>
          </a:bodyPr>
          <a:lstStyle/>
          <a:p>
            <a:pPr marL="285750" marR="0" lvl="0" indent="-184150" rtl="0">
              <a:spcBef>
                <a:spcPts val="0"/>
              </a:spcBef>
              <a:spcAft>
                <a:spcPts val="0"/>
              </a:spcAft>
              <a:buClr>
                <a:schemeClr val="dk1"/>
              </a:buClr>
              <a:buSzPts val="1600"/>
              <a:buFont typeface="Arial"/>
              <a:buNone/>
            </a:pPr>
            <a:r>
              <a:rPr lang="en-US" sz="2000" b="1" dirty="0">
                <a:solidFill>
                  <a:schemeClr val="dk1"/>
                </a:solidFill>
                <a:latin typeface="Calibri"/>
                <a:ea typeface="Calibri"/>
                <a:cs typeface="Calibri"/>
                <a:sym typeface="Calibri"/>
              </a:rPr>
              <a:t>   </a:t>
            </a:r>
            <a:r>
              <a:rPr lang="en-US" sz="2000" b="1" dirty="0">
                <a:solidFill>
                  <a:schemeClr val="accent1"/>
                </a:solidFill>
                <a:latin typeface="Aparajita" panose="02020603050405020304" pitchFamily="18" charset="0"/>
                <a:ea typeface="Calibri"/>
                <a:cs typeface="Aparajita" panose="02020603050405020304" pitchFamily="18" charset="0"/>
                <a:sym typeface="Calibri"/>
              </a:rPr>
              <a:t>Now that you have understood which business types makes uses of Social Media as a tool to maximize engagement and ultimately boost Sales Volume, lets analyze its impact</a:t>
            </a:r>
            <a:endParaRPr sz="2000" b="1" dirty="0">
              <a:solidFill>
                <a:schemeClr val="accent1"/>
              </a:solidFill>
              <a:latin typeface="Aparajita" panose="02020603050405020304" pitchFamily="18" charset="0"/>
              <a:ea typeface="Calibri"/>
              <a:cs typeface="Aparajita" panose="02020603050405020304" pitchFamily="18" charset="0"/>
              <a:sym typeface="Calibri"/>
            </a:endParaRPr>
          </a:p>
        </p:txBody>
      </p:sp>
      <p:sp>
        <p:nvSpPr>
          <p:cNvPr id="122" name="Google Shape;122;p4"/>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itle 2">
            <a:extLst>
              <a:ext uri="{FF2B5EF4-FFF2-40B4-BE49-F238E27FC236}">
                <a16:creationId xmlns:a16="http://schemas.microsoft.com/office/drawing/2014/main" id="{5BFA059F-389A-4FC0-9E8E-3306E087803A}"/>
              </a:ext>
            </a:extLst>
          </p:cNvPr>
          <p:cNvSpPr>
            <a:spLocks noGrp="1"/>
          </p:cNvSpPr>
          <p:nvPr>
            <p:ph type="title"/>
          </p:nvPr>
        </p:nvSpPr>
        <p:spPr/>
        <p:txBody>
          <a:bodyPr>
            <a:normAutofit fontScale="90000"/>
          </a:bodyPr>
          <a:lstStyle/>
          <a:p>
            <a:endParaRPr lang="en-IN"/>
          </a:p>
        </p:txBody>
      </p:sp>
      <p:graphicFrame>
        <p:nvGraphicFramePr>
          <p:cNvPr id="8" name="Chart 7">
            <a:extLst>
              <a:ext uri="{FF2B5EF4-FFF2-40B4-BE49-F238E27FC236}">
                <a16:creationId xmlns:a16="http://schemas.microsoft.com/office/drawing/2014/main" id="{90FF85D6-2DA4-42F3-AADC-639FB30F68D8}"/>
              </a:ext>
            </a:extLst>
          </p:cNvPr>
          <p:cNvGraphicFramePr>
            <a:graphicFrameLocks/>
          </p:cNvGraphicFramePr>
          <p:nvPr>
            <p:extLst>
              <p:ext uri="{D42A27DB-BD31-4B8C-83A1-F6EECF244321}">
                <p14:modId xmlns:p14="http://schemas.microsoft.com/office/powerpoint/2010/main" val="4221002076"/>
              </p:ext>
            </p:extLst>
          </p:nvPr>
        </p:nvGraphicFramePr>
        <p:xfrm>
          <a:off x="-355825" y="1710751"/>
          <a:ext cx="6597138" cy="461187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5B37262B-08C6-425D-87FF-8B7ADAF84C0C}"/>
              </a:ext>
            </a:extLst>
          </p:cNvPr>
          <p:cNvSpPr txBox="1"/>
          <p:nvPr/>
        </p:nvSpPr>
        <p:spPr>
          <a:xfrm>
            <a:off x="5537346" y="1888498"/>
            <a:ext cx="2902689" cy="2862322"/>
          </a:xfrm>
          <a:prstGeom prst="rect">
            <a:avLst/>
          </a:prstGeom>
          <a:noFill/>
        </p:spPr>
        <p:txBody>
          <a:bodyPr wrap="square" rtlCol="0">
            <a:spAutoFit/>
          </a:bodyPr>
          <a:lstStyle/>
          <a:p>
            <a:r>
              <a:rPr lang="en-US" sz="1800" dirty="0">
                <a:latin typeface="Bahnschrift SemiBold SemiConden" panose="020B0502040204020203" pitchFamily="34" charset="0"/>
              </a:rPr>
              <a:t>The  graph representing year on year Average Growth for Units Sold Using Social Media is enough from in how much of a crucial role Social Media plays. Although Small Businesses are struggling to keep up, rest account types show commendable increase in sales volume</a:t>
            </a:r>
            <a:endParaRPr lang="en-IN" sz="1800" dirty="0">
              <a:latin typeface="Bahnschrift SemiBold SemiConden"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3" name="TextBox 2">
            <a:extLst>
              <a:ext uri="{FF2B5EF4-FFF2-40B4-BE49-F238E27FC236}">
                <a16:creationId xmlns:a16="http://schemas.microsoft.com/office/drawing/2014/main" id="{4197EEA6-DC85-41B5-B646-4926D3739C0D}"/>
              </a:ext>
            </a:extLst>
          </p:cNvPr>
          <p:cNvSpPr txBox="1"/>
          <p:nvPr/>
        </p:nvSpPr>
        <p:spPr>
          <a:xfrm>
            <a:off x="308344" y="935665"/>
            <a:ext cx="8527312" cy="1015663"/>
          </a:xfrm>
          <a:prstGeom prst="rect">
            <a:avLst/>
          </a:prstGeom>
          <a:noFill/>
        </p:spPr>
        <p:txBody>
          <a:bodyPr wrap="square" rtlCol="0">
            <a:spAutoFit/>
          </a:bodyPr>
          <a:lstStyle/>
          <a:p>
            <a:r>
              <a:rPr lang="en-US" sz="2000" b="1" dirty="0">
                <a:solidFill>
                  <a:schemeClr val="accent1"/>
                </a:solidFill>
                <a:latin typeface="Aparajita" panose="02020603050405020304" pitchFamily="18" charset="0"/>
                <a:cs typeface="Aparajita" panose="02020603050405020304" pitchFamily="18" charset="0"/>
              </a:rPr>
              <a:t>But are you wondering what the total sales of these different account types look like after having so many product lines and different marketing strategies? Don’t worry, we’ve got you covered.</a:t>
            </a:r>
            <a:endParaRPr lang="en-IN" sz="2000" b="1" dirty="0">
              <a:solidFill>
                <a:schemeClr val="accent1"/>
              </a:solidFill>
              <a:latin typeface="Aparajita" panose="02020603050405020304" pitchFamily="18" charset="0"/>
              <a:cs typeface="Aparajita" panose="02020603050405020304" pitchFamily="18" charset="0"/>
            </a:endParaRPr>
          </a:p>
        </p:txBody>
      </p:sp>
      <p:graphicFrame>
        <p:nvGraphicFramePr>
          <p:cNvPr id="7" name="Chart 6">
            <a:extLst>
              <a:ext uri="{FF2B5EF4-FFF2-40B4-BE49-F238E27FC236}">
                <a16:creationId xmlns:a16="http://schemas.microsoft.com/office/drawing/2014/main" id="{0415F797-A47B-4E5A-850D-10A382873114}"/>
              </a:ext>
            </a:extLst>
          </p:cNvPr>
          <p:cNvGraphicFramePr>
            <a:graphicFrameLocks/>
          </p:cNvGraphicFramePr>
          <p:nvPr>
            <p:extLst>
              <p:ext uri="{D42A27DB-BD31-4B8C-83A1-F6EECF244321}">
                <p14:modId xmlns:p14="http://schemas.microsoft.com/office/powerpoint/2010/main" val="4188990644"/>
              </p:ext>
            </p:extLst>
          </p:nvPr>
        </p:nvGraphicFramePr>
        <p:xfrm>
          <a:off x="1164771" y="1813105"/>
          <a:ext cx="6127337" cy="425998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872596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
          <p:cNvSpPr/>
          <p:nvPr/>
        </p:nvSpPr>
        <p:spPr>
          <a:xfrm>
            <a:off x="7398044" y="6337300"/>
            <a:ext cx="1288756" cy="259232"/>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b="0" i="0" u="none" strike="noStrike" cap="none">
              <a:solidFill>
                <a:schemeClr val="dk2"/>
              </a:solidFill>
              <a:latin typeface="Calibri"/>
              <a:ea typeface="Calibri"/>
              <a:cs typeface="Calibri"/>
              <a:sym typeface="Calibri"/>
            </a:endParaRPr>
          </a:p>
        </p:txBody>
      </p:sp>
      <p:pic>
        <p:nvPicPr>
          <p:cNvPr id="98" name="Google Shape;98;p1"/>
          <p:cNvPicPr preferRelativeResize="0"/>
          <p:nvPr/>
        </p:nvPicPr>
        <p:blipFill rotWithShape="1">
          <a:blip r:embed="rId4">
            <a:alphaModFix/>
          </a:blip>
          <a:srcRect/>
          <a:stretch/>
        </p:blipFill>
        <p:spPr>
          <a:xfrm>
            <a:off x="457200" y="6271072"/>
            <a:ext cx="1415143" cy="287233"/>
          </a:xfrm>
          <a:prstGeom prst="rect">
            <a:avLst/>
          </a:prstGeom>
          <a:noFill/>
          <a:ln>
            <a:noFill/>
          </a:ln>
        </p:spPr>
      </p:pic>
      <p:sp>
        <p:nvSpPr>
          <p:cNvPr id="7" name="TextBox 6">
            <a:extLst>
              <a:ext uri="{FF2B5EF4-FFF2-40B4-BE49-F238E27FC236}">
                <a16:creationId xmlns:a16="http://schemas.microsoft.com/office/drawing/2014/main" id="{5DE3CEA3-9D1C-402C-882D-06C8F0A0D18E}"/>
              </a:ext>
            </a:extLst>
          </p:cNvPr>
          <p:cNvSpPr txBox="1"/>
          <p:nvPr/>
        </p:nvSpPr>
        <p:spPr>
          <a:xfrm>
            <a:off x="1031358" y="1945758"/>
            <a:ext cx="6921795" cy="1569660"/>
          </a:xfrm>
          <a:prstGeom prst="rect">
            <a:avLst/>
          </a:prstGeom>
          <a:noFill/>
        </p:spPr>
        <p:txBody>
          <a:bodyPr wrap="square" rtlCol="0">
            <a:spAutoFit/>
          </a:bodyPr>
          <a:lstStyle/>
          <a:p>
            <a:pPr algn="ctr"/>
            <a:r>
              <a:rPr lang="en-US" sz="9600" b="1" dirty="0">
                <a:solidFill>
                  <a:schemeClr val="accent1"/>
                </a:solidFill>
                <a:latin typeface="Century" panose="02040604050505020304" pitchFamily="18" charset="0"/>
              </a:rPr>
              <a:t>Thank You</a:t>
            </a:r>
            <a:endParaRPr lang="en-IN" sz="9600" b="1" dirty="0">
              <a:solidFill>
                <a:schemeClr val="accent1"/>
              </a:solidFill>
              <a:latin typeface="Century" panose="02040604050505020304" pitchFamily="18" charset="0"/>
            </a:endParaRPr>
          </a:p>
        </p:txBody>
      </p:sp>
    </p:spTree>
    <p:extLst>
      <p:ext uri="{BB962C8B-B14F-4D97-AF65-F5344CB8AC3E}">
        <p14:creationId xmlns:p14="http://schemas.microsoft.com/office/powerpoint/2010/main" val="1892533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358</Words>
  <Application>Microsoft Office PowerPoint</Application>
  <PresentationFormat>On-screen Show (4:3)</PresentationFormat>
  <Paragraphs>49</Paragraphs>
  <Slides>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Batang</vt:lpstr>
      <vt:lpstr>Aparajita</vt:lpstr>
      <vt:lpstr>Arial</vt:lpstr>
      <vt:lpstr>Bahnschrift Light</vt:lpstr>
      <vt:lpstr>Bahnschrift SemiBold SemiConden</vt:lpstr>
      <vt:lpstr>Bookman Old Style</vt:lpstr>
      <vt:lpstr>Calibri</vt:lpstr>
      <vt:lpstr>Century</vt:lpstr>
      <vt:lpstr>Office Theme</vt:lpstr>
      <vt:lpstr>PowerPoint Presentation</vt:lpstr>
      <vt:lpstr>PowerPoint Presentation</vt:lpstr>
      <vt:lpstr>5 Yr CGAR</vt:lpstr>
      <vt:lpstr>Marketing and promotions has always played a differentiating role when it comes scaling up a business. Do you ever wonder how much  it impacts the total volume for any particular account type?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User</cp:lastModifiedBy>
  <cp:revision>8</cp:revision>
  <dcterms:created xsi:type="dcterms:W3CDTF">2020-03-26T22:50:15Z</dcterms:created>
  <dcterms:modified xsi:type="dcterms:W3CDTF">2025-04-12T19:57:14Z</dcterms:modified>
</cp:coreProperties>
</file>