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9144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2" roundtripDataSignature="AMtx7migRymHRCLRtBJQE3ucYXeKZmvH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0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409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0" name="Google Shape;80;p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dfb0c92228_1_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09" name="Google Shape;209;g1dfb0c92228_1_4: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25" name="Google Shape;225;p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7" name="Google Shape;237;p1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3" name="Google Shape;93;p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6" name="Google Shape;106;p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0" name="Google Shape;120;p4: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35" name="Google Shape;135;p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8" name="Google Shape;148;p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fb0c92228_1_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2" name="Google Shape;162;g1dfb0c92228_1_23: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7" name="Google Shape;177;p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3" name="Google Shape;193;p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3" name="Google Shape;3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1" name="Google Shape;4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2" name="Google Shape;4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7" name="Google Shape;4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0" name="Google Shape;5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p:nvPr>
            <p:ph idx="2" type="pic"/>
          </p:nvPr>
        </p:nvSpPr>
        <p:spPr>
          <a:xfrm>
            <a:off x="5183188" y="987425"/>
            <a:ext cx="6172200" cy="4873625"/>
          </a:xfrm>
          <a:prstGeom prst="rect">
            <a:avLst/>
          </a:prstGeom>
          <a:noFill/>
          <a:ln>
            <a:noFill/>
          </a:ln>
        </p:spPr>
      </p:sp>
      <p:sp>
        <p:nvSpPr>
          <p:cNvPr id="62" name="Google Shape;62;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64" name="Google Shape;6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65" name="Google Shape;6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53.png"/><Relationship Id="rId8" Type="http://schemas.openxmlformats.org/officeDocument/2006/relationships/image" Target="../media/image5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44.png"/><Relationship Id="rId8"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54.png"/><Relationship Id="rId8"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83" name="Google Shape;83;p1"/>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84" name="Google Shape;84;p1"/>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85" name="Google Shape;85;p1"/>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86" name="Google Shape;86;p1"/>
          <p:cNvSpPr txBox="1"/>
          <p:nvPr/>
        </p:nvSpPr>
        <p:spPr>
          <a:xfrm>
            <a:off x="1182000" y="1634625"/>
            <a:ext cx="109044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IN" sz="1800">
                <a:solidFill>
                  <a:srgbClr val="FF0000"/>
                </a:solidFill>
                <a:latin typeface="Times New Roman"/>
                <a:ea typeface="Times New Roman"/>
                <a:cs typeface="Times New Roman"/>
                <a:sym typeface="Times New Roman"/>
              </a:rPr>
              <a:t>K.J Somaiya Institute of technology</a:t>
            </a:r>
            <a:endParaRPr b="1" i="0" sz="1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lang="en-IN" sz="1900" u="sng">
                <a:solidFill>
                  <a:srgbClr val="1155CC"/>
                </a:solidFill>
                <a:latin typeface="Times New Roman"/>
                <a:ea typeface="Times New Roman"/>
                <a:cs typeface="Times New Roman"/>
                <a:sym typeface="Times New Roman"/>
              </a:rPr>
              <a:t>Department of Artificial Intelligence and Data Science</a:t>
            </a:r>
            <a:endParaRPr b="1" i="0" sz="1900" u="sng" cap="none" strike="noStrike">
              <a:solidFill>
                <a:srgbClr val="1155C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52358"/>
                </a:solidFill>
                <a:latin typeface="Times New Roman"/>
                <a:ea typeface="Times New Roman"/>
                <a:cs typeface="Times New Roman"/>
                <a:sym typeface="Times New Roman"/>
              </a:rPr>
              <a:t>Academic Year 2022-23 </a:t>
            </a:r>
            <a:endParaRPr b="1"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0" i="0" lang="en-IN" sz="4100" u="none" cap="none" strike="noStrike">
                <a:solidFill>
                  <a:srgbClr val="FF0000"/>
                </a:solidFill>
                <a:latin typeface="Times New Roman"/>
                <a:ea typeface="Times New Roman"/>
                <a:cs typeface="Times New Roman"/>
                <a:sym typeface="Times New Roman"/>
              </a:rPr>
              <a:t>AI-Resume Analyser</a:t>
            </a:r>
            <a:endParaRPr sz="4100">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IN" sz="1800">
                <a:latin typeface="Times New Roman"/>
                <a:ea typeface="Times New Roman"/>
                <a:cs typeface="Times New Roman"/>
                <a:sym typeface="Times New Roman"/>
              </a:rPr>
              <a:t>                                                            </a:t>
            </a:r>
            <a:r>
              <a:rPr b="1" i="0" lang="en-IN" sz="1800" u="none" cap="none" strike="noStrike">
                <a:solidFill>
                  <a:srgbClr val="000000"/>
                </a:solidFill>
                <a:latin typeface="Times New Roman"/>
                <a:ea typeface="Times New Roman"/>
                <a:cs typeface="Times New Roman"/>
                <a:sym typeface="Times New Roman"/>
              </a:rPr>
              <a:t> </a:t>
            </a:r>
            <a:r>
              <a:rPr b="1" lang="en-IN" sz="1800">
                <a:latin typeface="Times New Roman"/>
                <a:ea typeface="Times New Roman"/>
                <a:cs typeface="Times New Roman"/>
                <a:sym typeface="Times New Roman"/>
              </a:rPr>
              <a:t>   </a:t>
            </a:r>
            <a:r>
              <a:rPr b="1" i="0" lang="en-IN" sz="1800" u="none" cap="none" strike="noStrike">
                <a:solidFill>
                  <a:srgbClr val="000000"/>
                </a:solidFill>
                <a:latin typeface="Times New Roman"/>
                <a:ea typeface="Times New Roman"/>
                <a:cs typeface="Times New Roman"/>
                <a:sym typeface="Times New Roman"/>
              </a:rPr>
              <a:t> SHUBHAM AGARWAL</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87" name="Google Shape;87;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88" name="Google Shape;88;p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1299626" y="1481559"/>
            <a:ext cx="10892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7030A0"/>
              </a:solidFill>
              <a:latin typeface="Times New Roman"/>
              <a:ea typeface="Times New Roman"/>
              <a:cs typeface="Times New Roman"/>
              <a:sym typeface="Times New Roman"/>
            </a:endParaRPr>
          </a:p>
        </p:txBody>
      </p:sp>
      <p:pic>
        <p:nvPicPr>
          <p:cNvPr descr="C:\Users\Aarti Sahitya\Desktop\collegelogo1.PNG" id="90" name="Google Shape;90;p1"/>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1dfb0c92228_1_4"/>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12" name="Google Shape;212;g1dfb0c92228_1_4"/>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13" name="Google Shape;213;g1dfb0c92228_1_4"/>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14" name="Google Shape;214;g1dfb0c92228_1_4"/>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215" name="Google Shape;215;g1dfb0c92228_1_4"/>
          <p:cNvSpPr txBox="1"/>
          <p:nvPr/>
        </p:nvSpPr>
        <p:spPr>
          <a:xfrm>
            <a:off x="1182000" y="1436943"/>
            <a:ext cx="11010000" cy="443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16" name="Google Shape;216;g1dfb0c92228_1_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217" name="Google Shape;217;g1dfb0c92228_1_4"/>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218" name="Google Shape;218;g1dfb0c92228_1_4"/>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219" name="Google Shape;219;g1dfb0c92228_1_4"/>
          <p:cNvSpPr txBox="1"/>
          <p:nvPr/>
        </p:nvSpPr>
        <p:spPr>
          <a:xfrm>
            <a:off x="1089950" y="6474375"/>
            <a:ext cx="10870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220" name="Google Shape;220;g1dfb0c92228_1_4"/>
          <p:cNvSpPr txBox="1"/>
          <p:nvPr/>
        </p:nvSpPr>
        <p:spPr>
          <a:xfrm>
            <a:off x="1394292" y="143694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2400" u="none" cap="none" strike="noStrike">
                <a:solidFill>
                  <a:srgbClr val="C00000"/>
                </a:solidFill>
                <a:latin typeface="Times New Roman"/>
                <a:ea typeface="Times New Roman"/>
                <a:cs typeface="Times New Roman"/>
                <a:sym typeface="Times New Roman"/>
              </a:rPr>
              <a:t>Results</a:t>
            </a:r>
            <a:endParaRPr b="0" i="0" sz="2400" u="none" cap="none" strike="noStrike">
              <a:solidFill>
                <a:srgbClr val="C00000"/>
              </a:solidFill>
              <a:latin typeface="Times New Roman"/>
              <a:ea typeface="Times New Roman"/>
              <a:cs typeface="Times New Roman"/>
              <a:sym typeface="Times New Roman"/>
            </a:endParaRPr>
          </a:p>
        </p:txBody>
      </p:sp>
      <p:pic>
        <p:nvPicPr>
          <p:cNvPr id="221" name="Google Shape;221;g1dfb0c92228_1_4"/>
          <p:cNvPicPr preferRelativeResize="0"/>
          <p:nvPr/>
        </p:nvPicPr>
        <p:blipFill rotWithShape="1">
          <a:blip r:embed="rId7">
            <a:alphaModFix/>
          </a:blip>
          <a:srcRect b="0" l="0" r="0" t="0"/>
          <a:stretch/>
        </p:blipFill>
        <p:spPr>
          <a:xfrm>
            <a:off x="1469938" y="2342037"/>
            <a:ext cx="5074901" cy="3146124"/>
          </a:xfrm>
          <a:prstGeom prst="rect">
            <a:avLst/>
          </a:prstGeom>
          <a:noFill/>
          <a:ln>
            <a:noFill/>
          </a:ln>
        </p:spPr>
      </p:pic>
      <p:pic>
        <p:nvPicPr>
          <p:cNvPr id="222" name="Google Shape;222;g1dfb0c92228_1_4"/>
          <p:cNvPicPr preferRelativeResize="0"/>
          <p:nvPr/>
        </p:nvPicPr>
        <p:blipFill rotWithShape="1">
          <a:blip r:embed="rId8">
            <a:alphaModFix/>
          </a:blip>
          <a:srcRect b="0" l="0" r="0" t="0"/>
          <a:stretch/>
        </p:blipFill>
        <p:spPr>
          <a:xfrm>
            <a:off x="6792275" y="2365800"/>
            <a:ext cx="5198626" cy="309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9"/>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28" name="Google Shape;228;p9"/>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29" name="Google Shape;229;p9"/>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descr="image.png" id="230" name="Google Shape;230;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231" name="Google Shape;231;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232" name="Google Shape;232;p9"/>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233" name="Google Shape;233;p9"/>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Conclusion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34" name="Google Shape;234;p9"/>
          <p:cNvSpPr txBox="1"/>
          <p:nvPr/>
        </p:nvSpPr>
        <p:spPr>
          <a:xfrm>
            <a:off x="1543925" y="2160375"/>
            <a:ext cx="7345200" cy="2160000"/>
          </a:xfrm>
          <a:prstGeom prst="rect">
            <a:avLst/>
          </a:prstGeom>
          <a:noFill/>
          <a:ln>
            <a:noFill/>
          </a:ln>
        </p:spPr>
        <p:txBody>
          <a:bodyPr anchorCtr="0" anchor="t" bIns="91425" lIns="91425" spcFirstLastPara="1" rIns="91425" wrap="square" tIns="91425">
            <a:spAutoFit/>
          </a:bodyPr>
          <a:lstStyle/>
          <a:p>
            <a:pPr indent="-349250" lvl="0" marL="457200" marR="0" rtl="0" algn="just">
              <a:lnSpc>
                <a:spcPct val="100000"/>
              </a:lnSpc>
              <a:spcBef>
                <a:spcPts val="0"/>
              </a:spcBef>
              <a:spcAft>
                <a:spcPts val="0"/>
              </a:spcAft>
              <a:buClr>
                <a:schemeClr val="dk1"/>
              </a:buClr>
              <a:buSzPts val="1900"/>
              <a:buFont typeface="Times New Roman"/>
              <a:buChar char="❖"/>
            </a:pPr>
            <a:r>
              <a:rPr b="0" i="0" lang="en-IN" sz="2000" u="none" cap="none" strike="noStrike">
                <a:solidFill>
                  <a:schemeClr val="dk1"/>
                </a:solidFill>
                <a:highlight>
                  <a:schemeClr val="lt1"/>
                </a:highlight>
                <a:latin typeface="Times New Roman"/>
                <a:ea typeface="Times New Roman"/>
                <a:cs typeface="Times New Roman"/>
                <a:sym typeface="Times New Roman"/>
              </a:rPr>
              <a:t>The AI Resume Analyser can help reduce the time and effort required for recruiters to screen resumes, improve the diversity of the candidate pool, and provide valuable feedback to job seekers to improve their resumes.[2]</a:t>
            </a:r>
            <a:endParaRPr b="0" i="0" sz="2000" u="none" cap="none" strike="noStrike">
              <a:solidFill>
                <a:schemeClr val="dk1"/>
              </a:solidFill>
              <a:highlight>
                <a:schemeClr val="lt1"/>
              </a:highlight>
              <a:latin typeface="Times New Roman"/>
              <a:ea typeface="Times New Roman"/>
              <a:cs typeface="Times New Roman"/>
              <a:sym typeface="Times New Roman"/>
            </a:endParaRPr>
          </a:p>
          <a:p>
            <a:pPr indent="-349250" lvl="0" marL="457200" marR="0" rtl="0" algn="just">
              <a:lnSpc>
                <a:spcPct val="100000"/>
              </a:lnSpc>
              <a:spcBef>
                <a:spcPts val="1000"/>
              </a:spcBef>
              <a:spcAft>
                <a:spcPts val="0"/>
              </a:spcAft>
              <a:buClr>
                <a:schemeClr val="dk1"/>
              </a:buClr>
              <a:buSzPts val="1900"/>
              <a:buFont typeface="Times New Roman"/>
              <a:buChar char="❖"/>
            </a:pPr>
            <a:r>
              <a:rPr b="0" i="0" lang="en-IN" sz="2000" u="none" cap="none" strike="noStrike">
                <a:solidFill>
                  <a:schemeClr val="dk1"/>
                </a:solidFill>
                <a:highlight>
                  <a:schemeClr val="lt1"/>
                </a:highlight>
                <a:latin typeface="Times New Roman"/>
                <a:ea typeface="Times New Roman"/>
                <a:cs typeface="Times New Roman"/>
                <a:sym typeface="Times New Roman"/>
              </a:rPr>
              <a:t>We also found that the system was unbiased towards gender and race, promoting diversity in the candidate pool.</a:t>
            </a:r>
            <a:endParaRPr b="0" i="0" sz="20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0"/>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40" name="Google Shape;240;p10"/>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41" name="Google Shape;241;p10"/>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descr="image.png" id="242" name="Google Shape;242;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243" name="Google Shape;243;p1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244" name="Google Shape;244;p10"/>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245" name="Google Shape;245;p10"/>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References</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46" name="Google Shape;246;p10"/>
          <p:cNvSpPr txBox="1"/>
          <p:nvPr/>
        </p:nvSpPr>
        <p:spPr>
          <a:xfrm>
            <a:off x="1513925" y="2098650"/>
            <a:ext cx="7861200" cy="23910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15000"/>
              </a:lnSpc>
              <a:spcBef>
                <a:spcPts val="1500"/>
              </a:spcBef>
              <a:spcAft>
                <a:spcPts val="0"/>
              </a:spcAft>
              <a:buClr>
                <a:srgbClr val="374151"/>
              </a:buClr>
              <a:buSzPts val="2000"/>
              <a:buFont typeface="Times New Roman"/>
              <a:buChar char="❖"/>
            </a:pPr>
            <a:r>
              <a:rPr b="0" i="0" lang="en-IN" sz="2000" u="none" cap="none" strike="noStrike">
                <a:solidFill>
                  <a:srgbClr val="374151"/>
                </a:solidFill>
                <a:highlight>
                  <a:schemeClr val="lt1"/>
                </a:highlight>
                <a:latin typeface="Times New Roman"/>
                <a:ea typeface="Times New Roman"/>
                <a:cs typeface="Times New Roman"/>
                <a:sym typeface="Times New Roman"/>
              </a:rPr>
              <a:t>Zhang, J., Liu, Y., &amp; Su, J. (2020). AI-Based Resume Screening and Analysis System. In 2020 IEEE 4th Conference on Energy Internet and Energy System Integration (EI2) (pp. 767-771). IEEE.</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15000"/>
              </a:lnSpc>
              <a:spcBef>
                <a:spcPts val="1000"/>
              </a:spcBef>
              <a:spcAft>
                <a:spcPts val="0"/>
              </a:spcAft>
              <a:buClr>
                <a:srgbClr val="374151"/>
              </a:buClr>
              <a:buSzPts val="2000"/>
              <a:buFont typeface="Times New Roman"/>
              <a:buChar char="❖"/>
            </a:pPr>
            <a:r>
              <a:rPr b="0" i="0" lang="en-IN" sz="2000" u="none" cap="none" strike="noStrike">
                <a:solidFill>
                  <a:srgbClr val="374151"/>
                </a:solidFill>
                <a:highlight>
                  <a:schemeClr val="lt1"/>
                </a:highlight>
                <a:latin typeface="Times New Roman"/>
                <a:ea typeface="Times New Roman"/>
                <a:cs typeface="Times New Roman"/>
                <a:sym typeface="Times New Roman"/>
              </a:rPr>
              <a:t>Aggarwal, A., &amp; Jain, V. (2021). An efficient resume analyzer system using natural language processing. Journal of King Saud University-Computer and Information Sciences, 33(3), 383-390.</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96" name="Google Shape;96;p2"/>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97" name="Google Shape;97;p2"/>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98" name="Google Shape;98;p2"/>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99" name="Google Shape;99;p2"/>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00" name="Google Shape;100;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01" name="Google Shape;101;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102" name="Google Shape;102;p2"/>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103" name="Google Shape;103;p2"/>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C00000"/>
                </a:solidFill>
                <a:latin typeface="Times New Roman"/>
                <a:ea typeface="Times New Roman"/>
                <a:cs typeface="Times New Roman"/>
                <a:sym typeface="Times New Roman"/>
              </a:rPr>
              <a:t>Outline of Presentation</a:t>
            </a:r>
            <a:endParaRPr b="0" i="0" sz="1400" u="none" cap="none" strike="noStrike">
              <a:solidFill>
                <a:srgbClr val="000000"/>
              </a:solidFill>
              <a:latin typeface="Arial"/>
              <a:ea typeface="Arial"/>
              <a:cs typeface="Arial"/>
              <a:sym typeface="Arial"/>
            </a:endParaRPr>
          </a:p>
          <a:p>
            <a:pPr indent="-419100" lvl="0" marL="457200" marR="0" rtl="0" algn="l">
              <a:lnSpc>
                <a:spcPct val="150000"/>
              </a:lnSpc>
              <a:spcBef>
                <a:spcPts val="0"/>
              </a:spcBef>
              <a:spcAft>
                <a:spcPts val="0"/>
              </a:spcAft>
              <a:buClr>
                <a:srgbClr val="000000"/>
              </a:buClr>
              <a:buSzPts val="2500"/>
              <a:buFont typeface="Noto Sans Symbols"/>
              <a:buChar char="⮚"/>
            </a:pPr>
            <a:r>
              <a:rPr b="0" i="0" lang="en-IN" sz="1800" u="none" cap="none" strike="noStrike">
                <a:solidFill>
                  <a:srgbClr val="052358"/>
                </a:solidFill>
                <a:latin typeface="Times New Roman"/>
                <a:ea typeface="Times New Roman"/>
                <a:cs typeface="Times New Roman"/>
                <a:sym typeface="Times New Roman"/>
              </a:rPr>
              <a:t>Introduction</a:t>
            </a:r>
            <a:endParaRPr b="0" i="0" sz="1800" u="none" cap="none" strike="noStrike">
              <a:solidFill>
                <a:srgbClr val="000000"/>
              </a:solidFill>
              <a:latin typeface="Arial"/>
              <a:ea typeface="Arial"/>
              <a:cs typeface="Arial"/>
              <a:sym typeface="Arial"/>
            </a:endParaRPr>
          </a:p>
          <a:p>
            <a:pPr indent="-419100" lvl="0" marL="457200" marR="0" rtl="0" algn="l">
              <a:lnSpc>
                <a:spcPct val="150000"/>
              </a:lnSpc>
              <a:spcBef>
                <a:spcPts val="0"/>
              </a:spcBef>
              <a:spcAft>
                <a:spcPts val="0"/>
              </a:spcAft>
              <a:buClr>
                <a:srgbClr val="000000"/>
              </a:buClr>
              <a:buSzPts val="2500"/>
              <a:buFont typeface="Noto Sans Symbols"/>
              <a:buChar char="⮚"/>
            </a:pPr>
            <a:r>
              <a:rPr b="0" i="0" lang="en-IN" sz="1800" u="none" cap="none" strike="noStrike">
                <a:solidFill>
                  <a:srgbClr val="052358"/>
                </a:solidFill>
                <a:latin typeface="Times New Roman"/>
                <a:ea typeface="Times New Roman"/>
                <a:cs typeface="Times New Roman"/>
                <a:sym typeface="Times New Roman"/>
              </a:rPr>
              <a:t>Summary / Finding of Literature Survey</a:t>
            </a:r>
            <a:endParaRPr b="0" i="0" sz="800" u="none" cap="none" strike="noStrike">
              <a:solidFill>
                <a:srgbClr val="000000"/>
              </a:solidFill>
              <a:latin typeface="Arial"/>
              <a:ea typeface="Arial"/>
              <a:cs typeface="Arial"/>
              <a:sym typeface="Arial"/>
            </a:endParaRPr>
          </a:p>
          <a:p>
            <a:pPr indent="-419100" lvl="0" marL="457200" marR="0" rtl="0" algn="l">
              <a:lnSpc>
                <a:spcPct val="150000"/>
              </a:lnSpc>
              <a:spcBef>
                <a:spcPts val="0"/>
              </a:spcBef>
              <a:spcAft>
                <a:spcPts val="0"/>
              </a:spcAft>
              <a:buClr>
                <a:srgbClr val="000000"/>
              </a:buClr>
              <a:buSzPts val="2500"/>
              <a:buFont typeface="Noto Sans Symbols"/>
              <a:buChar char="⮚"/>
            </a:pPr>
            <a:r>
              <a:rPr b="0" i="0" lang="en-IN" sz="1800" u="none" cap="none" strike="noStrike">
                <a:solidFill>
                  <a:srgbClr val="052358"/>
                </a:solidFill>
                <a:latin typeface="Times New Roman"/>
                <a:ea typeface="Times New Roman"/>
                <a:cs typeface="Times New Roman"/>
                <a:sym typeface="Times New Roman"/>
              </a:rPr>
              <a:t>System Design &amp; Architecture</a:t>
            </a:r>
            <a:endParaRPr b="0" i="0" sz="800" u="none" cap="none" strike="noStrike">
              <a:solidFill>
                <a:srgbClr val="000000"/>
              </a:solidFill>
              <a:latin typeface="Arial"/>
              <a:ea typeface="Arial"/>
              <a:cs typeface="Arial"/>
              <a:sym typeface="Arial"/>
            </a:endParaRPr>
          </a:p>
          <a:p>
            <a:pPr indent="-419100" lvl="0" marL="457200" marR="0" rtl="0" algn="l">
              <a:lnSpc>
                <a:spcPct val="150000"/>
              </a:lnSpc>
              <a:spcBef>
                <a:spcPts val="0"/>
              </a:spcBef>
              <a:spcAft>
                <a:spcPts val="0"/>
              </a:spcAft>
              <a:buClr>
                <a:srgbClr val="000000"/>
              </a:buClr>
              <a:buSzPts val="2500"/>
              <a:buFont typeface="Noto Sans Symbols"/>
              <a:buChar char="⮚"/>
            </a:pPr>
            <a:r>
              <a:rPr b="0" i="0" lang="en-IN" sz="1800" u="none" cap="none" strike="noStrike">
                <a:solidFill>
                  <a:srgbClr val="052358"/>
                </a:solidFill>
                <a:latin typeface="Times New Roman"/>
                <a:ea typeface="Times New Roman"/>
                <a:cs typeface="Times New Roman"/>
                <a:sym typeface="Times New Roman"/>
              </a:rPr>
              <a:t>Proposed Methodology( Algorithm / Flowchart etc)</a:t>
            </a:r>
            <a:endParaRPr b="0" i="0" sz="800" u="none" cap="none" strike="noStrike">
              <a:solidFill>
                <a:srgbClr val="000000"/>
              </a:solidFill>
              <a:latin typeface="Arial"/>
              <a:ea typeface="Arial"/>
              <a:cs typeface="Arial"/>
              <a:sym typeface="Arial"/>
            </a:endParaRPr>
          </a:p>
          <a:p>
            <a:pPr indent="-419100" lvl="0" marL="457200" marR="0" rtl="0" algn="l">
              <a:lnSpc>
                <a:spcPct val="150000"/>
              </a:lnSpc>
              <a:spcBef>
                <a:spcPts val="0"/>
              </a:spcBef>
              <a:spcAft>
                <a:spcPts val="0"/>
              </a:spcAft>
              <a:buClr>
                <a:srgbClr val="000000"/>
              </a:buClr>
              <a:buSzPts val="2500"/>
              <a:buFont typeface="Noto Sans Symbols"/>
              <a:buChar char="⮚"/>
            </a:pPr>
            <a:r>
              <a:rPr b="0" i="0" lang="en-IN" sz="1800" u="none" cap="none" strike="noStrike">
                <a:solidFill>
                  <a:srgbClr val="052358"/>
                </a:solidFill>
                <a:latin typeface="Times New Roman"/>
                <a:ea typeface="Times New Roman"/>
                <a:cs typeface="Times New Roman"/>
                <a:sym typeface="Times New Roman"/>
              </a:rPr>
              <a:t>Video &amp; Audio demonstration of Running Project(5Mins)</a:t>
            </a:r>
            <a:endParaRPr b="0" i="0" sz="800" u="none" cap="none" strike="noStrike">
              <a:solidFill>
                <a:srgbClr val="000000"/>
              </a:solidFill>
              <a:latin typeface="Arial"/>
              <a:ea typeface="Arial"/>
              <a:cs typeface="Arial"/>
              <a:sym typeface="Arial"/>
            </a:endParaRPr>
          </a:p>
          <a:p>
            <a:pPr indent="-419100" lvl="0" marL="457200" marR="0" rtl="0" algn="l">
              <a:lnSpc>
                <a:spcPct val="150000"/>
              </a:lnSpc>
              <a:spcBef>
                <a:spcPts val="0"/>
              </a:spcBef>
              <a:spcAft>
                <a:spcPts val="0"/>
              </a:spcAft>
              <a:buClr>
                <a:srgbClr val="000000"/>
              </a:buClr>
              <a:buSzPts val="2500"/>
              <a:buFont typeface="Noto Sans Symbols"/>
              <a:buChar char="⮚"/>
            </a:pPr>
            <a:r>
              <a:rPr b="0" i="0" lang="en-IN" sz="1800" u="none" cap="none" strike="noStrike">
                <a:solidFill>
                  <a:srgbClr val="052358"/>
                </a:solidFill>
                <a:latin typeface="Times New Roman"/>
                <a:ea typeface="Times New Roman"/>
                <a:cs typeface="Times New Roman"/>
                <a:sym typeface="Times New Roman"/>
              </a:rPr>
              <a:t>Results</a:t>
            </a:r>
            <a:endParaRPr b="0" i="0" sz="800" u="none" cap="none" strike="noStrike">
              <a:solidFill>
                <a:srgbClr val="000000"/>
              </a:solidFill>
              <a:latin typeface="Arial"/>
              <a:ea typeface="Arial"/>
              <a:cs typeface="Arial"/>
              <a:sym typeface="Arial"/>
            </a:endParaRPr>
          </a:p>
          <a:p>
            <a:pPr indent="-419100" lvl="0" marL="457200" marR="0" rtl="0" algn="l">
              <a:lnSpc>
                <a:spcPct val="150000"/>
              </a:lnSpc>
              <a:spcBef>
                <a:spcPts val="0"/>
              </a:spcBef>
              <a:spcAft>
                <a:spcPts val="0"/>
              </a:spcAft>
              <a:buClr>
                <a:srgbClr val="000000"/>
              </a:buClr>
              <a:buSzPts val="2500"/>
              <a:buFont typeface="Noto Sans Symbols"/>
              <a:buChar char="⮚"/>
            </a:pPr>
            <a:r>
              <a:rPr b="0" i="0" lang="en-IN" sz="1800" u="none" cap="none" strike="noStrike">
                <a:solidFill>
                  <a:srgbClr val="052358"/>
                </a:solidFill>
                <a:latin typeface="Times New Roman"/>
                <a:ea typeface="Times New Roman"/>
                <a:cs typeface="Times New Roman"/>
                <a:sym typeface="Times New Roman"/>
              </a:rPr>
              <a:t>Conclusion </a:t>
            </a:r>
            <a:endParaRPr b="0" i="0" sz="800" u="none" cap="none" strike="noStrike">
              <a:solidFill>
                <a:srgbClr val="000000"/>
              </a:solidFill>
              <a:latin typeface="Arial"/>
              <a:ea typeface="Arial"/>
              <a:cs typeface="Arial"/>
              <a:sym typeface="Arial"/>
            </a:endParaRPr>
          </a:p>
          <a:p>
            <a:pPr indent="-419100" lvl="0" marL="457200" marR="0" rtl="0" algn="l">
              <a:lnSpc>
                <a:spcPct val="150000"/>
              </a:lnSpc>
              <a:spcBef>
                <a:spcPts val="0"/>
              </a:spcBef>
              <a:spcAft>
                <a:spcPts val="0"/>
              </a:spcAft>
              <a:buClr>
                <a:srgbClr val="000000"/>
              </a:buClr>
              <a:buSzPts val="2500"/>
              <a:buFont typeface="Noto Sans Symbols"/>
              <a:buChar char="⮚"/>
            </a:pPr>
            <a:r>
              <a:rPr b="0" i="0" lang="en-IN" sz="1800" u="none" cap="none" strike="noStrike">
                <a:solidFill>
                  <a:srgbClr val="052358"/>
                </a:solidFill>
                <a:latin typeface="Times New Roman"/>
                <a:ea typeface="Times New Roman"/>
                <a:cs typeface="Times New Roman"/>
                <a:sym typeface="Times New Roman"/>
              </a:rPr>
              <a:t>References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3"/>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09" name="Google Shape;109;p3"/>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11" name="Google Shape;111;p3"/>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12" name="Google Shape;112;p3"/>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13" name="Google Shape;113;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14" name="Google Shape;114;p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115" name="Google Shape;115;p3"/>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116" name="Google Shape;116;p3"/>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200"/>
              <a:buFont typeface="Arial"/>
              <a:buNone/>
            </a:pPr>
            <a:r>
              <a:rPr b="1" i="0" lang="en-IN" sz="3200" u="none" cap="none" strike="noStrike">
                <a:solidFill>
                  <a:srgbClr val="C00000"/>
                </a:solidFill>
                <a:latin typeface="Times New Roman"/>
                <a:ea typeface="Times New Roman"/>
                <a:cs typeface="Times New Roman"/>
                <a:sym typeface="Times New Roman"/>
              </a:rPr>
              <a:t>Introduction</a:t>
            </a:r>
            <a:endParaRPr b="1" i="0" sz="3200" u="none" cap="none" strike="noStrike">
              <a:solidFill>
                <a:srgbClr val="C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3200"/>
              <a:buFont typeface="Arial"/>
              <a:buNone/>
            </a:pPr>
            <a:r>
              <a:t/>
            </a:r>
            <a:endParaRPr b="1" i="0" sz="32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17" name="Google Shape;117;p3"/>
          <p:cNvSpPr txBox="1"/>
          <p:nvPr/>
        </p:nvSpPr>
        <p:spPr>
          <a:xfrm>
            <a:off x="1686001" y="2079250"/>
            <a:ext cx="8362200" cy="38274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chemeClr val="dk1"/>
              </a:buClr>
              <a:buSzPts val="2000"/>
              <a:buFont typeface="Times New Roman"/>
              <a:buChar char="❖"/>
            </a:pPr>
            <a:r>
              <a:rPr b="0" i="0" lang="en-IN" sz="2000" u="none" cap="none" strike="noStrike">
                <a:solidFill>
                  <a:schemeClr val="dk1"/>
                </a:solidFill>
                <a:highlight>
                  <a:schemeClr val="lt1"/>
                </a:highlight>
                <a:latin typeface="Times New Roman"/>
                <a:ea typeface="Times New Roman"/>
                <a:cs typeface="Times New Roman"/>
                <a:sym typeface="Times New Roman"/>
              </a:rPr>
              <a:t>The job market is highly competitive, and job seekers need to create resumes that stand out from the crowd.</a:t>
            </a:r>
            <a:endParaRPr b="0" i="0" sz="2000" u="none" cap="none" strike="noStrike">
              <a:solidFill>
                <a:schemeClr val="dk1"/>
              </a:solidFill>
              <a:highlight>
                <a:schemeClr val="lt1"/>
              </a:highlight>
              <a:latin typeface="Times New Roman"/>
              <a:ea typeface="Times New Roman"/>
              <a:cs typeface="Times New Roman"/>
              <a:sym typeface="Times New Roman"/>
            </a:endParaRPr>
          </a:p>
          <a:p>
            <a:pPr indent="-355600" lvl="0" marL="457200" marR="0" rtl="0" algn="just">
              <a:lnSpc>
                <a:spcPct val="100000"/>
              </a:lnSpc>
              <a:spcBef>
                <a:spcPts val="1000"/>
              </a:spcBef>
              <a:spcAft>
                <a:spcPts val="0"/>
              </a:spcAft>
              <a:buClr>
                <a:schemeClr val="dk1"/>
              </a:buClr>
              <a:buSzPts val="2000"/>
              <a:buFont typeface="Times New Roman"/>
              <a:buChar char="❖"/>
            </a:pPr>
            <a:r>
              <a:rPr b="0" i="0" lang="en-IN" sz="2000" u="none" cap="none" strike="noStrike">
                <a:solidFill>
                  <a:schemeClr val="dk1"/>
                </a:solidFill>
                <a:highlight>
                  <a:schemeClr val="lt1"/>
                </a:highlight>
                <a:latin typeface="Times New Roman"/>
                <a:ea typeface="Times New Roman"/>
                <a:cs typeface="Times New Roman"/>
                <a:sym typeface="Times New Roman"/>
              </a:rPr>
              <a:t>However, many job seekers struggle to create resumes that effectively showcase their skills and experience. On the other hand, employers receive a large number of resumes for each job opening, and it can be difficult to screen all the resumes effectively.[2]</a:t>
            </a:r>
            <a:endParaRPr b="0" i="0" sz="2000" u="none" cap="none" strike="noStrike">
              <a:solidFill>
                <a:schemeClr val="dk1"/>
              </a:solidFill>
              <a:highlight>
                <a:schemeClr val="lt1"/>
              </a:highlight>
              <a:latin typeface="Times New Roman"/>
              <a:ea typeface="Times New Roman"/>
              <a:cs typeface="Times New Roman"/>
              <a:sym typeface="Times New Roman"/>
            </a:endParaRPr>
          </a:p>
          <a:p>
            <a:pPr indent="-355600" lvl="0" marL="457200" marR="0" rtl="0" algn="just">
              <a:lnSpc>
                <a:spcPct val="100000"/>
              </a:lnSpc>
              <a:spcBef>
                <a:spcPts val="1000"/>
              </a:spcBef>
              <a:spcAft>
                <a:spcPts val="1000"/>
              </a:spcAft>
              <a:buClr>
                <a:schemeClr val="dk1"/>
              </a:buClr>
              <a:buSzPts val="2000"/>
              <a:buFont typeface="Times New Roman"/>
              <a:buChar char="❖"/>
            </a:pPr>
            <a:r>
              <a:rPr b="0" i="0" lang="en-IN" sz="2000" u="none" cap="none" strike="noStrike">
                <a:solidFill>
                  <a:schemeClr val="dk1"/>
                </a:solidFill>
                <a:highlight>
                  <a:schemeClr val="lt1"/>
                </a:highlight>
                <a:latin typeface="Times New Roman"/>
                <a:ea typeface="Times New Roman"/>
                <a:cs typeface="Times New Roman"/>
                <a:sym typeface="Times New Roman"/>
              </a:rPr>
              <a:t> To bridge this gap, we propose an AI-based resume analyzer, which can help both job seekers and employers. The AI Resume Analyser is designed to analyze resumes and provide job seekers with feedback on how they can improve their resumes, and employers with the best candidates for their job openings.[1]</a:t>
            </a:r>
            <a:endParaRPr b="0" i="0" sz="2000" u="none" cap="none" strike="noStrike">
              <a:solidFill>
                <a:srgbClr val="374151"/>
              </a:solidFill>
              <a:highlight>
                <a:srgbClr val="F7F7F8"/>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23" name="Google Shape;123;p4"/>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24" name="Google Shape;124;p4"/>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25" name="Google Shape;125;p4"/>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26" name="Google Shape;126;p4"/>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27" name="Google Shape;127;p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28" name="Google Shape;128;p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129" name="Google Shape;129;p4"/>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130" name="Google Shape;130;p4"/>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Summary / Finding of Literature Survey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31" name="Google Shape;131;p4"/>
          <p:cNvSpPr txBox="1"/>
          <p:nvPr/>
        </p:nvSpPr>
        <p:spPr>
          <a:xfrm>
            <a:off x="1493275" y="2222600"/>
            <a:ext cx="4933200" cy="3667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000"/>
              </a:spcBef>
              <a:spcAft>
                <a:spcPts val="0"/>
              </a:spcAft>
              <a:buClr>
                <a:schemeClr val="dk1"/>
              </a:buClr>
              <a:buSzPts val="1100"/>
              <a:buFont typeface="Arial"/>
              <a:buNone/>
            </a:pPr>
            <a:r>
              <a:rPr b="0" i="0" lang="en-IN" sz="2500" u="none" cap="none" strike="noStrike">
                <a:solidFill>
                  <a:srgbClr val="374151"/>
                </a:solidFill>
                <a:highlight>
                  <a:schemeClr val="lt1"/>
                </a:highlight>
                <a:latin typeface="Times New Roman"/>
                <a:ea typeface="Times New Roman"/>
                <a:cs typeface="Times New Roman"/>
                <a:sym typeface="Times New Roman"/>
              </a:rPr>
              <a:t>Our literature survey revealed that current resume screening methods often result in biases towards gender, race, and other characteristics, leading to a reduction in the diversity of the candidates. AI-based resume analyzers can help eliminate such biases and promote diversity.</a:t>
            </a:r>
            <a:endParaRPr b="0" i="0" sz="1400" u="none" cap="none" strike="noStrike">
              <a:solidFill>
                <a:srgbClr val="000000"/>
              </a:solidFill>
              <a:latin typeface="Calibri"/>
              <a:ea typeface="Calibri"/>
              <a:cs typeface="Calibri"/>
              <a:sym typeface="Calibri"/>
            </a:endParaRPr>
          </a:p>
        </p:txBody>
      </p:sp>
      <p:pic>
        <p:nvPicPr>
          <p:cNvPr id="132" name="Google Shape;132;p4"/>
          <p:cNvPicPr preferRelativeResize="0"/>
          <p:nvPr/>
        </p:nvPicPr>
        <p:blipFill rotWithShape="1">
          <a:blip r:embed="rId7">
            <a:alphaModFix/>
          </a:blip>
          <a:srcRect b="0" l="0" r="0" t="0"/>
          <a:stretch/>
        </p:blipFill>
        <p:spPr>
          <a:xfrm>
            <a:off x="7111950" y="1933900"/>
            <a:ext cx="4848826"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5"/>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38" name="Google Shape;138;p5"/>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39" name="Google Shape;139;p5"/>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40" name="Google Shape;140;p5"/>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descr="image.png" id="141" name="Google Shape;141;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42" name="Google Shape;142;p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143" name="Google Shape;143;p5"/>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144" name="Google Shape;144;p5"/>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System Design &amp; Architecture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45" name="Google Shape;145;p5"/>
          <p:cNvSpPr txBox="1"/>
          <p:nvPr/>
        </p:nvSpPr>
        <p:spPr>
          <a:xfrm>
            <a:off x="1394300" y="2063625"/>
            <a:ext cx="9040500" cy="30324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rgbClr val="374151"/>
              </a:buClr>
              <a:buSzPts val="2000"/>
              <a:buFont typeface="Times New Roman"/>
              <a:buChar char="●"/>
            </a:pPr>
            <a:r>
              <a:rPr b="0" i="0" lang="en-IN" sz="2000" u="none" cap="none" strike="noStrike">
                <a:solidFill>
                  <a:srgbClr val="374151"/>
                </a:solidFill>
                <a:highlight>
                  <a:schemeClr val="lt1"/>
                </a:highlight>
                <a:latin typeface="Times New Roman"/>
                <a:ea typeface="Times New Roman"/>
                <a:cs typeface="Times New Roman"/>
                <a:sym typeface="Times New Roman"/>
              </a:rPr>
              <a:t>The AI Resume Analyser uses NLP to analyze resumes. The system architecture comprises three stages: pre-processing, feature extraction, and classification. </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00000"/>
              </a:lnSpc>
              <a:spcBef>
                <a:spcPts val="1000"/>
              </a:spcBef>
              <a:spcAft>
                <a:spcPts val="0"/>
              </a:spcAft>
              <a:buClr>
                <a:srgbClr val="374151"/>
              </a:buClr>
              <a:buSzPts val="2000"/>
              <a:buFont typeface="Times New Roman"/>
              <a:buChar char="●"/>
            </a:pPr>
            <a:r>
              <a:rPr b="0" i="0" lang="en-IN" sz="2000" u="none" cap="none" strike="noStrike">
                <a:solidFill>
                  <a:srgbClr val="374151"/>
                </a:solidFill>
                <a:highlight>
                  <a:schemeClr val="lt1"/>
                </a:highlight>
                <a:latin typeface="Times New Roman"/>
                <a:ea typeface="Times New Roman"/>
                <a:cs typeface="Times New Roman"/>
                <a:sym typeface="Times New Roman"/>
              </a:rPr>
              <a:t>The pre-processing stage involves extracting the text from the resume, removing stop words, and converting the text to numerical form.</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00000"/>
              </a:lnSpc>
              <a:spcBef>
                <a:spcPts val="1000"/>
              </a:spcBef>
              <a:spcAft>
                <a:spcPts val="0"/>
              </a:spcAft>
              <a:buClr>
                <a:srgbClr val="374151"/>
              </a:buClr>
              <a:buSzPts val="2000"/>
              <a:buFont typeface="Times New Roman"/>
              <a:buChar char="●"/>
            </a:pPr>
            <a:r>
              <a:rPr b="0" i="0" lang="en-IN" sz="2000" u="none" cap="none" strike="noStrike">
                <a:solidFill>
                  <a:srgbClr val="374151"/>
                </a:solidFill>
                <a:highlight>
                  <a:schemeClr val="lt1"/>
                </a:highlight>
                <a:latin typeface="Times New Roman"/>
                <a:ea typeface="Times New Roman"/>
                <a:cs typeface="Times New Roman"/>
                <a:sym typeface="Times New Roman"/>
              </a:rPr>
              <a:t> The feature extraction stage involves selecting the most relevant features from the resume, which are used for classification. </a:t>
            </a:r>
            <a:endParaRPr b="0" i="0" sz="2000" u="none" cap="none" strike="noStrike">
              <a:solidFill>
                <a:srgbClr val="374151"/>
              </a:solidFill>
              <a:highlight>
                <a:schemeClr val="lt1"/>
              </a:highlight>
              <a:latin typeface="Times New Roman"/>
              <a:ea typeface="Times New Roman"/>
              <a:cs typeface="Times New Roman"/>
              <a:sym typeface="Times New Roman"/>
            </a:endParaRPr>
          </a:p>
          <a:p>
            <a:pPr indent="-355600" lvl="0" marL="457200" marR="0" rtl="0" algn="just">
              <a:lnSpc>
                <a:spcPct val="100000"/>
              </a:lnSpc>
              <a:spcBef>
                <a:spcPts val="1000"/>
              </a:spcBef>
              <a:spcAft>
                <a:spcPts val="1000"/>
              </a:spcAft>
              <a:buClr>
                <a:srgbClr val="374151"/>
              </a:buClr>
              <a:buSzPts val="2000"/>
              <a:buFont typeface="Times New Roman"/>
              <a:buChar char="●"/>
            </a:pPr>
            <a:r>
              <a:rPr b="0" i="0" lang="en-IN" sz="2000" u="none" cap="none" strike="noStrike">
                <a:solidFill>
                  <a:srgbClr val="374151"/>
                </a:solidFill>
                <a:highlight>
                  <a:schemeClr val="lt1"/>
                </a:highlight>
                <a:latin typeface="Times New Roman"/>
                <a:ea typeface="Times New Roman"/>
                <a:cs typeface="Times New Roman"/>
                <a:sym typeface="Times New Roman"/>
              </a:rPr>
              <a:t>The classification stage involves using a machine learning algorithm to predict the job seeker's suitability for the job.</a:t>
            </a:r>
            <a:endParaRPr b="0" i="0" sz="2000" u="none" cap="none" strike="noStrike">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6"/>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51" name="Google Shape;151;p6"/>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52" name="Google Shape;152;p6"/>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53" name="Google Shape;153;p6"/>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54" name="Google Shape;154;p6"/>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55" name="Google Shape;155;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56" name="Google Shape;156;p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157" name="Google Shape;157;p6"/>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158" name="Google Shape;158;p6"/>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Proposed Methodology( Algorithm / Flowchart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59" name="Google Shape;159;p6"/>
          <p:cNvSpPr txBox="1"/>
          <p:nvPr/>
        </p:nvSpPr>
        <p:spPr>
          <a:xfrm>
            <a:off x="1444025" y="2160375"/>
            <a:ext cx="8783700" cy="4256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500"/>
              </a:spcBef>
              <a:spcAft>
                <a:spcPts val="0"/>
              </a:spcAft>
              <a:buClr>
                <a:srgbClr val="000000"/>
              </a:buClr>
              <a:buSzPts val="2000"/>
              <a:buFont typeface="Arial"/>
              <a:buNone/>
            </a:pPr>
            <a:r>
              <a:rPr b="0" i="0" lang="en-IN" sz="2000" u="none" cap="none" strike="noStrike">
                <a:solidFill>
                  <a:schemeClr val="dk1"/>
                </a:solidFill>
                <a:highlight>
                  <a:schemeClr val="lt1"/>
                </a:highlight>
                <a:latin typeface="Times New Roman"/>
                <a:ea typeface="Times New Roman"/>
                <a:cs typeface="Times New Roman"/>
                <a:sym typeface="Times New Roman"/>
              </a:rPr>
              <a:t>The proposed methodology for the AI Resume Analyser involves the following steps:</a:t>
            </a:r>
            <a:endParaRPr b="0" i="0" sz="20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just">
              <a:lnSpc>
                <a:spcPct val="115000"/>
              </a:lnSpc>
              <a:spcBef>
                <a:spcPts val="1500"/>
              </a:spcBef>
              <a:spcAft>
                <a:spcPts val="0"/>
              </a:spcAft>
              <a:buClr>
                <a:schemeClr val="dk1"/>
              </a:buClr>
              <a:buSzPts val="1100"/>
              <a:buFont typeface="Arial"/>
              <a:buNone/>
            </a:pPr>
            <a:r>
              <a:rPr b="0" i="0" lang="en-IN" sz="2000" u="none" cap="none" strike="noStrike">
                <a:solidFill>
                  <a:schemeClr val="dk1"/>
                </a:solidFill>
                <a:highlight>
                  <a:schemeClr val="lt1"/>
                </a:highlight>
                <a:latin typeface="Times New Roman"/>
                <a:ea typeface="Times New Roman"/>
                <a:cs typeface="Times New Roman"/>
                <a:sym typeface="Times New Roman"/>
              </a:rPr>
              <a:t>Step 1: Pre-process the resume text by removing stop words, punctuation marks, and special characters.[1]</a:t>
            </a:r>
            <a:endParaRPr b="0" i="0" sz="20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just">
              <a:lnSpc>
                <a:spcPct val="115000"/>
              </a:lnSpc>
              <a:spcBef>
                <a:spcPts val="1500"/>
              </a:spcBef>
              <a:spcAft>
                <a:spcPts val="0"/>
              </a:spcAft>
              <a:buClr>
                <a:schemeClr val="dk1"/>
              </a:buClr>
              <a:buSzPts val="1100"/>
              <a:buFont typeface="Arial"/>
              <a:buNone/>
            </a:pPr>
            <a:r>
              <a:rPr b="0" i="0" lang="en-IN" sz="2000" u="none" cap="none" strike="noStrike">
                <a:solidFill>
                  <a:schemeClr val="dk1"/>
                </a:solidFill>
                <a:highlight>
                  <a:schemeClr val="lt1"/>
                </a:highlight>
                <a:latin typeface="Times New Roman"/>
                <a:ea typeface="Times New Roman"/>
                <a:cs typeface="Times New Roman"/>
                <a:sym typeface="Times New Roman"/>
              </a:rPr>
              <a:t>Step 2: Extract features from the pre-processed text using NLP techniques. This involves identifying and selecting the most relevant features from the resume, such as skills, work experience, education, etc.[2]</a:t>
            </a:r>
            <a:endParaRPr b="0" i="0" sz="20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just">
              <a:lnSpc>
                <a:spcPct val="115000"/>
              </a:lnSpc>
              <a:spcBef>
                <a:spcPts val="1500"/>
              </a:spcBef>
              <a:spcAft>
                <a:spcPts val="1500"/>
              </a:spcAft>
              <a:buClr>
                <a:schemeClr val="dk1"/>
              </a:buClr>
              <a:buSzPts val="1100"/>
              <a:buFont typeface="Arial"/>
              <a:buNone/>
            </a:pPr>
            <a:r>
              <a:rPr b="0" i="0" lang="en-IN" sz="2000" u="none" cap="none" strike="noStrike">
                <a:solidFill>
                  <a:schemeClr val="dk1"/>
                </a:solidFill>
                <a:highlight>
                  <a:schemeClr val="lt1"/>
                </a:highlight>
                <a:latin typeface="Times New Roman"/>
                <a:ea typeface="Times New Roman"/>
                <a:cs typeface="Times New Roman"/>
                <a:sym typeface="Times New Roman"/>
              </a:rPr>
              <a:t>Step 3: Use the NLP algorithm to classify the resume based on the extracted features. The NLP algorithm is trained on a unlabelled dataset of resumes to predict the suitability of a new resume.[1]</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1dfb0c92228_1_23"/>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65" name="Google Shape;165;g1dfb0c92228_1_23"/>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66" name="Google Shape;166;g1dfb0c92228_1_23"/>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67" name="Google Shape;167;g1dfb0c92228_1_23"/>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68" name="Google Shape;168;g1dfb0c92228_1_23"/>
          <p:cNvSpPr txBox="1"/>
          <p:nvPr/>
        </p:nvSpPr>
        <p:spPr>
          <a:xfrm>
            <a:off x="1182000" y="1634625"/>
            <a:ext cx="11010000" cy="424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69" name="Google Shape;169;g1dfb0c92228_1_2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70" name="Google Shape;170;g1dfb0c92228_1_23"/>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171" name="Google Shape;171;g1dfb0c92228_1_23"/>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172" name="Google Shape;172;g1dfb0c92228_1_23"/>
          <p:cNvSpPr txBox="1"/>
          <p:nvPr/>
        </p:nvSpPr>
        <p:spPr>
          <a:xfrm>
            <a:off x="1394292" y="143694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2400" u="none" cap="none" strike="noStrike">
                <a:solidFill>
                  <a:srgbClr val="C00000"/>
                </a:solidFill>
                <a:latin typeface="Times New Roman"/>
                <a:ea typeface="Times New Roman"/>
                <a:cs typeface="Times New Roman"/>
                <a:sym typeface="Times New Roman"/>
              </a:rPr>
              <a:t>Flow Chart</a:t>
            </a:r>
            <a:endParaRPr b="0" i="0" sz="2400" u="none" cap="none" strike="noStrike">
              <a:solidFill>
                <a:srgbClr val="C00000"/>
              </a:solidFill>
              <a:latin typeface="Times New Roman"/>
              <a:ea typeface="Times New Roman"/>
              <a:cs typeface="Times New Roman"/>
              <a:sym typeface="Times New Roman"/>
            </a:endParaRPr>
          </a:p>
        </p:txBody>
      </p:sp>
      <p:sp>
        <p:nvSpPr>
          <p:cNvPr id="173" name="Google Shape;173;g1dfb0c92228_1_23"/>
          <p:cNvSpPr txBox="1"/>
          <p:nvPr/>
        </p:nvSpPr>
        <p:spPr>
          <a:xfrm>
            <a:off x="1444028" y="2160375"/>
            <a:ext cx="8093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1500"/>
              </a:spcAft>
              <a:buClr>
                <a:schemeClr val="dk1"/>
              </a:buClr>
              <a:buSzPts val="11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174" name="Google Shape;174;g1dfb0c92228_1_23"/>
          <p:cNvPicPr preferRelativeResize="0"/>
          <p:nvPr/>
        </p:nvPicPr>
        <p:blipFill rotWithShape="1">
          <a:blip r:embed="rId7">
            <a:alphaModFix/>
          </a:blip>
          <a:srcRect b="0" l="0" r="0" t="0"/>
          <a:stretch/>
        </p:blipFill>
        <p:spPr>
          <a:xfrm>
            <a:off x="2459233" y="2160383"/>
            <a:ext cx="7655199" cy="29778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8"/>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80" name="Google Shape;180;p8"/>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81" name="Google Shape;181;p8"/>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82" name="Google Shape;182;p8"/>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83" name="Google Shape;183;p8"/>
          <p:cNvSpPr txBox="1"/>
          <p:nvPr/>
        </p:nvSpPr>
        <p:spPr>
          <a:xfrm>
            <a:off x="1394300" y="1936475"/>
            <a:ext cx="10797600" cy="439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84" name="Google Shape;184;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185" name="Google Shape;185;p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186" name="Google Shape;186;p8"/>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187" name="Google Shape;187;p8"/>
          <p:cNvSpPr txBox="1"/>
          <p:nvPr/>
        </p:nvSpPr>
        <p:spPr>
          <a:xfrm>
            <a:off x="1299625" y="6474375"/>
            <a:ext cx="10661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88" name="Google Shape;188;p8"/>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rgbClr val="C00000"/>
                </a:solidFill>
                <a:latin typeface="Times New Roman"/>
                <a:ea typeface="Times New Roman"/>
                <a:cs typeface="Times New Roman"/>
                <a:sym typeface="Times New Roman"/>
              </a:rPr>
              <a:t>Results</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pic>
        <p:nvPicPr>
          <p:cNvPr id="189" name="Google Shape;189;p8"/>
          <p:cNvPicPr preferRelativeResize="0"/>
          <p:nvPr/>
        </p:nvPicPr>
        <p:blipFill rotWithShape="1">
          <a:blip r:embed="rId7">
            <a:alphaModFix/>
          </a:blip>
          <a:srcRect b="0" l="0" r="0" t="0"/>
          <a:stretch/>
        </p:blipFill>
        <p:spPr>
          <a:xfrm>
            <a:off x="1394300" y="2284550"/>
            <a:ext cx="5320474" cy="3468787"/>
          </a:xfrm>
          <a:prstGeom prst="rect">
            <a:avLst/>
          </a:prstGeom>
          <a:noFill/>
          <a:ln>
            <a:noFill/>
          </a:ln>
        </p:spPr>
      </p:pic>
      <p:pic>
        <p:nvPicPr>
          <p:cNvPr id="190" name="Google Shape;190;p8"/>
          <p:cNvPicPr preferRelativeResize="0"/>
          <p:nvPr/>
        </p:nvPicPr>
        <p:blipFill rotWithShape="1">
          <a:blip r:embed="rId8">
            <a:alphaModFix/>
          </a:blip>
          <a:srcRect b="0" l="0" r="0" t="0"/>
          <a:stretch/>
        </p:blipFill>
        <p:spPr>
          <a:xfrm>
            <a:off x="6809450" y="2307500"/>
            <a:ext cx="5320474" cy="3375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7"/>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96" name="Google Shape;196;p7"/>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97" name="Google Shape;197;p7"/>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98" name="Google Shape;198;p7"/>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99" name="Google Shape;199;p7"/>
          <p:cNvSpPr txBox="1"/>
          <p:nvPr/>
        </p:nvSpPr>
        <p:spPr>
          <a:xfrm>
            <a:off x="1182000" y="1436943"/>
            <a:ext cx="11010000" cy="44383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00" name="Google Shape;200;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image.png" id="201" name="Google Shape;201;p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Aarti Sahitya\Desktop\collegelogo1.PNG" id="202" name="Google Shape;202;p7"/>
          <p:cNvPicPr preferRelativeResize="0"/>
          <p:nvPr/>
        </p:nvPicPr>
        <p:blipFill rotWithShape="1">
          <a:blip r:embed="rId6">
            <a:alphaModFix/>
          </a:blip>
          <a:srcRect b="0" l="0" r="0" t="0"/>
          <a:stretch/>
        </p:blipFill>
        <p:spPr>
          <a:xfrm>
            <a:off x="1299625" y="48720"/>
            <a:ext cx="7655189" cy="1307114"/>
          </a:xfrm>
          <a:prstGeom prst="rect">
            <a:avLst/>
          </a:prstGeom>
          <a:noFill/>
          <a:ln>
            <a:noFill/>
          </a:ln>
        </p:spPr>
      </p:pic>
      <p:sp>
        <p:nvSpPr>
          <p:cNvPr id="203" name="Google Shape;203;p7"/>
          <p:cNvSpPr txBox="1"/>
          <p:nvPr/>
        </p:nvSpPr>
        <p:spPr>
          <a:xfrm>
            <a:off x="950775" y="6474375"/>
            <a:ext cx="110100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Times New Roman"/>
                <a:ea typeface="Times New Roman"/>
                <a:cs typeface="Times New Roman"/>
                <a:sym typeface="Times New Roman"/>
              </a:rPr>
              <a:t>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204" name="Google Shape;204;p7"/>
          <p:cNvSpPr txBox="1"/>
          <p:nvPr/>
        </p:nvSpPr>
        <p:spPr>
          <a:xfrm>
            <a:off x="1394292" y="1436943"/>
            <a:ext cx="7980935" cy="64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2400" u="none" cap="none" strike="noStrike">
                <a:solidFill>
                  <a:srgbClr val="C00000"/>
                </a:solidFill>
                <a:latin typeface="Times New Roman"/>
                <a:ea typeface="Times New Roman"/>
                <a:cs typeface="Times New Roman"/>
                <a:sym typeface="Times New Roman"/>
              </a:rPr>
              <a:t>Results</a:t>
            </a:r>
            <a:endParaRPr b="0" i="0" sz="2400" u="none" cap="none" strike="noStrike">
              <a:solidFill>
                <a:srgbClr val="C00000"/>
              </a:solidFill>
              <a:latin typeface="Times New Roman"/>
              <a:ea typeface="Times New Roman"/>
              <a:cs typeface="Times New Roman"/>
              <a:sym typeface="Times New Roman"/>
            </a:endParaRPr>
          </a:p>
        </p:txBody>
      </p:sp>
      <p:pic>
        <p:nvPicPr>
          <p:cNvPr id="205" name="Google Shape;205;p7"/>
          <p:cNvPicPr preferRelativeResize="0"/>
          <p:nvPr/>
        </p:nvPicPr>
        <p:blipFill rotWithShape="1">
          <a:blip r:embed="rId7">
            <a:alphaModFix/>
          </a:blip>
          <a:srcRect b="0" l="0" r="0" t="0"/>
          <a:stretch/>
        </p:blipFill>
        <p:spPr>
          <a:xfrm>
            <a:off x="1394300" y="2311600"/>
            <a:ext cx="5024899" cy="3207001"/>
          </a:xfrm>
          <a:prstGeom prst="rect">
            <a:avLst/>
          </a:prstGeom>
          <a:noFill/>
          <a:ln>
            <a:noFill/>
          </a:ln>
        </p:spPr>
      </p:pic>
      <p:pic>
        <p:nvPicPr>
          <p:cNvPr id="206" name="Google Shape;206;p7"/>
          <p:cNvPicPr preferRelativeResize="0"/>
          <p:nvPr/>
        </p:nvPicPr>
        <p:blipFill rotWithShape="1">
          <a:blip r:embed="rId8">
            <a:alphaModFix/>
          </a:blip>
          <a:srcRect b="0" l="0" r="0" t="0"/>
          <a:stretch/>
        </p:blipFill>
        <p:spPr>
          <a:xfrm>
            <a:off x="6715150" y="2311600"/>
            <a:ext cx="5024899" cy="3207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