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NZ6DuDsPhC4B3c6y2g7I16Bj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6" name="Google Shape;1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bf4246b1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8" name="Google Shape;208;g11bf4246b1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bf4246b17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9" name="Google Shape;219;g11bf4246b1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bf4246b17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1" name="Google Shape;241;g11bf4246b17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bf4246b17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3" name="Google Shape;253;g11bf4246b17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c14b303e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5" name="Google Shape;265;g11c14b303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8c6e1286bf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7" name="Google Shape;277;g18c6e1286b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8c6e1286bf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9" name="Google Shape;289;g18c6e1286b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00" name="Google Shape;3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12" name="Google Shape;3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22" name="Google Shape;3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8" name="Google Shape;1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6b6ff95f3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0" name="Google Shape;160;g16b6ff95f3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8c6e1286bf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2" name="Google Shape;172;g18c6e1286b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 name="Google Shape;24;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8" name="Google Shape;2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9" name="Google Shape;2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0" name="Google Shape;4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1" name="Google Shape;4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hyperlink" Target="https://www.analyticsvidhya.com/blog/2015/01/scikit-learn-python-machine-learning-tool/" TargetMode="External"/><Relationship Id="rId3" Type="http://schemas.openxmlformats.org/officeDocument/2006/relationships/image" Target="../media/image1.png"/><Relationship Id="rId7" Type="http://schemas.openxmlformats.org/officeDocument/2006/relationships/hyperlink" Target="https://archive.ics.uci.edu/ml/machine-learning-databases/housin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89" name="Google Shape;89;p1"/>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90" name="Google Shape;90;p1"/>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91" name="Google Shape;91;p1"/>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92" name="Google Shape;92;p1"/>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93" name="Google Shape;93;p1"/>
          <p:cNvSpPr txBox="1"/>
          <p:nvPr/>
        </p:nvSpPr>
        <p:spPr>
          <a:xfrm>
            <a:off x="1182000" y="1634625"/>
            <a:ext cx="10904400" cy="500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C00000"/>
                </a:solidFill>
                <a:latin typeface="Century Gothic"/>
                <a:ea typeface="Century Gothic"/>
                <a:cs typeface="Century Gothic"/>
                <a:sym typeface="Century Gothic"/>
              </a:rPr>
              <a:t>K. J. Somaiya Institute of Engineering &amp; Information Technology, Mumbai</a:t>
            </a:r>
            <a:endParaRPr sz="1800" b="1" i="0" u="none" strike="noStrike" cap="none" dirty="0">
              <a:solidFill>
                <a:srgbClr val="C00000"/>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rgbClr val="052358"/>
                </a:solidFill>
                <a:latin typeface="Times New Roman"/>
                <a:ea typeface="Times New Roman"/>
                <a:cs typeface="Times New Roman"/>
                <a:sym typeface="Times New Roman"/>
              </a:rPr>
              <a:t>Department of AI-DS</a:t>
            </a:r>
            <a:endParaRPr sz="2000" b="1" i="0" u="sng"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52358"/>
                </a:solidFill>
                <a:latin typeface="Times New Roman"/>
                <a:ea typeface="Times New Roman"/>
                <a:cs typeface="Times New Roman"/>
                <a:sym typeface="Times New Roman"/>
              </a:rPr>
              <a:t>Academic Year 2022-23 </a:t>
            </a:r>
            <a:endParaRPr sz="2000" b="1"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3600" b="1" i="0" u="none" strike="noStrike" cap="none" dirty="0">
                <a:solidFill>
                  <a:srgbClr val="C00000"/>
                </a:solidFill>
                <a:latin typeface="Times New Roman"/>
                <a:ea typeface="Times New Roman"/>
                <a:cs typeface="Times New Roman"/>
                <a:sym typeface="Times New Roman"/>
              </a:rPr>
              <a:t>Crime Prediction Model</a:t>
            </a:r>
            <a:endParaRPr sz="3200" b="1" i="0" u="none" strike="noStrike" cap="none" dirty="0">
              <a:solidFill>
                <a:srgbClr val="C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Times New Roman"/>
                <a:ea typeface="Times New Roman"/>
                <a:cs typeface="Times New Roman"/>
                <a:sym typeface="Times New Roman"/>
              </a:rPr>
              <a:t>   Shubham Agarwal - 01</a:t>
            </a:r>
            <a:endParaRPr sz="2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 </a:t>
            </a:r>
            <a:r>
              <a:rPr lang="en-US" sz="2800" b="1" i="0" u="none" strike="noStrike" cap="none">
                <a:solidFill>
                  <a:srgbClr val="000000"/>
                </a:solidFill>
                <a:latin typeface="Times New Roman"/>
                <a:ea typeface="Times New Roman"/>
                <a:cs typeface="Times New Roman"/>
                <a:sym typeface="Times New Roman"/>
              </a:rPr>
              <a:t> </a:t>
            </a:r>
            <a:endParaRPr sz="2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dirty="0">
              <a:solidFill>
                <a:srgbClr val="052358"/>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6E3F0C"/>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C00000"/>
                </a:solidFill>
                <a:latin typeface="Times New Roman"/>
                <a:ea typeface="Times New Roman"/>
                <a:cs typeface="Times New Roman"/>
                <a:sym typeface="Times New Roman"/>
              </a:rPr>
              <a:t>     						</a:t>
            </a:r>
            <a:r>
              <a:rPr lang="en-US" sz="1700" b="0" i="0" u="none" strike="noStrike" cap="none" dirty="0">
                <a:solidFill>
                  <a:srgbClr val="000000"/>
                </a:solidFill>
                <a:latin typeface="Times New Roman"/>
                <a:ea typeface="Times New Roman"/>
                <a:cs typeface="Times New Roman"/>
                <a:sym typeface="Times New Roman"/>
              </a:rPr>
              <a:t>			               </a:t>
            </a:r>
            <a:endParaRPr sz="11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99" name="Google Shape;199;p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200" name="Google Shape;200;p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201" name="Google Shape;201;p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202" name="Google Shape;202;p8"/>
          <p:cNvSpPr/>
          <p:nvPr/>
        </p:nvSpPr>
        <p:spPr>
          <a:xfrm>
            <a:off x="1387307" y="1366386"/>
            <a:ext cx="5993949" cy="584775"/>
          </a:xfrm>
          <a:prstGeom prst="rect">
            <a:avLst/>
          </a:prstGeom>
          <a:noFill/>
          <a:ln>
            <a:noFill/>
          </a:ln>
        </p:spPr>
        <p:txBody>
          <a:bodyPr spcFirstLastPara="1" wrap="square" lIns="91425" tIns="45700" rIns="91425" bIns="45700" anchor="t" anchorCtr="0">
            <a:sp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System Design &amp; Implementation </a:t>
            </a:r>
            <a:endParaRPr sz="2400" b="1" i="0" u="none" strike="noStrike" cap="none">
              <a:solidFill>
                <a:schemeClr val="dk1"/>
              </a:solidFill>
              <a:latin typeface="Calibri"/>
              <a:ea typeface="Calibri"/>
              <a:cs typeface="Calibri"/>
              <a:sym typeface="Calibri"/>
            </a:endParaRPr>
          </a:p>
        </p:txBody>
      </p:sp>
      <p:sp>
        <p:nvSpPr>
          <p:cNvPr id="203" name="Google Shape;203;p8"/>
          <p:cNvSpPr txBox="1"/>
          <p:nvPr/>
        </p:nvSpPr>
        <p:spPr>
          <a:xfrm>
            <a:off x="1387307" y="2101474"/>
            <a:ext cx="6416408" cy="490683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The ML Model is build using Supervised Learning Method Since it has Features and labels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Since we have to predict prices (Values) thus  basic task is regression hence we used RMSE. A typical performance measure for Linear regression problem.</a:t>
            </a:r>
            <a:endParaRPr sz="20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We have used a Dataset which Include 14 important attributes essential for efficient price prediction.</a:t>
            </a:r>
            <a:endParaRPr sz="1400" b="0" i="0" u="none" strike="noStrike" cap="none">
              <a:solidFill>
                <a:srgbClr val="000000"/>
              </a:solidFill>
              <a:latin typeface="Arial"/>
              <a:ea typeface="Arial"/>
              <a:cs typeface="Arial"/>
              <a:sym typeface="Arial"/>
            </a:endParaRPr>
          </a:p>
        </p:txBody>
      </p:sp>
      <p:pic>
        <p:nvPicPr>
          <p:cNvPr id="204" name="Google Shape;204;p8" descr="Root-Mean-Square Error in R Programming - GeeksforGeeks"/>
          <p:cNvPicPr preferRelativeResize="0"/>
          <p:nvPr/>
        </p:nvPicPr>
        <p:blipFill rotWithShape="1">
          <a:blip r:embed="rId7">
            <a:alphaModFix/>
          </a:blip>
          <a:srcRect/>
          <a:stretch/>
        </p:blipFill>
        <p:spPr>
          <a:xfrm>
            <a:off x="7980498" y="1850953"/>
            <a:ext cx="3705225" cy="1238250"/>
          </a:xfrm>
          <a:prstGeom prst="rect">
            <a:avLst/>
          </a:prstGeom>
          <a:noFill/>
          <a:ln>
            <a:noFill/>
          </a:ln>
          <a:effectLst>
            <a:outerShdw blurRad="292100" dist="139700" dir="2700000" algn="tl" rotWithShape="0">
              <a:srgbClr val="333333">
                <a:alpha val="64313"/>
              </a:srgbClr>
            </a:outerShdw>
          </a:effectLst>
        </p:spPr>
      </p:pic>
      <p:pic>
        <p:nvPicPr>
          <p:cNvPr id="205" name="Google Shape;205;p8" descr="RMSE: What does it mean?. Contributed by: Shweta Gupta | by Great Learning  | Medium"/>
          <p:cNvPicPr preferRelativeResize="0"/>
          <p:nvPr/>
        </p:nvPicPr>
        <p:blipFill rotWithShape="1">
          <a:blip r:embed="rId8">
            <a:alphaModFix/>
          </a:blip>
          <a:srcRect/>
          <a:stretch/>
        </p:blipFill>
        <p:spPr>
          <a:xfrm>
            <a:off x="8006081" y="3755188"/>
            <a:ext cx="3789715" cy="2518207"/>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g11bf4246b17_1_0"/>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211" name="Google Shape;211;g11bf4246b17_1_0"/>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212" name="Google Shape;212;g11bf4246b17_1_0"/>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213" name="Google Shape;213;g11bf4246b17_1_0"/>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214" name="Google Shape;214;g11bf4246b17_1_0"/>
          <p:cNvSpPr/>
          <p:nvPr/>
        </p:nvSpPr>
        <p:spPr>
          <a:xfrm>
            <a:off x="1387307" y="1366386"/>
            <a:ext cx="5994000" cy="584700"/>
          </a:xfrm>
          <a:prstGeom prst="rect">
            <a:avLst/>
          </a:prstGeom>
          <a:noFill/>
          <a:ln>
            <a:noFill/>
          </a:ln>
        </p:spPr>
        <p:txBody>
          <a:bodyPr spcFirstLastPara="1" wrap="square" lIns="91425" tIns="45700" rIns="91425" bIns="45700" anchor="t" anchorCtr="0">
            <a:no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System Design &amp; Implementation </a:t>
            </a:r>
            <a:endParaRPr sz="2400" b="1" i="0" u="none" strike="noStrike" cap="none">
              <a:solidFill>
                <a:schemeClr val="dk1"/>
              </a:solidFill>
              <a:latin typeface="Calibri"/>
              <a:ea typeface="Calibri"/>
              <a:cs typeface="Calibri"/>
              <a:sym typeface="Calibri"/>
            </a:endParaRPr>
          </a:p>
        </p:txBody>
      </p:sp>
      <p:sp>
        <p:nvSpPr>
          <p:cNvPr id="215" name="Google Shape;215;g11bf4246b17_1_0"/>
          <p:cNvSpPr txBox="1"/>
          <p:nvPr/>
        </p:nvSpPr>
        <p:spPr>
          <a:xfrm>
            <a:off x="1693500" y="1988725"/>
            <a:ext cx="5608800" cy="3780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Data set description</a:t>
            </a:r>
            <a:endParaRPr sz="1800" b="1" i="0" u="none" strike="noStrike" cap="none">
              <a:solidFill>
                <a:srgbClr val="000000"/>
              </a:solidFill>
              <a:latin typeface="Arial"/>
              <a:ea typeface="Arial"/>
              <a:cs typeface="Arial"/>
              <a:sym typeface="Arial"/>
            </a:endParaRPr>
          </a:p>
        </p:txBody>
      </p:sp>
      <p:pic>
        <p:nvPicPr>
          <p:cNvPr id="216" name="Google Shape;216;g11bf4246b17_1_0"/>
          <p:cNvPicPr preferRelativeResize="0"/>
          <p:nvPr/>
        </p:nvPicPr>
        <p:blipFill rotWithShape="1">
          <a:blip r:embed="rId7">
            <a:alphaModFix/>
          </a:blip>
          <a:srcRect/>
          <a:stretch/>
        </p:blipFill>
        <p:spPr>
          <a:xfrm>
            <a:off x="1822000" y="2598225"/>
            <a:ext cx="9553901" cy="41513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g11bf4246b17_1_12"/>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222" name="Google Shape;222;g11bf4246b17_1_12"/>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223" name="Google Shape;223;g11bf4246b17_1_12"/>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224" name="Google Shape;224;g11bf4246b17_1_12"/>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225" name="Google Shape;225;g11bf4246b17_1_12"/>
          <p:cNvSpPr/>
          <p:nvPr/>
        </p:nvSpPr>
        <p:spPr>
          <a:xfrm>
            <a:off x="1387307" y="1366386"/>
            <a:ext cx="5994000" cy="584700"/>
          </a:xfrm>
          <a:prstGeom prst="rect">
            <a:avLst/>
          </a:prstGeom>
          <a:noFill/>
          <a:ln>
            <a:noFill/>
          </a:ln>
        </p:spPr>
        <p:txBody>
          <a:bodyPr spcFirstLastPara="1" wrap="square" lIns="91425" tIns="45700" rIns="91425" bIns="45700" anchor="t" anchorCtr="0">
            <a:no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System Design &amp; Implementation </a:t>
            </a:r>
            <a:endParaRPr sz="2400" b="1" i="0" u="none" strike="noStrike" cap="none">
              <a:solidFill>
                <a:schemeClr val="dk1"/>
              </a:solidFill>
              <a:latin typeface="Calibri"/>
              <a:ea typeface="Calibri"/>
              <a:cs typeface="Calibri"/>
              <a:sym typeface="Calibri"/>
            </a:endParaRPr>
          </a:p>
        </p:txBody>
      </p:sp>
      <p:sp>
        <p:nvSpPr>
          <p:cNvPr id="226" name="Google Shape;226;g11bf4246b17_1_12"/>
          <p:cNvSpPr txBox="1"/>
          <p:nvPr/>
        </p:nvSpPr>
        <p:spPr>
          <a:xfrm>
            <a:off x="1693500" y="1988725"/>
            <a:ext cx="5608800" cy="3780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Data set description</a:t>
            </a:r>
            <a:endParaRPr sz="1800" b="1" i="0" u="none" strike="noStrike" cap="none">
              <a:solidFill>
                <a:srgbClr val="000000"/>
              </a:solidFill>
              <a:latin typeface="Arial"/>
              <a:ea typeface="Arial"/>
              <a:cs typeface="Arial"/>
              <a:sym typeface="Arial"/>
            </a:endParaRPr>
          </a:p>
        </p:txBody>
      </p:sp>
      <p:pic>
        <p:nvPicPr>
          <p:cNvPr id="227" name="Google Shape;227;g11bf4246b17_1_12"/>
          <p:cNvPicPr preferRelativeResize="0"/>
          <p:nvPr/>
        </p:nvPicPr>
        <p:blipFill rotWithShape="1">
          <a:blip r:embed="rId7">
            <a:alphaModFix/>
          </a:blip>
          <a:srcRect/>
          <a:stretch/>
        </p:blipFill>
        <p:spPr>
          <a:xfrm>
            <a:off x="1387300" y="2534425"/>
            <a:ext cx="10587576" cy="39387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g11bf4246b17_1_34"/>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244" name="Google Shape;244;g11bf4246b17_1_34"/>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245" name="Google Shape;245;g11bf4246b17_1_34"/>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246" name="Google Shape;246;g11bf4246b17_1_34"/>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247" name="Google Shape;247;g11bf4246b17_1_34"/>
          <p:cNvSpPr/>
          <p:nvPr/>
        </p:nvSpPr>
        <p:spPr>
          <a:xfrm>
            <a:off x="1387307" y="1366386"/>
            <a:ext cx="5994000" cy="584700"/>
          </a:xfrm>
          <a:prstGeom prst="rect">
            <a:avLst/>
          </a:prstGeom>
          <a:noFill/>
          <a:ln>
            <a:noFill/>
          </a:ln>
        </p:spPr>
        <p:txBody>
          <a:bodyPr spcFirstLastPara="1" wrap="square" lIns="91425" tIns="45700" rIns="91425" bIns="45700" anchor="t" anchorCtr="0">
            <a:no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System Design &amp; Implementation </a:t>
            </a:r>
            <a:endParaRPr sz="2400" b="1" i="0" u="none" strike="noStrike" cap="none">
              <a:solidFill>
                <a:schemeClr val="dk1"/>
              </a:solidFill>
              <a:latin typeface="Calibri"/>
              <a:ea typeface="Calibri"/>
              <a:cs typeface="Calibri"/>
              <a:sym typeface="Calibri"/>
            </a:endParaRPr>
          </a:p>
        </p:txBody>
      </p:sp>
      <p:sp>
        <p:nvSpPr>
          <p:cNvPr id="248" name="Google Shape;248;g11bf4246b17_1_34"/>
          <p:cNvSpPr txBox="1"/>
          <p:nvPr/>
        </p:nvSpPr>
        <p:spPr>
          <a:xfrm>
            <a:off x="1708800" y="2125988"/>
            <a:ext cx="5608800" cy="378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Correlation in Data set </a:t>
            </a:r>
            <a:endParaRPr sz="1800" b="1" i="0" u="none" strike="noStrike" cap="none">
              <a:solidFill>
                <a:srgbClr val="000000"/>
              </a:solidFill>
              <a:latin typeface="Arial"/>
              <a:ea typeface="Arial"/>
              <a:cs typeface="Arial"/>
              <a:sym typeface="Arial"/>
            </a:endParaRPr>
          </a:p>
        </p:txBody>
      </p:sp>
      <p:pic>
        <p:nvPicPr>
          <p:cNvPr id="249" name="Google Shape;249;g11bf4246b17_1_34"/>
          <p:cNvPicPr preferRelativeResize="0"/>
          <p:nvPr/>
        </p:nvPicPr>
        <p:blipFill rotWithShape="1">
          <a:blip r:embed="rId7">
            <a:alphaModFix/>
          </a:blip>
          <a:srcRect/>
          <a:stretch/>
        </p:blipFill>
        <p:spPr>
          <a:xfrm>
            <a:off x="7381300" y="1614300"/>
            <a:ext cx="4457125" cy="5118875"/>
          </a:xfrm>
          <a:prstGeom prst="rect">
            <a:avLst/>
          </a:prstGeom>
          <a:noFill/>
          <a:ln>
            <a:noFill/>
          </a:ln>
        </p:spPr>
      </p:pic>
      <p:sp>
        <p:nvSpPr>
          <p:cNvPr id="250" name="Google Shape;250;g11bf4246b17_1_34"/>
          <p:cNvSpPr txBox="1"/>
          <p:nvPr/>
        </p:nvSpPr>
        <p:spPr>
          <a:xfrm>
            <a:off x="1536063" y="2678900"/>
            <a:ext cx="5608800" cy="39318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we can see a Correlation between various attributes in our data set with </a:t>
            </a:r>
            <a:r>
              <a:rPr lang="en-US" sz="1800" b="0" i="0" u="none" strike="noStrike" cap="none">
                <a:solidFill>
                  <a:schemeClr val="dk1"/>
                </a:solidFill>
                <a:latin typeface="Arial"/>
                <a:ea typeface="Arial"/>
                <a:cs typeface="Arial"/>
                <a:sym typeface="Arial"/>
              </a:rPr>
              <a:t>our main attribute (</a:t>
            </a:r>
            <a:r>
              <a:rPr lang="en-US" sz="1800" b="0" i="0" u="none" strike="noStrike" cap="none">
                <a:solidFill>
                  <a:srgbClr val="000000"/>
                </a:solidFill>
                <a:latin typeface="Arial"/>
                <a:ea typeface="Arial"/>
                <a:cs typeface="Arial"/>
                <a:sym typeface="Arial"/>
              </a:rPr>
              <a:t>MEDV) .</a:t>
            </a:r>
            <a:endParaRPr sz="18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RM : which is the avg No. of rooms in an house has a strong positive correlation with MEDV(Price).</a:t>
            </a:r>
            <a:endParaRPr sz="18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while LSTAT which is %  of lower status of the population has a strong but negative correlation with MEDV(Price).</a:t>
            </a: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g11bf4246b17_1_4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256" name="Google Shape;256;g11bf4246b17_1_4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257" name="Google Shape;257;g11bf4246b17_1_4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258" name="Google Shape;258;g11bf4246b17_1_4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259" name="Google Shape;259;g11bf4246b17_1_48"/>
          <p:cNvSpPr/>
          <p:nvPr/>
        </p:nvSpPr>
        <p:spPr>
          <a:xfrm>
            <a:off x="1387307" y="1366386"/>
            <a:ext cx="5994000" cy="584700"/>
          </a:xfrm>
          <a:prstGeom prst="rect">
            <a:avLst/>
          </a:prstGeom>
          <a:noFill/>
          <a:ln>
            <a:noFill/>
          </a:ln>
        </p:spPr>
        <p:txBody>
          <a:bodyPr spcFirstLastPara="1" wrap="square" lIns="91425" tIns="45700" rIns="91425" bIns="45700" anchor="t" anchorCtr="0">
            <a:no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System Design &amp; Implementation </a:t>
            </a:r>
            <a:endParaRPr sz="2400" b="1" i="0" u="none" strike="noStrike" cap="none">
              <a:solidFill>
                <a:schemeClr val="dk1"/>
              </a:solidFill>
              <a:latin typeface="Calibri"/>
              <a:ea typeface="Calibri"/>
              <a:cs typeface="Calibri"/>
              <a:sym typeface="Calibri"/>
            </a:endParaRPr>
          </a:p>
        </p:txBody>
      </p:sp>
      <p:sp>
        <p:nvSpPr>
          <p:cNvPr id="260" name="Google Shape;260;g11bf4246b17_1_48"/>
          <p:cNvSpPr txBox="1"/>
          <p:nvPr/>
        </p:nvSpPr>
        <p:spPr>
          <a:xfrm>
            <a:off x="1708800" y="2125988"/>
            <a:ext cx="5608800" cy="378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Correlation in Data set </a:t>
            </a:r>
            <a:endParaRPr sz="1800" b="1" i="0" u="none" strike="noStrike" cap="none">
              <a:solidFill>
                <a:srgbClr val="000000"/>
              </a:solidFill>
              <a:latin typeface="Arial"/>
              <a:ea typeface="Arial"/>
              <a:cs typeface="Arial"/>
              <a:sym typeface="Arial"/>
            </a:endParaRPr>
          </a:p>
        </p:txBody>
      </p:sp>
      <p:pic>
        <p:nvPicPr>
          <p:cNvPr id="261" name="Google Shape;261;g11bf4246b17_1_48"/>
          <p:cNvPicPr preferRelativeResize="0"/>
          <p:nvPr/>
        </p:nvPicPr>
        <p:blipFill rotWithShape="1">
          <a:blip r:embed="rId7">
            <a:alphaModFix/>
          </a:blip>
          <a:srcRect/>
          <a:stretch/>
        </p:blipFill>
        <p:spPr>
          <a:xfrm>
            <a:off x="1528225" y="2678925"/>
            <a:ext cx="5376588" cy="3836552"/>
          </a:xfrm>
          <a:prstGeom prst="rect">
            <a:avLst/>
          </a:prstGeom>
          <a:noFill/>
          <a:ln>
            <a:noFill/>
          </a:ln>
        </p:spPr>
      </p:pic>
      <p:pic>
        <p:nvPicPr>
          <p:cNvPr id="262" name="Google Shape;262;g11bf4246b17_1_48"/>
          <p:cNvPicPr preferRelativeResize="0"/>
          <p:nvPr/>
        </p:nvPicPr>
        <p:blipFill rotWithShape="1">
          <a:blip r:embed="rId8">
            <a:alphaModFix/>
          </a:blip>
          <a:srcRect/>
          <a:stretch/>
        </p:blipFill>
        <p:spPr>
          <a:xfrm>
            <a:off x="6877500" y="2678925"/>
            <a:ext cx="5159050" cy="34965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g11c14b303eb_0_0"/>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268" name="Google Shape;268;g11c14b303eb_0_0"/>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269" name="Google Shape;269;g11c14b303eb_0_0"/>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270" name="Google Shape;270;g11c14b303eb_0_0"/>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271" name="Google Shape;271;g11c14b303eb_0_0"/>
          <p:cNvSpPr/>
          <p:nvPr/>
        </p:nvSpPr>
        <p:spPr>
          <a:xfrm>
            <a:off x="1387307" y="1366386"/>
            <a:ext cx="5994000" cy="584700"/>
          </a:xfrm>
          <a:prstGeom prst="rect">
            <a:avLst/>
          </a:prstGeom>
          <a:noFill/>
          <a:ln>
            <a:noFill/>
          </a:ln>
        </p:spPr>
        <p:txBody>
          <a:bodyPr spcFirstLastPara="1" wrap="square" lIns="91425" tIns="45700" rIns="91425" bIns="45700" anchor="t" anchorCtr="0">
            <a:no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System Design &amp; Implementation </a:t>
            </a:r>
            <a:endParaRPr sz="2400" b="1" i="0" u="none" strike="noStrike" cap="none">
              <a:solidFill>
                <a:schemeClr val="dk1"/>
              </a:solidFill>
              <a:latin typeface="Calibri"/>
              <a:ea typeface="Calibri"/>
              <a:cs typeface="Calibri"/>
              <a:sym typeface="Calibri"/>
            </a:endParaRPr>
          </a:p>
        </p:txBody>
      </p:sp>
      <p:pic>
        <p:nvPicPr>
          <p:cNvPr id="272" name="Google Shape;272;g11c14b303eb_0_0"/>
          <p:cNvPicPr preferRelativeResize="0"/>
          <p:nvPr/>
        </p:nvPicPr>
        <p:blipFill rotWithShape="1">
          <a:blip r:embed="rId7">
            <a:alphaModFix/>
          </a:blip>
          <a:srcRect l="-2160" t="1539" r="2160" b="-1539"/>
          <a:stretch/>
        </p:blipFill>
        <p:spPr>
          <a:xfrm>
            <a:off x="5963725" y="2655408"/>
            <a:ext cx="6110400" cy="3978850"/>
          </a:xfrm>
          <a:prstGeom prst="rect">
            <a:avLst/>
          </a:prstGeom>
          <a:noFill/>
          <a:ln>
            <a:noFill/>
          </a:ln>
        </p:spPr>
      </p:pic>
      <p:sp>
        <p:nvSpPr>
          <p:cNvPr id="273" name="Google Shape;273;g11c14b303eb_0_0"/>
          <p:cNvSpPr txBox="1"/>
          <p:nvPr/>
        </p:nvSpPr>
        <p:spPr>
          <a:xfrm>
            <a:off x="1708800" y="2125988"/>
            <a:ext cx="5608800" cy="378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n-US" sz="2100" b="1" i="0" u="none" strike="noStrike" cap="none">
                <a:solidFill>
                  <a:srgbClr val="000000"/>
                </a:solidFill>
                <a:latin typeface="Calibri"/>
                <a:ea typeface="Calibri"/>
                <a:cs typeface="Calibri"/>
                <a:sym typeface="Calibri"/>
              </a:rPr>
              <a:t>Final Predictions</a:t>
            </a:r>
            <a:endParaRPr sz="2100" b="1" i="0" u="none" strike="noStrike" cap="none">
              <a:solidFill>
                <a:srgbClr val="000000"/>
              </a:solidFill>
              <a:latin typeface="Calibri"/>
              <a:ea typeface="Calibri"/>
              <a:cs typeface="Calibri"/>
              <a:sym typeface="Calibri"/>
            </a:endParaRPr>
          </a:p>
        </p:txBody>
      </p:sp>
      <p:sp>
        <p:nvSpPr>
          <p:cNvPr id="274" name="Google Shape;274;g11c14b303eb_0_0"/>
          <p:cNvSpPr txBox="1"/>
          <p:nvPr/>
        </p:nvSpPr>
        <p:spPr>
          <a:xfrm>
            <a:off x="1387300" y="2847325"/>
            <a:ext cx="4664100" cy="39318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we have split our data set into training and testing set. </a:t>
            </a:r>
            <a:endParaRPr sz="18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we have 404 instances in training data set and 102 in testing data set.</a:t>
            </a:r>
            <a:endParaRPr sz="18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Linear regression performs, the task to predict a dependent variable (Price) based on a given independent variables (13 attributs).</a:t>
            </a: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g18c6e1286bf_0_20"/>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280" name="Google Shape;280;g18c6e1286bf_0_20"/>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281" name="Google Shape;281;g18c6e1286bf_0_20"/>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282" name="Google Shape;282;g18c6e1286bf_0_20"/>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283" name="Google Shape;283;g18c6e1286bf_0_20"/>
          <p:cNvSpPr/>
          <p:nvPr/>
        </p:nvSpPr>
        <p:spPr>
          <a:xfrm>
            <a:off x="1387307" y="1366386"/>
            <a:ext cx="5994000" cy="584700"/>
          </a:xfrm>
          <a:prstGeom prst="rect">
            <a:avLst/>
          </a:prstGeom>
          <a:noFill/>
          <a:ln>
            <a:noFill/>
          </a:ln>
        </p:spPr>
        <p:txBody>
          <a:bodyPr spcFirstLastPara="1" wrap="square" lIns="91425" tIns="45700" rIns="91425" bIns="45700" anchor="t" anchorCtr="0">
            <a:no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System Design &amp; Implementation </a:t>
            </a:r>
            <a:endParaRPr sz="2400" b="1" i="0" u="none" strike="noStrike" cap="none">
              <a:solidFill>
                <a:schemeClr val="dk1"/>
              </a:solidFill>
              <a:latin typeface="Calibri"/>
              <a:ea typeface="Calibri"/>
              <a:cs typeface="Calibri"/>
              <a:sym typeface="Calibri"/>
            </a:endParaRPr>
          </a:p>
        </p:txBody>
      </p:sp>
      <p:pic>
        <p:nvPicPr>
          <p:cNvPr id="284" name="Google Shape;284;g18c6e1286bf_0_20"/>
          <p:cNvPicPr preferRelativeResize="0"/>
          <p:nvPr/>
        </p:nvPicPr>
        <p:blipFill rotWithShape="1">
          <a:blip r:embed="rId7">
            <a:alphaModFix/>
          </a:blip>
          <a:srcRect l="-2160" t="1540" r="2160" b="-1539"/>
          <a:stretch/>
        </p:blipFill>
        <p:spPr>
          <a:xfrm>
            <a:off x="5963725" y="2655408"/>
            <a:ext cx="6110400" cy="3978850"/>
          </a:xfrm>
          <a:prstGeom prst="rect">
            <a:avLst/>
          </a:prstGeom>
          <a:noFill/>
          <a:ln>
            <a:noFill/>
          </a:ln>
        </p:spPr>
      </p:pic>
      <p:sp>
        <p:nvSpPr>
          <p:cNvPr id="285" name="Google Shape;285;g18c6e1286bf_0_20"/>
          <p:cNvSpPr txBox="1"/>
          <p:nvPr/>
        </p:nvSpPr>
        <p:spPr>
          <a:xfrm>
            <a:off x="1708800" y="2125988"/>
            <a:ext cx="5608800" cy="378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n-US" sz="2100" b="1" i="0" u="none" strike="noStrike" cap="none">
                <a:solidFill>
                  <a:srgbClr val="000000"/>
                </a:solidFill>
                <a:latin typeface="Calibri"/>
                <a:ea typeface="Calibri"/>
                <a:cs typeface="Calibri"/>
                <a:sym typeface="Calibri"/>
              </a:rPr>
              <a:t>Final Predictions</a:t>
            </a:r>
            <a:endParaRPr sz="2100" b="1" i="0" u="none" strike="noStrike" cap="none">
              <a:solidFill>
                <a:srgbClr val="000000"/>
              </a:solidFill>
              <a:latin typeface="Calibri"/>
              <a:ea typeface="Calibri"/>
              <a:cs typeface="Calibri"/>
              <a:sym typeface="Calibri"/>
            </a:endParaRPr>
          </a:p>
        </p:txBody>
      </p:sp>
      <p:sp>
        <p:nvSpPr>
          <p:cNvPr id="286" name="Google Shape;286;g18c6e1286bf_0_20"/>
          <p:cNvSpPr txBox="1"/>
          <p:nvPr/>
        </p:nvSpPr>
        <p:spPr>
          <a:xfrm>
            <a:off x="1387300" y="2847325"/>
            <a:ext cx="4664100" cy="39318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we have split our data set into training and testing set. </a:t>
            </a:r>
            <a:endParaRPr sz="18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we have 404 instances in training data set and 102 in testing data set.</a:t>
            </a:r>
            <a:endParaRPr sz="18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Linear regression performs, the task to predict a dependent variable (Price) based on a given independent variables (13 attributs).</a:t>
            </a: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g18c6e1286bf_0_31"/>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292" name="Google Shape;292;g18c6e1286bf_0_31"/>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293" name="Google Shape;293;g18c6e1286bf_0_31"/>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294" name="Google Shape;294;g18c6e1286bf_0_31"/>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295" name="Google Shape;295;g18c6e1286bf_0_31"/>
          <p:cNvSpPr/>
          <p:nvPr/>
        </p:nvSpPr>
        <p:spPr>
          <a:xfrm>
            <a:off x="1387307" y="1366386"/>
            <a:ext cx="5994000" cy="584700"/>
          </a:xfrm>
          <a:prstGeom prst="rect">
            <a:avLst/>
          </a:prstGeom>
          <a:noFill/>
          <a:ln>
            <a:noFill/>
          </a:ln>
        </p:spPr>
        <p:txBody>
          <a:bodyPr spcFirstLastPara="1" wrap="square" lIns="91425" tIns="45700" rIns="91425" bIns="45700" anchor="t" anchorCtr="0">
            <a:noAutofit/>
          </a:bodyPr>
          <a:lstStyle/>
          <a:p>
            <a:pPr marL="12700" marR="0" lvl="3" indent="0" algn="l" rtl="0">
              <a:lnSpc>
                <a:spcPct val="100000"/>
              </a:lnSpc>
              <a:spcBef>
                <a:spcPts val="0"/>
              </a:spcBef>
              <a:spcAft>
                <a:spcPts val="0"/>
              </a:spcAft>
              <a:buClr>
                <a:srgbClr val="000000"/>
              </a:buClr>
              <a:buSzPts val="3200"/>
              <a:buFont typeface="Arial"/>
              <a:buNone/>
            </a:pPr>
            <a:r>
              <a:rPr lang="en-US" sz="3200" b="1">
                <a:solidFill>
                  <a:schemeClr val="dk1"/>
                </a:solidFill>
                <a:latin typeface="Calibri"/>
                <a:ea typeface="Calibri"/>
                <a:cs typeface="Calibri"/>
                <a:sym typeface="Calibri"/>
              </a:rPr>
              <a:t>Future Scope</a:t>
            </a:r>
            <a:endParaRPr sz="2400" b="1" i="0" u="none" strike="noStrike" cap="none">
              <a:solidFill>
                <a:schemeClr val="dk1"/>
              </a:solidFill>
              <a:latin typeface="Calibri"/>
              <a:ea typeface="Calibri"/>
              <a:cs typeface="Calibri"/>
              <a:sym typeface="Calibri"/>
            </a:endParaRPr>
          </a:p>
        </p:txBody>
      </p:sp>
      <p:sp>
        <p:nvSpPr>
          <p:cNvPr id="296" name="Google Shape;296;g18c6e1286bf_0_31"/>
          <p:cNvSpPr txBox="1"/>
          <p:nvPr/>
        </p:nvSpPr>
        <p:spPr>
          <a:xfrm>
            <a:off x="1708800" y="2126000"/>
            <a:ext cx="9101400" cy="378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700" dirty="0">
                <a:latin typeface="Times New Roman" panose="02020603050405020304" pitchFamily="18" charset="0"/>
                <a:ea typeface="Calibri"/>
                <a:cs typeface="Times New Roman" panose="02020603050405020304" pitchFamily="18" charset="0"/>
                <a:sym typeface="Calibri"/>
              </a:rPr>
              <a:t>This paper presents the visualization techniques and classification algorithms that can be used for predicting the crimes and helps the law agencies.</a:t>
            </a:r>
          </a:p>
          <a:p>
            <a:pPr marL="0" lvl="0" indent="0" algn="l" rtl="0">
              <a:lnSpc>
                <a:spcPct val="115000"/>
              </a:lnSpc>
              <a:spcBef>
                <a:spcPts val="1200"/>
              </a:spcBef>
              <a:spcAft>
                <a:spcPts val="0"/>
              </a:spcAft>
              <a:buClr>
                <a:schemeClr val="dk1"/>
              </a:buClr>
              <a:buSzPts val="1100"/>
              <a:buFont typeface="Arial"/>
              <a:buNone/>
            </a:pPr>
            <a:r>
              <a:rPr lang="en-US" sz="1700" dirty="0">
                <a:latin typeface="Times New Roman" panose="02020603050405020304" pitchFamily="18" charset="0"/>
                <a:ea typeface="Calibri"/>
                <a:cs typeface="Times New Roman" panose="02020603050405020304" pitchFamily="18" charset="0"/>
                <a:sym typeface="Calibri"/>
              </a:rPr>
              <a:t> In future, there is a plan for applying other classification algorithms on the crime data and improving the accuracy in prediction.</a:t>
            </a:r>
          </a:p>
          <a:p>
            <a:pPr marL="0" lvl="0" indent="0" algn="l" rtl="0">
              <a:lnSpc>
                <a:spcPct val="115000"/>
              </a:lnSpc>
              <a:spcBef>
                <a:spcPts val="1200"/>
              </a:spcBef>
              <a:spcAft>
                <a:spcPts val="0"/>
              </a:spcAft>
              <a:buClr>
                <a:schemeClr val="dk1"/>
              </a:buClr>
              <a:buSzPts val="1100"/>
              <a:buFont typeface="Arial"/>
              <a:buNone/>
            </a:pPr>
            <a:r>
              <a:rPr lang="en-US" sz="1700" dirty="0">
                <a:latin typeface="Times New Roman" panose="02020603050405020304" pitchFamily="18" charset="0"/>
                <a:ea typeface="Calibri"/>
                <a:cs typeface="Times New Roman" panose="02020603050405020304" pitchFamily="18" charset="0"/>
                <a:sym typeface="Calibri"/>
              </a:rPr>
              <a:t> On other direction, we will be trying to build an Android App for the live capture of the realistic data and updating the results by using this new data frequently, that will be helpful in better prediction and providing the general information to the public for the awareness of trends in the crime.</a:t>
            </a:r>
            <a:endParaRPr sz="1700" dirty="0">
              <a:latin typeface="Times New Roman" panose="02020603050405020304" pitchFamily="18" charset="0"/>
              <a:ea typeface="Calibri"/>
              <a:cs typeface="Times New Roman" panose="02020603050405020304" pitchFamily="18" charset="0"/>
              <a:sym typeface="Calibri"/>
            </a:endParaRPr>
          </a:p>
          <a:p>
            <a:pPr marL="0" marR="0" lvl="0" indent="0" algn="l" rtl="0">
              <a:lnSpc>
                <a:spcPct val="150000"/>
              </a:lnSpc>
              <a:spcBef>
                <a:spcPts val="1200"/>
              </a:spcBef>
              <a:spcAft>
                <a:spcPts val="0"/>
              </a:spcAft>
              <a:buClr>
                <a:srgbClr val="000000"/>
              </a:buClr>
              <a:buSzPts val="2100"/>
              <a:buFont typeface="Arial"/>
              <a:buNone/>
            </a:pPr>
            <a:endParaRPr sz="2100" b="1" dirty="0">
              <a:latin typeface="Calibri"/>
              <a:ea typeface="Calibri"/>
              <a:cs typeface="Calibri"/>
              <a:sym typeface="Calibri"/>
            </a:endParaRPr>
          </a:p>
        </p:txBody>
      </p:sp>
      <p:sp>
        <p:nvSpPr>
          <p:cNvPr id="297" name="Google Shape;297;g18c6e1286bf_0_31"/>
          <p:cNvSpPr txBox="1"/>
          <p:nvPr/>
        </p:nvSpPr>
        <p:spPr>
          <a:xfrm>
            <a:off x="1387300" y="2847325"/>
            <a:ext cx="4664100" cy="3931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9"/>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303" name="Google Shape;303;p9"/>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304" name="Google Shape;304;p9"/>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305" name="Google Shape;305;p9"/>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306" name="Google Shape;306;p9"/>
          <p:cNvSpPr/>
          <p:nvPr/>
        </p:nvSpPr>
        <p:spPr>
          <a:xfrm>
            <a:off x="1387307" y="1366386"/>
            <a:ext cx="2473754" cy="584775"/>
          </a:xfrm>
          <a:prstGeom prst="rect">
            <a:avLst/>
          </a:prstGeom>
          <a:noFill/>
          <a:ln>
            <a:noFill/>
          </a:ln>
        </p:spPr>
        <p:txBody>
          <a:bodyPr spcFirstLastPara="1" wrap="square" lIns="91425" tIns="45700" rIns="91425" bIns="45700" anchor="t" anchorCtr="0">
            <a:sp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CONCLUSION</a:t>
            </a:r>
            <a:endParaRPr sz="2400" b="1" i="0" u="none" strike="noStrike" cap="none">
              <a:solidFill>
                <a:schemeClr val="dk1"/>
              </a:solidFill>
              <a:latin typeface="Calibri"/>
              <a:ea typeface="Calibri"/>
              <a:cs typeface="Calibri"/>
              <a:sym typeface="Calibri"/>
            </a:endParaRPr>
          </a:p>
        </p:txBody>
      </p:sp>
      <p:sp>
        <p:nvSpPr>
          <p:cNvPr id="307" name="Google Shape;307;p9"/>
          <p:cNvSpPr txBox="1"/>
          <p:nvPr/>
        </p:nvSpPr>
        <p:spPr>
          <a:xfrm>
            <a:off x="1387306" y="2101475"/>
            <a:ext cx="8783827" cy="16419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Created a ML Model for House Price Prediction with Accuracy of 80%.</a:t>
            </a:r>
            <a:endParaRPr sz="20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Accuracy of this Model can be Further Increase by Training and Testing the model using large data set.</a:t>
            </a:r>
            <a:endParaRPr sz="2000" b="0" i="0" u="none" strike="noStrike" cap="none">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8" name="Google Shape;308;p9"/>
          <p:cNvPicPr preferRelativeResize="0"/>
          <p:nvPr/>
        </p:nvPicPr>
        <p:blipFill rotWithShape="1">
          <a:blip r:embed="rId7">
            <a:alphaModFix/>
          </a:blip>
          <a:srcRect/>
          <a:stretch/>
        </p:blipFill>
        <p:spPr>
          <a:xfrm>
            <a:off x="3172128" y="4388308"/>
            <a:ext cx="6999005" cy="2104746"/>
          </a:xfrm>
          <a:prstGeom prst="rect">
            <a:avLst/>
          </a:prstGeom>
          <a:noFill/>
          <a:ln>
            <a:noFill/>
          </a:ln>
          <a:effectLst>
            <a:outerShdw blurRad="292100" dist="139700" dir="2700000" algn="tl" rotWithShape="0">
              <a:srgbClr val="333333">
                <a:alpha val="64313"/>
              </a:srgbClr>
            </a:outerShdw>
          </a:effectLst>
        </p:spPr>
      </p:pic>
      <p:sp>
        <p:nvSpPr>
          <p:cNvPr id="309" name="Google Shape;309;p9"/>
          <p:cNvSpPr/>
          <p:nvPr/>
        </p:nvSpPr>
        <p:spPr>
          <a:xfrm>
            <a:off x="5108540" y="3580594"/>
            <a:ext cx="3126177" cy="584775"/>
          </a:xfrm>
          <a:prstGeom prst="rect">
            <a:avLst/>
          </a:prstGeom>
          <a:noFill/>
          <a:ln>
            <a:noFill/>
          </a:ln>
        </p:spPr>
        <p:txBody>
          <a:bodyPr spcFirstLastPara="1" wrap="square" lIns="91425" tIns="45700" rIns="91425" bIns="45700" anchor="t" anchorCtr="0">
            <a:sp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Final_Predictions</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10"/>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315" name="Google Shape;315;p10"/>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316" name="Google Shape;316;p10"/>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317" name="Google Shape;317;p10"/>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318" name="Google Shape;318;p10"/>
          <p:cNvSpPr txBox="1"/>
          <p:nvPr/>
        </p:nvSpPr>
        <p:spPr>
          <a:xfrm>
            <a:off x="1583479" y="1433175"/>
            <a:ext cx="63738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C00000"/>
                </a:solidFill>
                <a:latin typeface="Century Gothic"/>
                <a:ea typeface="Century Gothic"/>
                <a:cs typeface="Century Gothic"/>
                <a:sym typeface="Century Gothic"/>
              </a:rPr>
              <a:t>References</a:t>
            </a:r>
            <a:endParaRPr sz="3100" b="0" i="0" u="none" strike="noStrike" cap="none">
              <a:solidFill>
                <a:srgbClr val="C00000"/>
              </a:solidFill>
              <a:latin typeface="Century Gothic"/>
              <a:ea typeface="Century Gothic"/>
              <a:cs typeface="Century Gothic"/>
              <a:sym typeface="Century Gothic"/>
            </a:endParaRPr>
          </a:p>
        </p:txBody>
      </p:sp>
      <p:sp>
        <p:nvSpPr>
          <p:cNvPr id="319" name="Google Shape;319;p10"/>
          <p:cNvSpPr/>
          <p:nvPr/>
        </p:nvSpPr>
        <p:spPr>
          <a:xfrm>
            <a:off x="1671705" y="2197874"/>
            <a:ext cx="5418027" cy="3108543"/>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400"/>
              <a:buFont typeface="Arial"/>
              <a:buNone/>
            </a:pPr>
            <a:r>
              <a:rPr lang="en-US" sz="1700" i="0" u="sng" strike="noStrike" cap="none">
                <a:solidFill>
                  <a:schemeClr val="dk1"/>
                </a:solidFill>
                <a:highlight>
                  <a:schemeClr val="lt1"/>
                </a:highlight>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https://archive.ics.uci.edu/ml/machine-learning-databases/housing/</a:t>
            </a:r>
            <a:endParaRPr sz="1700" i="0" u="sng"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400"/>
              <a:buFont typeface="Arial"/>
              <a:buNone/>
            </a:pPr>
            <a:r>
              <a:rPr lang="en-US" sz="1700" i="0" u="sng" strike="noStrike" cap="none">
                <a:solidFill>
                  <a:schemeClr val="dk1"/>
                </a:solidFill>
                <a:highlight>
                  <a:schemeClr val="lt1"/>
                </a:highlight>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https://www.analyticsvidhya.com/blog/2015/01/scikit-learn-python-machine-learning-tool/</a:t>
            </a:r>
            <a:endParaRPr sz="1700" i="0" u="sng"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400"/>
              <a:buFont typeface="Arial"/>
              <a:buNone/>
            </a:pPr>
            <a:r>
              <a:rPr lang="en-US" sz="1700" i="0" u="sng" strike="noStrike" cap="none">
                <a:solidFill>
                  <a:schemeClr val="dk1"/>
                </a:solidFill>
                <a:highlight>
                  <a:schemeClr val="lt1"/>
                </a:highlight>
                <a:latin typeface="Times New Roman"/>
                <a:ea typeface="Times New Roman"/>
                <a:cs typeface="Times New Roman"/>
                <a:sym typeface="Times New Roman"/>
              </a:rPr>
              <a:t>https://jupyter.org/try-jupyter/retro/notebooks/?path=notebooks/Intro.ipynbexamples/HEAD?filepath=demo.ipynbhttps://matplotlib.org/stable/users/getting_started/</a:t>
            </a:r>
            <a:endParaRPr sz="1700" i="0" u="none" strike="noStrike" cap="non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99" name="Google Shape;99;p2"/>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00" name="Google Shape;100;p2"/>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01" name="Google Shape;101;p2"/>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02" name="Google Shape;102;p2"/>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03" name="Google Shape;103;p2"/>
          <p:cNvSpPr txBox="1"/>
          <p:nvPr/>
        </p:nvSpPr>
        <p:spPr>
          <a:xfrm>
            <a:off x="1583479" y="1433175"/>
            <a:ext cx="63738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C00000"/>
                </a:solidFill>
                <a:latin typeface="Century Gothic"/>
                <a:ea typeface="Century Gothic"/>
                <a:cs typeface="Century Gothic"/>
                <a:sym typeface="Century Gothic"/>
              </a:rPr>
              <a:t>Outline of Project</a:t>
            </a:r>
            <a:endParaRPr sz="3100" b="0" i="0" u="none" strike="noStrike" cap="none">
              <a:solidFill>
                <a:srgbClr val="C00000"/>
              </a:solidFill>
              <a:latin typeface="Century Gothic"/>
              <a:ea typeface="Century Gothic"/>
              <a:cs typeface="Century Gothic"/>
              <a:sym typeface="Century Gothic"/>
            </a:endParaRPr>
          </a:p>
        </p:txBody>
      </p:sp>
      <p:sp>
        <p:nvSpPr>
          <p:cNvPr id="104" name="Google Shape;104;p2"/>
          <p:cNvSpPr txBox="1"/>
          <p:nvPr/>
        </p:nvSpPr>
        <p:spPr>
          <a:xfrm>
            <a:off x="5581400" y="1614699"/>
            <a:ext cx="9237900" cy="5348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000"/>
              </a:spcBef>
              <a:spcAft>
                <a:spcPts val="0"/>
              </a:spcAft>
              <a:buNone/>
            </a:pPr>
            <a:r>
              <a:rPr lang="en-US" sz="1600">
                <a:solidFill>
                  <a:srgbClr val="052358"/>
                </a:solidFill>
                <a:latin typeface="Times New Roman"/>
                <a:ea typeface="Times New Roman"/>
                <a:cs typeface="Times New Roman"/>
                <a:sym typeface="Times New Roman"/>
              </a:rPr>
              <a:t>          </a:t>
            </a:r>
            <a:endParaRPr sz="1600">
              <a:solidFill>
                <a:srgbClr val="052358"/>
              </a:solidFill>
              <a:latin typeface="Times New Roman"/>
              <a:ea typeface="Times New Roman"/>
              <a:cs typeface="Times New Roman"/>
              <a:sym typeface="Times New Roman"/>
            </a:endParaRPr>
          </a:p>
          <a:p>
            <a:pPr marL="1828800" marR="0" lvl="3" indent="-330200" algn="l" rtl="0">
              <a:lnSpc>
                <a:spcPct val="100000"/>
              </a:lnSpc>
              <a:spcBef>
                <a:spcPts val="1000"/>
              </a:spcBef>
              <a:spcAft>
                <a:spcPts val="0"/>
              </a:spcAft>
              <a:buClr>
                <a:srgbClr val="052358"/>
              </a:buClr>
              <a:buSzPts val="1600"/>
              <a:buFont typeface="Times New Roman"/>
              <a:buChar char="●"/>
            </a:pPr>
            <a:r>
              <a:rPr lang="en-US" sz="1600">
                <a:solidFill>
                  <a:srgbClr val="052358"/>
                </a:solidFill>
                <a:latin typeface="Times New Roman"/>
                <a:ea typeface="Times New Roman"/>
                <a:cs typeface="Times New Roman"/>
                <a:sym typeface="Times New Roman"/>
              </a:rPr>
              <a:t>Introduction</a:t>
            </a:r>
            <a:endParaRPr sz="1600">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Problem statement</a:t>
            </a:r>
            <a:endParaRPr sz="800" b="0" i="0" u="none" strike="noStrike" cap="none">
              <a:solidFill>
                <a:srgbClr val="000000"/>
              </a:solidFill>
              <a:latin typeface="Arial"/>
              <a:ea typeface="Arial"/>
              <a:cs typeface="Arial"/>
              <a:sym typeface="Arial"/>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Project Objective</a:t>
            </a:r>
            <a:endParaRPr sz="800" b="0" i="0" u="none" strike="noStrike" cap="none">
              <a:solidFill>
                <a:srgbClr val="000000"/>
              </a:solidFill>
              <a:latin typeface="Arial"/>
              <a:ea typeface="Arial"/>
              <a:cs typeface="Arial"/>
              <a:sym typeface="Arial"/>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Literature Survey</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Finding of Literature Survey</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Gantt Chart</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Proposed System</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Software Requirement</a:t>
            </a:r>
            <a:endParaRPr sz="800" b="0" i="0" u="none" strike="noStrike" cap="none">
              <a:solidFill>
                <a:srgbClr val="000000"/>
              </a:solidFill>
              <a:latin typeface="Arial"/>
              <a:ea typeface="Arial"/>
              <a:cs typeface="Arial"/>
              <a:sym typeface="Arial"/>
            </a:endParaRPr>
          </a:p>
          <a:p>
            <a:pPr marL="1828800" marR="0" lvl="3" indent="-317500" algn="l" rtl="0">
              <a:lnSpc>
                <a:spcPct val="100000"/>
              </a:lnSpc>
              <a:spcBef>
                <a:spcPts val="0"/>
              </a:spcBef>
              <a:spcAft>
                <a:spcPts val="0"/>
              </a:spcAft>
              <a:buSzPts val="1400"/>
              <a:buChar char="●"/>
            </a:pPr>
            <a:r>
              <a:rPr lang="en-US" sz="1600" b="0" i="0" u="none" strike="noStrike" cap="none">
                <a:solidFill>
                  <a:srgbClr val="052358"/>
                </a:solidFill>
                <a:latin typeface="Times New Roman"/>
                <a:ea typeface="Times New Roman"/>
                <a:cs typeface="Times New Roman"/>
                <a:sym typeface="Times New Roman"/>
              </a:rPr>
              <a:t>System design</a:t>
            </a:r>
            <a:r>
              <a:rPr lang="en-US" sz="800" b="0" i="0" u="none" strike="noStrike" cap="none">
                <a:solidFill>
                  <a:srgbClr val="000000"/>
                </a:solidFill>
                <a:latin typeface="Arial"/>
                <a:ea typeface="Arial"/>
                <a:cs typeface="Arial"/>
                <a:sym typeface="Arial"/>
              </a:rPr>
              <a:t> </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System Implementation</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Results</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Conclusion</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Future Scope</a:t>
            </a:r>
            <a:endParaRPr sz="1600" b="0" i="0" u="none" strike="noStrike" cap="none">
              <a:solidFill>
                <a:srgbClr val="052358"/>
              </a:solidFill>
              <a:latin typeface="Times New Roman"/>
              <a:ea typeface="Times New Roman"/>
              <a:cs typeface="Times New Roman"/>
              <a:sym typeface="Times New Roman"/>
            </a:endParaRPr>
          </a:p>
          <a:p>
            <a:pPr marL="1828800" marR="0" lvl="3" indent="-330200" algn="l" rtl="0">
              <a:lnSpc>
                <a:spcPct val="100000"/>
              </a:lnSpc>
              <a:spcBef>
                <a:spcPts val="0"/>
              </a:spcBef>
              <a:spcAft>
                <a:spcPts val="0"/>
              </a:spcAft>
              <a:buClr>
                <a:srgbClr val="052358"/>
              </a:buClr>
              <a:buSzPts val="1600"/>
              <a:buFont typeface="Times New Roman"/>
              <a:buChar char="●"/>
            </a:pPr>
            <a:r>
              <a:rPr lang="en-US" sz="1600" b="0" i="0" u="none" strike="noStrike" cap="none">
                <a:solidFill>
                  <a:srgbClr val="052358"/>
                </a:solidFill>
                <a:latin typeface="Times New Roman"/>
                <a:ea typeface="Times New Roman"/>
                <a:cs typeface="Times New Roman"/>
                <a:sym typeface="Times New Roman"/>
              </a:rPr>
              <a:t>References</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400"/>
              <a:buFont typeface="Arial"/>
              <a:buNone/>
            </a:pPr>
            <a:endParaRPr sz="14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11"/>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325" name="Google Shape;325;p11"/>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326" name="Google Shape;326;p11"/>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327" name="Google Shape;327;p11"/>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328" name="Google Shape;328;p11"/>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329" name="Google Shape;329;p11"/>
          <p:cNvSpPr txBox="1"/>
          <p:nvPr/>
        </p:nvSpPr>
        <p:spPr>
          <a:xfrm>
            <a:off x="4053504" y="3525450"/>
            <a:ext cx="63738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4900" b="1" i="0" u="none" strike="noStrike" cap="none">
                <a:solidFill>
                  <a:srgbClr val="C00000"/>
                </a:solidFill>
                <a:latin typeface="Century Gothic"/>
                <a:ea typeface="Century Gothic"/>
                <a:cs typeface="Century Gothic"/>
                <a:sym typeface="Century Gothic"/>
              </a:rPr>
              <a:t>Thank You</a:t>
            </a:r>
            <a:endParaRPr sz="4900" b="0" i="0" u="none" strike="noStrike" cap="none">
              <a:solidFill>
                <a:srgbClr val="C00000"/>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10" name="Google Shape;110;p3"/>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12" name="Google Shape;112;p3"/>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13" name="Google Shape;113;p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14" name="Google Shape;114;p3"/>
          <p:cNvSpPr txBox="1">
            <a:spLocks noGrp="1"/>
          </p:cNvSpPr>
          <p:nvPr>
            <p:ph type="body" idx="1"/>
          </p:nvPr>
        </p:nvSpPr>
        <p:spPr>
          <a:xfrm>
            <a:off x="1194787" y="1065669"/>
            <a:ext cx="5051071" cy="913444"/>
          </a:xfrm>
          <a:prstGeom prst="rect">
            <a:avLst/>
          </a:prstGeom>
          <a:noFill/>
          <a:ln>
            <a:noFill/>
          </a:ln>
        </p:spPr>
        <p:txBody>
          <a:bodyPr spcFirstLastPara="1" wrap="square" lIns="91425" tIns="45700" rIns="91425" bIns="45700" anchor="b" anchorCtr="0">
            <a:noAutofit/>
          </a:bodyPr>
          <a:lstStyle/>
          <a:p>
            <a:pPr marL="457200" lvl="0" indent="-228600" algn="l" rtl="0">
              <a:lnSpc>
                <a:spcPct val="90000"/>
              </a:lnSpc>
              <a:spcBef>
                <a:spcPts val="1000"/>
              </a:spcBef>
              <a:spcAft>
                <a:spcPts val="0"/>
              </a:spcAft>
              <a:buClr>
                <a:schemeClr val="dk1"/>
              </a:buClr>
              <a:buSzPts val="2400"/>
              <a:buNone/>
            </a:pPr>
            <a:r>
              <a:rPr lang="en-US" sz="3200"/>
              <a:t>Introduction</a:t>
            </a:r>
            <a:endParaRPr sz="3200"/>
          </a:p>
        </p:txBody>
      </p:sp>
      <p:sp>
        <p:nvSpPr>
          <p:cNvPr id="115" name="Google Shape;115;p3"/>
          <p:cNvSpPr txBox="1">
            <a:spLocks noGrp="1"/>
          </p:cNvSpPr>
          <p:nvPr>
            <p:ph type="body" idx="2"/>
          </p:nvPr>
        </p:nvSpPr>
        <p:spPr>
          <a:xfrm>
            <a:off x="1299625" y="2066663"/>
            <a:ext cx="10360986" cy="4484449"/>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2400" dirty="0"/>
              <a:t>Crime scene analysis (crime analysis) is the analytical process of interpreting the specific features of a crime and related crime scenes. </a:t>
            </a:r>
            <a:endParaRPr dirty="0"/>
          </a:p>
          <a:p>
            <a:pPr marL="457200" lvl="0" indent="-342900" algn="l" rtl="0">
              <a:lnSpc>
                <a:spcPct val="90000"/>
              </a:lnSpc>
              <a:spcBef>
                <a:spcPts val="1000"/>
              </a:spcBef>
              <a:spcAft>
                <a:spcPts val="0"/>
              </a:spcAft>
              <a:buClr>
                <a:schemeClr val="dk1"/>
              </a:buClr>
              <a:buSzPts val="1800"/>
              <a:buChar char="•"/>
            </a:pPr>
            <a:r>
              <a:rPr lang="en-US" sz="2400" dirty="0"/>
              <a:t>It involves an integrated assessment of the forensic evidence, forensic victimology, and crime scene characteristics.</a:t>
            </a:r>
            <a:endParaRPr sz="2400" dirty="0"/>
          </a:p>
          <a:p>
            <a:pPr marL="457200" lvl="0" indent="-381000" algn="l" rtl="0">
              <a:lnSpc>
                <a:spcPct val="90000"/>
              </a:lnSpc>
              <a:spcBef>
                <a:spcPts val="1000"/>
              </a:spcBef>
              <a:spcAft>
                <a:spcPts val="0"/>
              </a:spcAft>
              <a:buSzPts val="2400"/>
              <a:buChar char="•"/>
            </a:pPr>
            <a:r>
              <a:rPr lang="en-US" sz="2400" dirty="0"/>
              <a:t>The results of crime scene analysis (CSA) may be used to determine the limits of the available evidence and the need for additional investigative and forensic efforts, as in a threshold assessment</a:t>
            </a:r>
            <a:endParaRPr sz="2400" dirty="0"/>
          </a:p>
        </p:txBody>
      </p:sp>
      <p:sp>
        <p:nvSpPr>
          <p:cNvPr id="116" name="Google Shape;116;p3" descr="Factors That Drive the Real Estate Marke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 descr="Factors That Drive the Real Estate Market"/>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23" name="Google Shape;123;p4"/>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24" name="Google Shape;124;p4"/>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25" name="Google Shape;125;p4"/>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26" name="Google Shape;126;p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27" name="Google Shape;127;p4"/>
          <p:cNvSpPr txBox="1">
            <a:spLocks noGrp="1"/>
          </p:cNvSpPr>
          <p:nvPr>
            <p:ph type="body" idx="1"/>
          </p:nvPr>
        </p:nvSpPr>
        <p:spPr>
          <a:xfrm>
            <a:off x="1194787" y="1065669"/>
            <a:ext cx="5051071" cy="913444"/>
          </a:xfrm>
          <a:prstGeom prst="rect">
            <a:avLst/>
          </a:prstGeom>
          <a:noFill/>
          <a:ln>
            <a:noFill/>
          </a:ln>
        </p:spPr>
        <p:txBody>
          <a:bodyPr spcFirstLastPara="1" wrap="square" lIns="91425" tIns="45700" rIns="91425" bIns="45700" anchor="b" anchorCtr="0">
            <a:noAutofit/>
          </a:bodyPr>
          <a:lstStyle/>
          <a:p>
            <a:pPr marL="457200" lvl="0" indent="-228600" algn="l" rtl="0">
              <a:lnSpc>
                <a:spcPct val="90000"/>
              </a:lnSpc>
              <a:spcBef>
                <a:spcPts val="1000"/>
              </a:spcBef>
              <a:spcAft>
                <a:spcPts val="0"/>
              </a:spcAft>
              <a:buClr>
                <a:schemeClr val="dk1"/>
              </a:buClr>
              <a:buSzPts val="2400"/>
              <a:buNone/>
            </a:pPr>
            <a:r>
              <a:rPr lang="en-US" sz="3200"/>
              <a:t>Problem Statements</a:t>
            </a:r>
            <a:endParaRPr sz="3200"/>
          </a:p>
        </p:txBody>
      </p:sp>
      <p:sp>
        <p:nvSpPr>
          <p:cNvPr id="128" name="Google Shape;128;p4"/>
          <p:cNvSpPr txBox="1">
            <a:spLocks noGrp="1"/>
          </p:cNvSpPr>
          <p:nvPr>
            <p:ph type="body" idx="2"/>
          </p:nvPr>
        </p:nvSpPr>
        <p:spPr>
          <a:xfrm>
            <a:off x="1299625" y="2066663"/>
            <a:ext cx="10438488" cy="4244685"/>
          </a:xfrm>
          <a:prstGeom prst="rect">
            <a:avLst/>
          </a:prstGeom>
          <a:noFill/>
          <a:ln>
            <a:noFill/>
          </a:ln>
        </p:spPr>
        <p:txBody>
          <a:bodyPr spcFirstLastPara="1" wrap="square" lIns="91425" tIns="45700" rIns="91425" bIns="45700" anchor="t" anchorCtr="0">
            <a:noAutofit/>
          </a:bodyPr>
          <a:lstStyle/>
          <a:p>
            <a:pPr marL="114300" lvl="0" indent="0" algn="ctr" rtl="0">
              <a:lnSpc>
                <a:spcPct val="90000"/>
              </a:lnSpc>
              <a:spcBef>
                <a:spcPts val="1000"/>
              </a:spcBef>
              <a:spcAft>
                <a:spcPts val="0"/>
              </a:spcAft>
              <a:buSzPts val="1800"/>
              <a:buNone/>
            </a:pPr>
            <a:r>
              <a:rPr lang="en-US" sz="2400" dirty="0">
                <a:solidFill>
                  <a:srgbClr val="595959"/>
                </a:solidFill>
              </a:rPr>
              <a:t>Inappropriate Crime Price Prediction can lead to the following Problems</a:t>
            </a:r>
            <a:endParaRPr dirty="0"/>
          </a:p>
          <a:p>
            <a:pPr marL="457200" lvl="0" indent="-342900" algn="l" rtl="0">
              <a:lnSpc>
                <a:spcPct val="90000"/>
              </a:lnSpc>
              <a:spcBef>
                <a:spcPts val="1000"/>
              </a:spcBef>
              <a:spcAft>
                <a:spcPts val="0"/>
              </a:spcAft>
              <a:buClr>
                <a:schemeClr val="dk1"/>
              </a:buClr>
              <a:buSzPts val="1800"/>
              <a:buChar char="•"/>
            </a:pPr>
            <a:r>
              <a:rPr lang="en-US" sz="2400" dirty="0"/>
              <a:t>Real Estate companies can’t sell enough houses thus results in heavy losses and sometime even bankruptcy </a:t>
            </a:r>
            <a:endParaRPr dirty="0"/>
          </a:p>
          <a:p>
            <a:pPr marL="457200" lvl="0" indent="-342900" algn="l" rtl="0">
              <a:lnSpc>
                <a:spcPct val="90000"/>
              </a:lnSpc>
              <a:spcBef>
                <a:spcPts val="1000"/>
              </a:spcBef>
              <a:spcAft>
                <a:spcPts val="0"/>
              </a:spcAft>
              <a:buClr>
                <a:schemeClr val="dk1"/>
              </a:buClr>
              <a:buSzPts val="1800"/>
              <a:buChar char="•"/>
            </a:pPr>
            <a:r>
              <a:rPr lang="en-US" sz="2400" dirty="0"/>
              <a:t>False price prediction can lead to bad investment for the buyers </a:t>
            </a:r>
            <a:endParaRPr dirty="0"/>
          </a:p>
          <a:p>
            <a:pPr marL="457200" lvl="0" indent="-342900" algn="l" rtl="0">
              <a:lnSpc>
                <a:spcPct val="90000"/>
              </a:lnSpc>
              <a:spcBef>
                <a:spcPts val="1000"/>
              </a:spcBef>
              <a:spcAft>
                <a:spcPts val="0"/>
              </a:spcAft>
              <a:buClr>
                <a:schemeClr val="dk1"/>
              </a:buClr>
              <a:buSzPts val="1800"/>
              <a:buChar char="•"/>
            </a:pPr>
            <a:r>
              <a:rPr lang="en-US" sz="2400" dirty="0"/>
              <a:t>As in  India  Real Estate  contributes 6-7% to the GDP , thus the real estate sector plays a very critical role in the economy</a:t>
            </a:r>
            <a:endParaRPr dirty="0"/>
          </a:p>
          <a:p>
            <a:pPr marL="114300" lvl="0" indent="0" algn="l" rtl="0">
              <a:lnSpc>
                <a:spcPct val="90000"/>
              </a:lnSpc>
              <a:spcBef>
                <a:spcPts val="1000"/>
              </a:spcBef>
              <a:spcAft>
                <a:spcPts val="0"/>
              </a:spcAft>
              <a:buSzPts val="1800"/>
              <a:buNone/>
            </a:pPr>
            <a:r>
              <a:rPr lang="en-US" sz="2400" dirty="0"/>
              <a:t> </a:t>
            </a:r>
            <a:endParaRPr dirty="0"/>
          </a:p>
        </p:txBody>
      </p:sp>
      <p:sp>
        <p:nvSpPr>
          <p:cNvPr id="129" name="Google Shape;129;p4" descr="Factors That Drive the Real Estate Marke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 descr="Factors That Drive the Real Estate Market"/>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 descr="Jessica Ward Property - Factors That Affect House Prices 🏠 ▪️The market is  influenced by the state of the economy, interest rates, real income and  changes in the size of the population"/>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 descr="Jessica Ward Property - Factors That Affect House Prices 🏠 ▪️The market is  influenced by the state of the economy, interest rates, real income and  changes in the size of the population"/>
          <p:cNvSpPr/>
          <p:nvPr/>
        </p:nvSpPr>
        <p:spPr>
          <a:xfrm>
            <a:off x="612775" y="3127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 descr="Jessica Ward Property - Factors That Affect House Prices 🏠 ▪️The market is  influenced by the state of the economy, interest rates, real income and  changes in the size of the population"/>
          <p:cNvSpPr/>
          <p:nvPr/>
        </p:nvSpPr>
        <p:spPr>
          <a:xfrm>
            <a:off x="765175" y="4651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 descr="Jessica Ward Property - Factors That Affect House Prices 🏠 ▪️The market is  influenced by the state of the economy, interest rates, real income and  changes in the size of the population"/>
          <p:cNvSpPr/>
          <p:nvPr/>
        </p:nvSpPr>
        <p:spPr>
          <a:xfrm>
            <a:off x="917575" y="6175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5"/>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40" name="Google Shape;140;p5"/>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41" name="Google Shape;141;p5"/>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42" name="Google Shape;142;p5"/>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43" name="Google Shape;143;p5"/>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44" name="Google Shape;144;p5"/>
          <p:cNvSpPr txBox="1"/>
          <p:nvPr/>
        </p:nvSpPr>
        <p:spPr>
          <a:xfrm>
            <a:off x="1355749" y="2065475"/>
            <a:ext cx="10304861" cy="4404899"/>
          </a:xfrm>
          <a:prstGeom prst="rect">
            <a:avLst/>
          </a:prstGeom>
          <a:noFill/>
          <a:ln>
            <a:noFill/>
          </a:ln>
        </p:spPr>
        <p:txBody>
          <a:bodyPr spcFirstLastPara="1" wrap="square" lIns="91425" tIns="45700" rIns="91425" bIns="45700" anchor="t" anchorCtr="0">
            <a:noAutofit/>
          </a:bodyPr>
          <a:lstStyle/>
          <a:p>
            <a:pPr marL="11430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Why Crime Prediction ML Model ?</a:t>
            </a:r>
            <a:endParaRPr sz="1400" b="0" i="0" u="none" strike="noStrike" cap="none" dirty="0">
              <a:solidFill>
                <a:srgbClr val="000000"/>
              </a:solidFill>
              <a:latin typeface="Arial"/>
              <a:ea typeface="Arial"/>
              <a:cs typeface="Arial"/>
              <a:sym typeface="Arial"/>
            </a:endParaRPr>
          </a:p>
          <a:p>
            <a:pPr marL="285750" marR="0" lvl="0" indent="-266700" algn="l" rtl="0">
              <a:lnSpc>
                <a:spcPct val="150000"/>
              </a:lnSpc>
              <a:spcBef>
                <a:spcPts val="0"/>
              </a:spcBef>
              <a:spcAft>
                <a:spcPts val="0"/>
              </a:spcAft>
              <a:buClr>
                <a:srgbClr val="000000"/>
              </a:buClr>
              <a:buSzPts val="1700"/>
              <a:buFont typeface="Arial"/>
              <a:buChar char="•"/>
            </a:pPr>
            <a:r>
              <a:rPr lang="en-US" sz="1700" b="0" i="0" u="none" strike="noStrike" cap="none" dirty="0">
                <a:solidFill>
                  <a:srgbClr val="000000"/>
                </a:solidFill>
                <a:latin typeface="Arial"/>
                <a:ea typeface="Arial"/>
                <a:cs typeface="Arial"/>
                <a:sym typeface="Arial"/>
              </a:rPr>
              <a:t>The objective of this project is to </a:t>
            </a:r>
            <a:r>
              <a:rPr lang="en-US" sz="1700" b="0" i="0" u="none" strike="noStrike" cap="none" dirty="0" err="1">
                <a:solidFill>
                  <a:srgbClr val="000000"/>
                </a:solidFill>
                <a:latin typeface="Arial"/>
                <a:ea typeface="Arial"/>
                <a:cs typeface="Arial"/>
                <a:sym typeface="Arial"/>
              </a:rPr>
              <a:t>analyse</a:t>
            </a:r>
            <a:r>
              <a:rPr lang="en-US" sz="1700" b="0" i="0" u="none" strike="noStrike" cap="none" dirty="0">
                <a:solidFill>
                  <a:srgbClr val="000000"/>
                </a:solidFill>
                <a:latin typeface="Arial"/>
                <a:ea typeface="Arial"/>
                <a:cs typeface="Arial"/>
                <a:sym typeface="Arial"/>
              </a:rPr>
              <a:t> dataset which consist of numerous crimes and predicting the type of crime which may happen in future depending upon various conditions.   </a:t>
            </a:r>
            <a:endParaRPr sz="1700" b="0" i="0" u="none" strike="noStrike" cap="none" dirty="0">
              <a:solidFill>
                <a:srgbClr val="000000"/>
              </a:solidFill>
              <a:latin typeface="Arial"/>
              <a:ea typeface="Arial"/>
              <a:cs typeface="Arial"/>
              <a:sym typeface="Arial"/>
            </a:endParaRPr>
          </a:p>
          <a:p>
            <a:pPr marL="285750" marR="0" lvl="0" indent="-266700" algn="l" rtl="0">
              <a:lnSpc>
                <a:spcPct val="150000"/>
              </a:lnSpc>
              <a:spcBef>
                <a:spcPts val="0"/>
              </a:spcBef>
              <a:spcAft>
                <a:spcPts val="0"/>
              </a:spcAft>
              <a:buClr>
                <a:srgbClr val="000000"/>
              </a:buClr>
              <a:buSzPts val="1700"/>
              <a:buFont typeface="Arial"/>
              <a:buChar char="•"/>
            </a:pPr>
            <a:r>
              <a:rPr lang="en-US" sz="1700" b="0" i="0" u="none" strike="noStrike" cap="none" dirty="0">
                <a:solidFill>
                  <a:srgbClr val="000000"/>
                </a:solidFill>
                <a:latin typeface="Arial"/>
                <a:ea typeface="Arial"/>
                <a:cs typeface="Arial"/>
                <a:sym typeface="Arial"/>
              </a:rPr>
              <a:t>In this project, we will be using the technique of machine learning and data science for crime prediction of crime data set. It consists of crime information like location description, type of crime, date, time, latitude, longitude </a:t>
            </a:r>
            <a:endParaRPr sz="17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45" name="Google Shape;145;p5"/>
          <p:cNvSpPr txBox="1"/>
          <p:nvPr/>
        </p:nvSpPr>
        <p:spPr>
          <a:xfrm>
            <a:off x="531388" y="1204411"/>
            <a:ext cx="5051071" cy="913444"/>
          </a:xfrm>
          <a:prstGeom prst="rect">
            <a:avLst/>
          </a:prstGeom>
          <a:noFill/>
          <a:ln>
            <a:noFill/>
          </a:ln>
        </p:spPr>
        <p:txBody>
          <a:bodyPr spcFirstLastPara="1" wrap="square" lIns="91425" tIns="45700" rIns="91425" bIns="45700" anchor="t" anchorCtr="0">
            <a:noAutofit/>
          </a:bodyPr>
          <a:lstStyle/>
          <a:p>
            <a:pPr marL="457200" marR="0" lvl="0" indent="-406400" algn="ctr" rtl="0">
              <a:lnSpc>
                <a:spcPct val="90000"/>
              </a:lnSpc>
              <a:spcBef>
                <a:spcPts val="1000"/>
              </a:spcBef>
              <a:spcAft>
                <a:spcPts val="0"/>
              </a:spcAft>
              <a:buClr>
                <a:schemeClr val="dk1"/>
              </a:buClr>
              <a:buSzPts val="2400"/>
              <a:buFont typeface="Arial"/>
              <a:buNone/>
            </a:pPr>
            <a:r>
              <a:rPr lang="en-US" sz="3600" b="1" i="0" u="none" strike="noStrike" cap="none">
                <a:solidFill>
                  <a:schemeClr val="dk1"/>
                </a:solidFill>
                <a:latin typeface="Calibri"/>
                <a:ea typeface="Calibri"/>
                <a:cs typeface="Calibri"/>
                <a:sym typeface="Calibri"/>
              </a:rPr>
              <a:t>Project Objective</a:t>
            </a:r>
            <a:endParaRPr sz="36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6"/>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51" name="Google Shape;151;p6"/>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52" name="Google Shape;152;p6"/>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53" name="Google Shape;153;p6"/>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54" name="Google Shape;154;p6"/>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55" name="Google Shape;155;p6" descr="Factors That Drive the Real Estate Marke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
          <p:cNvSpPr txBox="1"/>
          <p:nvPr/>
        </p:nvSpPr>
        <p:spPr>
          <a:xfrm>
            <a:off x="3508325" y="1286975"/>
            <a:ext cx="4671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000000"/>
                </a:solidFill>
                <a:latin typeface="Calibri"/>
                <a:ea typeface="Calibri"/>
                <a:cs typeface="Calibri"/>
                <a:sym typeface="Calibri"/>
              </a:rPr>
              <a:t>Literature Survey</a:t>
            </a:r>
            <a:endParaRPr sz="3000" b="0" i="0" u="none" strike="noStrike" cap="none">
              <a:solidFill>
                <a:srgbClr val="000000"/>
              </a:solidFill>
              <a:latin typeface="Calibri"/>
              <a:ea typeface="Calibri"/>
              <a:cs typeface="Calibri"/>
              <a:sym typeface="Calibri"/>
            </a:endParaRPr>
          </a:p>
        </p:txBody>
      </p:sp>
      <p:pic>
        <p:nvPicPr>
          <p:cNvPr id="157" name="Google Shape;157;p6"/>
          <p:cNvPicPr preferRelativeResize="0"/>
          <p:nvPr/>
        </p:nvPicPr>
        <p:blipFill rotWithShape="1">
          <a:blip r:embed="rId7">
            <a:alphaModFix/>
          </a:blip>
          <a:srcRect/>
          <a:stretch/>
        </p:blipFill>
        <p:spPr>
          <a:xfrm>
            <a:off x="3061500" y="2190607"/>
            <a:ext cx="5565549" cy="3984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g16b6ff95f39_0_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63" name="Google Shape;163;g16b6ff95f39_0_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64" name="Google Shape;164;g16b6ff95f39_0_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65" name="Google Shape;165;g16b6ff95f39_0_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66" name="Google Shape;166;g16b6ff95f39_0_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67" name="Google Shape;167;g16b6ff95f39_0_8" descr="Factors That Drive the Real Estate Marke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16b6ff95f39_0_8"/>
          <p:cNvSpPr txBox="1"/>
          <p:nvPr/>
        </p:nvSpPr>
        <p:spPr>
          <a:xfrm>
            <a:off x="3508325" y="1286975"/>
            <a:ext cx="4671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000000"/>
                </a:solidFill>
                <a:latin typeface="Calibri"/>
                <a:ea typeface="Calibri"/>
                <a:cs typeface="Calibri"/>
                <a:sym typeface="Calibri"/>
              </a:rPr>
              <a:t>Finding of Literature Survey</a:t>
            </a:r>
            <a:endParaRPr sz="3000" b="0" i="0" u="none" strike="noStrike" cap="none">
              <a:solidFill>
                <a:srgbClr val="000000"/>
              </a:solidFill>
              <a:latin typeface="Calibri"/>
              <a:ea typeface="Calibri"/>
              <a:cs typeface="Calibri"/>
              <a:sym typeface="Calibri"/>
            </a:endParaRPr>
          </a:p>
        </p:txBody>
      </p:sp>
      <p:sp>
        <p:nvSpPr>
          <p:cNvPr id="169" name="Google Shape;169;g16b6ff95f39_0_8"/>
          <p:cNvSpPr txBox="1"/>
          <p:nvPr/>
        </p:nvSpPr>
        <p:spPr>
          <a:xfrm>
            <a:off x="2063199" y="2234650"/>
            <a:ext cx="9597411" cy="5990071"/>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1200"/>
              </a:spcBef>
              <a:spcAft>
                <a:spcPts val="0"/>
              </a:spcAft>
              <a:buClr>
                <a:schemeClr val="dk1"/>
              </a:buClr>
              <a:buSzPts val="1100"/>
              <a:buFont typeface="Wingdings" panose="05000000000000000000" pitchFamily="2" charset="2"/>
              <a:buChar char="§"/>
            </a:pPr>
            <a:r>
              <a:rPr lang="en-US" sz="1700" dirty="0">
                <a:solidFill>
                  <a:schemeClr val="dk1"/>
                </a:solidFill>
              </a:rPr>
              <a:t>In the past, there have been many such systems, where crime data is </a:t>
            </a:r>
            <a:r>
              <a:rPr lang="en-US" sz="1700" dirty="0" err="1">
                <a:solidFill>
                  <a:schemeClr val="dk1"/>
                </a:solidFill>
              </a:rPr>
              <a:t>analysed</a:t>
            </a:r>
            <a:r>
              <a:rPr lang="en-US" sz="1700" dirty="0">
                <a:solidFill>
                  <a:schemeClr val="dk1"/>
                </a:solidFill>
              </a:rPr>
              <a:t> using different algorithms, mainly K-Means, K-Medoids, KNN etc.</a:t>
            </a:r>
          </a:p>
          <a:p>
            <a:pPr marL="285750" lvl="0" indent="-285750" algn="l" rtl="0">
              <a:lnSpc>
                <a:spcPct val="115000"/>
              </a:lnSpc>
              <a:spcBef>
                <a:spcPts val="1200"/>
              </a:spcBef>
              <a:spcAft>
                <a:spcPts val="0"/>
              </a:spcAft>
              <a:buClr>
                <a:schemeClr val="dk1"/>
              </a:buClr>
              <a:buSzPts val="1100"/>
              <a:buFont typeface="Wingdings" panose="05000000000000000000" pitchFamily="2" charset="2"/>
              <a:buChar char="§"/>
            </a:pPr>
            <a:r>
              <a:rPr lang="en-US" sz="1700" dirty="0">
                <a:solidFill>
                  <a:schemeClr val="dk1"/>
                </a:solidFill>
              </a:rPr>
              <a:t> Some of the models and methodology are explained: The authors, Jain et al. in their paper “Crime Prediction using K-Means Algorithm” , have used K-means clustering algorithm to find out patterns from the crime dataset. </a:t>
            </a:r>
          </a:p>
          <a:p>
            <a:pPr marL="285750" lvl="0" indent="-285750" algn="l" rtl="0">
              <a:lnSpc>
                <a:spcPct val="115000"/>
              </a:lnSpc>
              <a:spcBef>
                <a:spcPts val="1200"/>
              </a:spcBef>
              <a:spcAft>
                <a:spcPts val="0"/>
              </a:spcAft>
              <a:buClr>
                <a:schemeClr val="dk1"/>
              </a:buClr>
              <a:buSzPts val="1100"/>
              <a:buFont typeface="Wingdings" panose="05000000000000000000" pitchFamily="2" charset="2"/>
              <a:buChar char="§"/>
            </a:pPr>
            <a:r>
              <a:rPr lang="en-US" sz="1700" dirty="0">
                <a:solidFill>
                  <a:schemeClr val="dk1"/>
                </a:solidFill>
              </a:rPr>
              <a:t>K-Means clustering algorithm is distance based algorithm. The Euclidean distance metric is used to find the distance of a point from the nearest </a:t>
            </a:r>
            <a:r>
              <a:rPr lang="en-US" sz="1700" dirty="0" err="1">
                <a:solidFill>
                  <a:schemeClr val="dk1"/>
                </a:solidFill>
              </a:rPr>
              <a:t>centres</a:t>
            </a:r>
            <a:r>
              <a:rPr lang="en-US" sz="1700" dirty="0">
                <a:solidFill>
                  <a:schemeClr val="dk1"/>
                </a:solidFill>
              </a:rPr>
              <a:t> and decides if that point should belong to the cluster or not. </a:t>
            </a:r>
          </a:p>
          <a:p>
            <a:pPr marL="285750" lvl="0" indent="-285750" algn="l" rtl="0">
              <a:lnSpc>
                <a:spcPct val="115000"/>
              </a:lnSpc>
              <a:spcBef>
                <a:spcPts val="1200"/>
              </a:spcBef>
              <a:spcAft>
                <a:spcPts val="0"/>
              </a:spcAft>
              <a:buClr>
                <a:schemeClr val="dk1"/>
              </a:buClr>
              <a:buSzPts val="1100"/>
              <a:buFont typeface="Wingdings" panose="05000000000000000000" pitchFamily="2" charset="2"/>
              <a:buChar char="§"/>
            </a:pPr>
            <a:r>
              <a:rPr lang="en-US" sz="1700" dirty="0">
                <a:solidFill>
                  <a:schemeClr val="dk1"/>
                </a:solidFill>
              </a:rPr>
              <a:t>The number of clusters cannot be determined at the start of the algorithm. Hence various iterations of K-Means have to be performed. The authors have used Rapid Miner tool for analysis because of its flexibility and scalability. The main aim of the analysis was to understand which year was the crime rate highest and lowest. Supporting this information, bar graphs are plotted for each cluster.</a:t>
            </a:r>
            <a:endParaRPr sz="17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700" dirty="0">
                <a:solidFill>
                  <a:schemeClr val="dk1"/>
                </a:solidFill>
              </a:rPr>
              <a:t> </a:t>
            </a:r>
            <a:endParaRPr sz="17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700" dirty="0">
              <a:solidFill>
                <a:schemeClr val="dk1"/>
              </a:solidFill>
            </a:endParaRPr>
          </a:p>
          <a:p>
            <a:pPr marL="0" lvl="0" indent="0" algn="l" rtl="0">
              <a:spcBef>
                <a:spcPts val="1200"/>
              </a:spcBef>
              <a:spcAft>
                <a:spcPts val="0"/>
              </a:spcAft>
              <a:buNone/>
            </a:pP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g18c6e1286bf_0_8"/>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75" name="Google Shape;175;g18c6e1286bf_0_8"/>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76" name="Google Shape;176;g18c6e1286bf_0_8"/>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77" name="Google Shape;177;g18c6e1286bf_0_8"/>
          <p:cNvPicPr preferRelativeResize="0"/>
          <p:nvPr/>
        </p:nvPicPr>
        <p:blipFill rotWithShape="1">
          <a:blip r:embed="rId6">
            <a:alphaModFix/>
          </a:blip>
          <a:srcRect/>
          <a:stretch/>
        </p:blipFill>
        <p:spPr>
          <a:xfrm>
            <a:off x="1534697" y="157876"/>
            <a:ext cx="6471384" cy="1170839"/>
          </a:xfrm>
          <a:prstGeom prst="rect">
            <a:avLst/>
          </a:prstGeom>
          <a:noFill/>
          <a:ln>
            <a:noFill/>
          </a:ln>
        </p:spPr>
      </p:pic>
      <p:sp>
        <p:nvSpPr>
          <p:cNvPr id="178" name="Google Shape;178;g18c6e1286bf_0_8"/>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br>
              <a:rPr lang="en-US"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79" name="Google Shape;179;g18c6e1286bf_0_8" descr="Factors That Drive the Real Estate Marke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8c6e1286bf_0_8"/>
          <p:cNvSpPr txBox="1"/>
          <p:nvPr/>
        </p:nvSpPr>
        <p:spPr>
          <a:xfrm>
            <a:off x="3508325" y="1286975"/>
            <a:ext cx="4671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a:latin typeface="Calibri"/>
                <a:ea typeface="Calibri"/>
                <a:cs typeface="Calibri"/>
                <a:sym typeface="Calibri"/>
              </a:rPr>
              <a:t>Gantt Chart</a:t>
            </a:r>
            <a:endParaRPr sz="3000" b="0" i="0" u="none" strike="noStrike" cap="none">
              <a:solidFill>
                <a:srgbClr val="000000"/>
              </a:solidFill>
              <a:latin typeface="Calibri"/>
              <a:ea typeface="Calibri"/>
              <a:cs typeface="Calibri"/>
              <a:sym typeface="Calibri"/>
            </a:endParaRPr>
          </a:p>
        </p:txBody>
      </p:sp>
      <p:sp>
        <p:nvSpPr>
          <p:cNvPr id="181" name="Google Shape;181;g18c6e1286bf_0_8"/>
          <p:cNvSpPr txBox="1"/>
          <p:nvPr/>
        </p:nvSpPr>
        <p:spPr>
          <a:xfrm>
            <a:off x="2063200" y="2234650"/>
            <a:ext cx="9211800" cy="130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700">
                <a:solidFill>
                  <a:schemeClr val="dk1"/>
                </a:solidFill>
              </a:rPr>
              <a:t> </a:t>
            </a:r>
            <a:endParaRPr sz="1700">
              <a:solidFill>
                <a:schemeClr val="dk1"/>
              </a:solidFill>
            </a:endParaRPr>
          </a:p>
          <a:p>
            <a:pPr marL="0" lvl="0" indent="0" algn="l" rtl="0">
              <a:lnSpc>
                <a:spcPct val="115000"/>
              </a:lnSpc>
              <a:spcBef>
                <a:spcPts val="1200"/>
              </a:spcBef>
              <a:spcAft>
                <a:spcPts val="0"/>
              </a:spcAft>
              <a:buNone/>
            </a:pPr>
            <a:endParaRPr sz="1700">
              <a:solidFill>
                <a:schemeClr val="dk1"/>
              </a:solidFill>
            </a:endParaRPr>
          </a:p>
          <a:p>
            <a:pPr marL="0" lvl="0" indent="0" algn="l" rtl="0">
              <a:spcBef>
                <a:spcPts val="1200"/>
              </a:spcBef>
              <a:spcAft>
                <a:spcPts val="0"/>
              </a:spcAft>
              <a:buNone/>
            </a:pPr>
            <a:endParaRPr>
              <a:latin typeface="Calibri"/>
              <a:ea typeface="Calibri"/>
              <a:cs typeface="Calibri"/>
              <a:sym typeface="Calibri"/>
            </a:endParaRPr>
          </a:p>
        </p:txBody>
      </p:sp>
      <p:pic>
        <p:nvPicPr>
          <p:cNvPr id="182" name="Google Shape;182;g18c6e1286bf_0_8"/>
          <p:cNvPicPr preferRelativeResize="0"/>
          <p:nvPr/>
        </p:nvPicPr>
        <p:blipFill>
          <a:blip r:embed="rId7">
            <a:alphaModFix/>
          </a:blip>
          <a:stretch>
            <a:fillRect/>
          </a:stretch>
        </p:blipFill>
        <p:spPr>
          <a:xfrm>
            <a:off x="1638175" y="1933475"/>
            <a:ext cx="10435974" cy="479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7"/>
          <p:cNvPicPr preferRelativeResize="0"/>
          <p:nvPr/>
        </p:nvPicPr>
        <p:blipFill rotWithShape="1">
          <a:blip r:embed="rId3">
            <a:alphaModFix/>
          </a:blip>
          <a:srcRect/>
          <a:stretch/>
        </p:blipFill>
        <p:spPr>
          <a:xfrm>
            <a:off x="600" y="-20450"/>
            <a:ext cx="566975" cy="6878452"/>
          </a:xfrm>
          <a:prstGeom prst="rect">
            <a:avLst/>
          </a:prstGeom>
          <a:noFill/>
          <a:ln>
            <a:noFill/>
          </a:ln>
        </p:spPr>
      </p:pic>
      <p:pic>
        <p:nvPicPr>
          <p:cNvPr id="188" name="Google Shape;188;p7"/>
          <p:cNvPicPr preferRelativeResize="0"/>
          <p:nvPr/>
        </p:nvPicPr>
        <p:blipFill rotWithShape="1">
          <a:blip r:embed="rId4">
            <a:alphaModFix/>
          </a:blip>
          <a:srcRect/>
          <a:stretch/>
        </p:blipFill>
        <p:spPr>
          <a:xfrm>
            <a:off x="1089950" y="-20450"/>
            <a:ext cx="209675" cy="5461124"/>
          </a:xfrm>
          <a:prstGeom prst="rect">
            <a:avLst/>
          </a:prstGeom>
          <a:noFill/>
          <a:ln>
            <a:noFill/>
          </a:ln>
        </p:spPr>
      </p:pic>
      <p:pic>
        <p:nvPicPr>
          <p:cNvPr id="189" name="Google Shape;189;p7"/>
          <p:cNvPicPr preferRelativeResize="0"/>
          <p:nvPr/>
        </p:nvPicPr>
        <p:blipFill rotWithShape="1">
          <a:blip r:embed="rId5">
            <a:alphaModFix/>
          </a:blip>
          <a:srcRect/>
          <a:stretch/>
        </p:blipFill>
        <p:spPr>
          <a:xfrm>
            <a:off x="531389" y="-20457"/>
            <a:ext cx="566958" cy="5461138"/>
          </a:xfrm>
          <a:prstGeom prst="rect">
            <a:avLst/>
          </a:prstGeom>
          <a:noFill/>
          <a:ln>
            <a:noFill/>
          </a:ln>
        </p:spPr>
      </p:pic>
      <p:pic>
        <p:nvPicPr>
          <p:cNvPr id="190" name="Google Shape;190;p7"/>
          <p:cNvPicPr preferRelativeResize="0"/>
          <p:nvPr/>
        </p:nvPicPr>
        <p:blipFill rotWithShape="1">
          <a:blip r:embed="rId6">
            <a:alphaModFix/>
          </a:blip>
          <a:srcRect/>
          <a:stretch/>
        </p:blipFill>
        <p:spPr>
          <a:xfrm>
            <a:off x="1528826" y="51060"/>
            <a:ext cx="6471384" cy="1170839"/>
          </a:xfrm>
          <a:prstGeom prst="rect">
            <a:avLst/>
          </a:prstGeom>
          <a:noFill/>
          <a:ln>
            <a:noFill/>
          </a:ln>
        </p:spPr>
      </p:pic>
      <p:sp>
        <p:nvSpPr>
          <p:cNvPr id="191" name="Google Shape;191;p7"/>
          <p:cNvSpPr/>
          <p:nvPr/>
        </p:nvSpPr>
        <p:spPr>
          <a:xfrm>
            <a:off x="1387307" y="1221899"/>
            <a:ext cx="4328429" cy="584775"/>
          </a:xfrm>
          <a:prstGeom prst="rect">
            <a:avLst/>
          </a:prstGeom>
          <a:noFill/>
          <a:ln>
            <a:noFill/>
          </a:ln>
        </p:spPr>
        <p:txBody>
          <a:bodyPr spcFirstLastPara="1" wrap="square" lIns="91425" tIns="45700" rIns="91425" bIns="45700" anchor="t" anchorCtr="0">
            <a:spAutoFit/>
          </a:bodyPr>
          <a:lstStyle/>
          <a:p>
            <a:pPr marL="12700" marR="0" lvl="3"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Software Requirements </a:t>
            </a:r>
            <a:endParaRPr sz="2400" b="1" i="0" u="none" strike="noStrike" cap="none">
              <a:solidFill>
                <a:schemeClr val="dk1"/>
              </a:solidFill>
              <a:latin typeface="Calibri"/>
              <a:ea typeface="Calibri"/>
              <a:cs typeface="Calibri"/>
              <a:sym typeface="Calibri"/>
            </a:endParaRPr>
          </a:p>
        </p:txBody>
      </p:sp>
      <p:sp>
        <p:nvSpPr>
          <p:cNvPr id="192" name="Google Shape;192;p7"/>
          <p:cNvSpPr txBox="1"/>
          <p:nvPr/>
        </p:nvSpPr>
        <p:spPr>
          <a:xfrm>
            <a:off x="1327737" y="1806674"/>
            <a:ext cx="5683800" cy="4907100"/>
          </a:xfrm>
          <a:prstGeom prst="rect">
            <a:avLst/>
          </a:prstGeom>
          <a:noFill/>
          <a:ln>
            <a:noFill/>
          </a:ln>
        </p:spPr>
        <p:txBody>
          <a:bodyPr spcFirstLastPara="1" wrap="square" lIns="91425" tIns="45700" rIns="91425" bIns="45700" anchor="t" anchorCtr="0">
            <a:noAutofit/>
          </a:bodyPr>
          <a:lstStyle/>
          <a:p>
            <a:pPr marL="11430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Using the following Python Modules  </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Pandas : for analyzing, cleaning, exploring, and manipulating data </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Matplatlib :  for graphical representation of dataset and better analysis of dataset </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Sklearn : ML Library containing various Features like Regression and many more  </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Jupyter Note Book : To create and share the document containing live code , graphs and visualizations</a:t>
            </a:r>
            <a:endParaRPr sz="18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Others : A data set for training and testing  model</a:t>
            </a:r>
            <a:endParaRPr sz="1800" b="0" i="0" u="none" strike="noStrike" cap="none">
              <a:solidFill>
                <a:srgbClr val="000000"/>
              </a:solidFill>
              <a:latin typeface="Arial"/>
              <a:ea typeface="Arial"/>
              <a:cs typeface="Arial"/>
              <a:sym typeface="Arial"/>
            </a:endParaRPr>
          </a:p>
        </p:txBody>
      </p:sp>
      <p:pic>
        <p:nvPicPr>
          <p:cNvPr id="193" name="Google Shape;193;p7" descr="Make custom machine learning algorithms by Asimsultan2 | Fiverr"/>
          <p:cNvPicPr preferRelativeResize="0"/>
          <p:nvPr/>
        </p:nvPicPr>
        <p:blipFill rotWithShape="1">
          <a:blip r:embed="rId7">
            <a:alphaModFix/>
          </a:blip>
          <a:srcRect l="33826" t="8564" r="-1" b="7795"/>
          <a:stretch/>
        </p:blipFill>
        <p:spPr>
          <a:xfrm>
            <a:off x="7039627" y="2490341"/>
            <a:ext cx="4509371" cy="3395486"/>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Widescreen</PresentationFormat>
  <Paragraphs>131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Wingdings</vt:lpstr>
      <vt:lpstr>Century Gothic</vt:lpstr>
      <vt:lpstr>Times New Roman</vt:lpstr>
      <vt:lpstr>1_Office Theme</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shubham agarwal</cp:lastModifiedBy>
  <cp:revision>2</cp:revision>
  <dcterms:modified xsi:type="dcterms:W3CDTF">2023-05-21T06:29:58Z</dcterms:modified>
</cp:coreProperties>
</file>