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301" y="31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113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77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5291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90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4405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9665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926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19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75714" y="1445716"/>
            <a:ext cx="9287510" cy="264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C00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42389" y="4754702"/>
            <a:ext cx="10088245" cy="1107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AF5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3762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970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985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959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777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637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561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95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284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593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file:///\\localhost\C:\Users\HP\Downloads\big%20basket%20project%20-%20Colab%20file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 marR="5080" algn="ctr">
              <a:lnSpc>
                <a:spcPct val="84300"/>
              </a:lnSpc>
              <a:spcBef>
                <a:spcPts val="1230"/>
              </a:spcBef>
            </a:pPr>
            <a:r>
              <a:rPr sz="6000" spc="-70" dirty="0">
                <a:solidFill>
                  <a:srgbClr val="92D050"/>
                </a:solidFill>
              </a:rPr>
              <a:t>BigBasket</a:t>
            </a:r>
            <a:r>
              <a:rPr sz="6000" spc="-275" dirty="0">
                <a:solidFill>
                  <a:srgbClr val="92D050"/>
                </a:solidFill>
              </a:rPr>
              <a:t> </a:t>
            </a:r>
            <a:r>
              <a:rPr sz="6000" spc="-35" dirty="0">
                <a:solidFill>
                  <a:srgbClr val="92D050"/>
                </a:solidFill>
              </a:rPr>
              <a:t>Data</a:t>
            </a:r>
            <a:r>
              <a:rPr sz="6000" spc="-275" dirty="0">
                <a:solidFill>
                  <a:srgbClr val="92D050"/>
                </a:solidFill>
              </a:rPr>
              <a:t> </a:t>
            </a:r>
            <a:r>
              <a:rPr sz="6000" spc="-45" dirty="0">
                <a:solidFill>
                  <a:srgbClr val="92D050"/>
                </a:solidFill>
              </a:rPr>
              <a:t>Analysis</a:t>
            </a:r>
            <a:r>
              <a:rPr sz="6000" spc="-270" dirty="0">
                <a:solidFill>
                  <a:srgbClr val="92D050"/>
                </a:solidFill>
              </a:rPr>
              <a:t> </a:t>
            </a:r>
            <a:r>
              <a:rPr sz="6000" spc="-35" dirty="0">
                <a:solidFill>
                  <a:srgbClr val="92D050"/>
                </a:solidFill>
              </a:rPr>
              <a:t>Project </a:t>
            </a:r>
            <a:r>
              <a:rPr sz="6000" spc="-130" dirty="0"/>
              <a:t>Presented</a:t>
            </a:r>
            <a:r>
              <a:rPr sz="6000" spc="-215" dirty="0"/>
              <a:t> </a:t>
            </a:r>
            <a:r>
              <a:rPr sz="6000" spc="-30" dirty="0"/>
              <a:t>by:</a:t>
            </a:r>
            <a:r>
              <a:rPr sz="6000" spc="-240" dirty="0"/>
              <a:t> </a:t>
            </a:r>
            <a:r>
              <a:rPr lang="en-IN" sz="6000" spc="-10" dirty="0" err="1">
                <a:solidFill>
                  <a:srgbClr val="92D050"/>
                </a:solidFill>
              </a:rPr>
              <a:t>Shubham_shivyi</a:t>
            </a:r>
            <a:r>
              <a:rPr sz="6000" spc="-10" dirty="0">
                <a:solidFill>
                  <a:srgbClr val="92D050"/>
                </a:solidFill>
              </a:rPr>
              <a:t> </a:t>
            </a:r>
            <a:r>
              <a:rPr sz="6000" spc="-95" dirty="0">
                <a:solidFill>
                  <a:srgbClr val="92D050"/>
                </a:solidFill>
              </a:rPr>
              <a:t>Date:</a:t>
            </a:r>
            <a:r>
              <a:rPr sz="6000" spc="-250" dirty="0">
                <a:solidFill>
                  <a:srgbClr val="92D050"/>
                </a:solidFill>
              </a:rPr>
              <a:t> </a:t>
            </a:r>
            <a:r>
              <a:rPr lang="en-IN" sz="6000" dirty="0">
                <a:solidFill>
                  <a:srgbClr val="92D050"/>
                </a:solidFill>
              </a:rPr>
              <a:t>02</a:t>
            </a:r>
            <a:r>
              <a:rPr lang="en-IN" sz="6000" spc="-195" dirty="0">
                <a:solidFill>
                  <a:srgbClr val="92D050"/>
                </a:solidFill>
              </a:rPr>
              <a:t> </a:t>
            </a:r>
            <a:r>
              <a:rPr lang="en-IN" sz="7200" dirty="0">
                <a:solidFill>
                  <a:srgbClr val="92D050"/>
                </a:solidFill>
              </a:rPr>
              <a:t>June</a:t>
            </a:r>
            <a:r>
              <a:rPr sz="7200" spc="-245" dirty="0">
                <a:solidFill>
                  <a:srgbClr val="92D050"/>
                </a:solidFill>
              </a:rPr>
              <a:t> </a:t>
            </a:r>
            <a:r>
              <a:rPr sz="7200" spc="-20" dirty="0">
                <a:solidFill>
                  <a:srgbClr val="92D050"/>
                </a:solidFill>
              </a:rPr>
              <a:t>2025</a:t>
            </a:r>
            <a:endParaRPr sz="7200" dirty="0"/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3734435" marR="5080" indent="-3722370">
              <a:lnSpc>
                <a:spcPct val="87900"/>
              </a:lnSpc>
              <a:spcBef>
                <a:spcPts val="570"/>
              </a:spcBef>
              <a:tabLst>
                <a:tab pos="1949450" algn="l"/>
                <a:tab pos="2319020" algn="l"/>
                <a:tab pos="4785995" algn="l"/>
              </a:tabLst>
            </a:pPr>
            <a:r>
              <a:rPr sz="3200" b="0" spc="125" dirty="0">
                <a:solidFill>
                  <a:srgbClr val="000000"/>
                </a:solidFill>
                <a:latin typeface="Calibri Light"/>
                <a:cs typeface="Calibri Light"/>
              </a:rPr>
              <a:t>SUBTITLE:</a:t>
            </a:r>
            <a:r>
              <a:rPr sz="3200" b="0" dirty="0">
                <a:solidFill>
                  <a:srgbClr val="000000"/>
                </a:solidFill>
                <a:latin typeface="Calibri Light"/>
                <a:cs typeface="Calibri Light"/>
              </a:rPr>
              <a:t>	</a:t>
            </a:r>
            <a:r>
              <a:rPr sz="3200" b="0" spc="-50" dirty="0">
                <a:solidFill>
                  <a:srgbClr val="000000"/>
                </a:solidFill>
                <a:latin typeface="Calibri Light"/>
                <a:cs typeface="Calibri Light"/>
              </a:rPr>
              <a:t>A</a:t>
            </a:r>
            <a:r>
              <a:rPr sz="3200" b="0" dirty="0">
                <a:solidFill>
                  <a:srgbClr val="000000"/>
                </a:solidFill>
                <a:latin typeface="Calibri Light"/>
                <a:cs typeface="Calibri Light"/>
              </a:rPr>
              <a:t>	</a:t>
            </a:r>
            <a:r>
              <a:rPr sz="3200" b="0" spc="170" dirty="0">
                <a:solidFill>
                  <a:srgbClr val="000000"/>
                </a:solidFill>
                <a:latin typeface="Calibri Light"/>
                <a:cs typeface="Calibri Light"/>
              </a:rPr>
              <a:t>COMPREHENSIVE</a:t>
            </a:r>
            <a:r>
              <a:rPr sz="3200" b="0" spc="38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200" b="0" spc="229" dirty="0">
                <a:solidFill>
                  <a:srgbClr val="000000"/>
                </a:solidFill>
                <a:latin typeface="Calibri Light"/>
                <a:cs typeface="Calibri Light"/>
              </a:rPr>
              <a:t>E-</a:t>
            </a:r>
            <a:r>
              <a:rPr sz="3200" b="0" spc="155" dirty="0">
                <a:solidFill>
                  <a:srgbClr val="000000"/>
                </a:solidFill>
                <a:latin typeface="Calibri Light"/>
                <a:cs typeface="Calibri Light"/>
              </a:rPr>
              <a:t>COMMERCE</a:t>
            </a:r>
            <a:r>
              <a:rPr sz="3200" b="0" spc="38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3200" b="0" spc="150" dirty="0">
                <a:solidFill>
                  <a:srgbClr val="000000"/>
                </a:solidFill>
                <a:latin typeface="Calibri Light"/>
                <a:cs typeface="Calibri Light"/>
              </a:rPr>
              <a:t>PRODUCT </a:t>
            </a:r>
            <a:r>
              <a:rPr sz="3200" b="0" spc="-20" dirty="0">
                <a:solidFill>
                  <a:srgbClr val="000000"/>
                </a:solidFill>
                <a:latin typeface="Calibri Light"/>
                <a:cs typeface="Calibri Light"/>
              </a:rPr>
              <a:t>DATA</a:t>
            </a:r>
            <a:r>
              <a:rPr sz="3200" b="0" dirty="0">
                <a:solidFill>
                  <a:srgbClr val="000000"/>
                </a:solidFill>
                <a:latin typeface="Calibri Light"/>
                <a:cs typeface="Calibri Light"/>
              </a:rPr>
              <a:t>	</a:t>
            </a:r>
            <a:r>
              <a:rPr sz="4400" b="0" spc="114" dirty="0">
                <a:solidFill>
                  <a:srgbClr val="000000"/>
                </a:solidFill>
                <a:latin typeface="Calibri Light"/>
                <a:cs typeface="Calibri Light"/>
              </a:rPr>
              <a:t>STUDY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45830" y="19270"/>
            <a:ext cx="3507281" cy="129113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704" y="370154"/>
            <a:ext cx="9933940" cy="5239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295" indent="-188595">
              <a:lnSpc>
                <a:spcPct val="100000"/>
              </a:lnSpc>
              <a:spcBef>
                <a:spcPts val="100"/>
              </a:spcBef>
              <a:buClr>
                <a:srgbClr val="00AF50"/>
              </a:buClr>
              <a:buFont typeface="Roboto"/>
              <a:buAutoNum type="arabicPlain"/>
              <a:tabLst>
                <a:tab pos="201295" algn="l"/>
              </a:tabLst>
            </a:pPr>
            <a:r>
              <a:rPr sz="1800" b="1" dirty="0">
                <a:solidFill>
                  <a:srgbClr val="00AF50"/>
                </a:solidFill>
                <a:latin typeface="Roboto"/>
                <a:cs typeface="Roboto"/>
              </a:rPr>
              <a:t>Data</a:t>
            </a:r>
            <a:r>
              <a:rPr sz="1800" b="1" spc="-45" dirty="0">
                <a:solidFill>
                  <a:srgbClr val="00AF50"/>
                </a:solidFill>
                <a:latin typeface="Roboto"/>
                <a:cs typeface="Roboto"/>
              </a:rPr>
              <a:t> </a:t>
            </a:r>
            <a:r>
              <a:rPr sz="1800" b="1" spc="-10" dirty="0">
                <a:solidFill>
                  <a:srgbClr val="00AF50"/>
                </a:solidFill>
                <a:latin typeface="Roboto"/>
                <a:cs typeface="Roboto"/>
              </a:rPr>
              <a:t>Size:</a:t>
            </a:r>
            <a:endParaRPr sz="18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Roboto"/>
                <a:cs typeface="Roboto"/>
              </a:rPr>
              <a:t>the</a:t>
            </a:r>
            <a:r>
              <a:rPr sz="1800" spc="-50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dataset</a:t>
            </a:r>
            <a:r>
              <a:rPr sz="1800" spc="-8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contains</a:t>
            </a:r>
            <a:r>
              <a:rPr sz="1800" spc="-4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27,555</a:t>
            </a:r>
            <a:r>
              <a:rPr sz="1800" spc="-3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product</a:t>
            </a:r>
            <a:r>
              <a:rPr sz="1800" spc="-5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entries.</a:t>
            </a:r>
            <a:endParaRPr sz="1800">
              <a:latin typeface="Roboto"/>
              <a:cs typeface="Roboto"/>
            </a:endParaRPr>
          </a:p>
          <a:p>
            <a:pPr marL="201295" indent="-188595">
              <a:lnSpc>
                <a:spcPct val="100000"/>
              </a:lnSpc>
              <a:spcBef>
                <a:spcPts val="2160"/>
              </a:spcBef>
              <a:buAutoNum type="arabicPlain" startAt="2"/>
              <a:tabLst>
                <a:tab pos="201295" algn="l"/>
              </a:tabLst>
            </a:pPr>
            <a:r>
              <a:rPr sz="1800" b="1" dirty="0">
                <a:solidFill>
                  <a:srgbClr val="00AF50"/>
                </a:solidFill>
                <a:latin typeface="Roboto"/>
                <a:cs typeface="Roboto"/>
              </a:rPr>
              <a:t>Sale</a:t>
            </a:r>
            <a:r>
              <a:rPr sz="1800" b="1" spc="25" dirty="0">
                <a:solidFill>
                  <a:srgbClr val="00AF50"/>
                </a:solidFill>
                <a:latin typeface="Roboto"/>
                <a:cs typeface="Roboto"/>
              </a:rPr>
              <a:t> </a:t>
            </a:r>
            <a:r>
              <a:rPr sz="1800" b="1" dirty="0">
                <a:solidFill>
                  <a:srgbClr val="00AF50"/>
                </a:solidFill>
                <a:latin typeface="Roboto"/>
                <a:cs typeface="Roboto"/>
              </a:rPr>
              <a:t>Price</a:t>
            </a:r>
            <a:r>
              <a:rPr sz="1800" b="1" spc="25" dirty="0">
                <a:solidFill>
                  <a:srgbClr val="00AF50"/>
                </a:solidFill>
                <a:latin typeface="Roboto"/>
                <a:cs typeface="Roboto"/>
              </a:rPr>
              <a:t> </a:t>
            </a:r>
            <a:r>
              <a:rPr sz="1800" b="1" spc="-10" dirty="0">
                <a:solidFill>
                  <a:srgbClr val="00AF50"/>
                </a:solidFill>
                <a:latin typeface="Roboto"/>
                <a:cs typeface="Roboto"/>
              </a:rPr>
              <a:t>Overview:</a:t>
            </a:r>
            <a:endParaRPr sz="18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Roboto"/>
                <a:cs typeface="Roboto"/>
              </a:rPr>
              <a:t>.Mean</a:t>
            </a:r>
            <a:r>
              <a:rPr sz="1800" spc="-6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Sale</a:t>
            </a:r>
            <a:r>
              <a:rPr sz="1800" spc="-4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Price</a:t>
            </a:r>
            <a:r>
              <a:rPr sz="1800" spc="-5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:</a:t>
            </a:r>
            <a:r>
              <a:rPr sz="1800" spc="-4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334.56</a:t>
            </a:r>
            <a:r>
              <a:rPr sz="1800" spc="-30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Rupees</a:t>
            </a:r>
            <a:endParaRPr sz="18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Roboto"/>
                <a:cs typeface="Roboto"/>
              </a:rPr>
              <a:t>.Meadin</a:t>
            </a:r>
            <a:r>
              <a:rPr sz="1800" spc="-5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(50%)</a:t>
            </a:r>
            <a:r>
              <a:rPr sz="1800" spc="-3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:190.01</a:t>
            </a:r>
            <a:r>
              <a:rPr sz="1800" spc="-2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Rupees</a:t>
            </a:r>
            <a:endParaRPr sz="18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800" spc="-90" dirty="0">
                <a:latin typeface="Roboto"/>
                <a:cs typeface="Roboto"/>
              </a:rPr>
              <a:t>.Min-</a:t>
            </a:r>
            <a:r>
              <a:rPr sz="1800" dirty="0">
                <a:latin typeface="Roboto"/>
                <a:cs typeface="Roboto"/>
              </a:rPr>
              <a:t>Max:</a:t>
            </a:r>
            <a:r>
              <a:rPr sz="1800" spc="-1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2.45</a:t>
            </a:r>
            <a:r>
              <a:rPr sz="1800" spc="41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to</a:t>
            </a:r>
            <a:r>
              <a:rPr sz="1800" spc="-20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112,475</a:t>
            </a:r>
            <a:endParaRPr sz="18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Roboto"/>
                <a:cs typeface="Roboto"/>
              </a:rPr>
              <a:t>The</a:t>
            </a:r>
            <a:r>
              <a:rPr sz="1800" spc="-4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extremely</a:t>
            </a:r>
            <a:r>
              <a:rPr sz="1800" spc="-5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high</a:t>
            </a:r>
            <a:r>
              <a:rPr sz="1800" spc="-3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max</a:t>
            </a:r>
            <a:r>
              <a:rPr sz="1800" spc="-6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sugests</a:t>
            </a:r>
            <a:r>
              <a:rPr sz="1800" spc="-60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possible</a:t>
            </a:r>
            <a:r>
              <a:rPr sz="1800" spc="-30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outliers</a:t>
            </a:r>
            <a:r>
              <a:rPr sz="1800" spc="-3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or</a:t>
            </a:r>
            <a:r>
              <a:rPr sz="1800" spc="-40" dirty="0">
                <a:latin typeface="Roboto"/>
                <a:cs typeface="Roboto"/>
              </a:rPr>
              <a:t> </a:t>
            </a:r>
            <a:r>
              <a:rPr sz="1800" spc="-25" dirty="0">
                <a:latin typeface="Roboto"/>
                <a:cs typeface="Roboto"/>
              </a:rPr>
              <a:t>luxury/incorrectly</a:t>
            </a:r>
            <a:r>
              <a:rPr sz="1800" spc="-4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entere</a:t>
            </a:r>
            <a:r>
              <a:rPr sz="1800" spc="-4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products.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800">
              <a:latin typeface="Roboto"/>
              <a:cs typeface="Roboto"/>
            </a:endParaRPr>
          </a:p>
          <a:p>
            <a:pPr marL="201295" indent="-188595">
              <a:lnSpc>
                <a:spcPct val="100000"/>
              </a:lnSpc>
              <a:buAutoNum type="arabicPlain" startAt="3"/>
              <a:tabLst>
                <a:tab pos="201295" algn="l"/>
              </a:tabLst>
            </a:pPr>
            <a:r>
              <a:rPr sz="1800" b="1" dirty="0">
                <a:solidFill>
                  <a:srgbClr val="00AF50"/>
                </a:solidFill>
                <a:latin typeface="Roboto"/>
                <a:cs typeface="Roboto"/>
              </a:rPr>
              <a:t>Market</a:t>
            </a:r>
            <a:r>
              <a:rPr sz="1800" b="1" spc="35" dirty="0">
                <a:solidFill>
                  <a:srgbClr val="00AF50"/>
                </a:solidFill>
                <a:latin typeface="Roboto"/>
                <a:cs typeface="Roboto"/>
              </a:rPr>
              <a:t> </a:t>
            </a:r>
            <a:r>
              <a:rPr sz="1800" b="1" dirty="0">
                <a:solidFill>
                  <a:srgbClr val="00AF50"/>
                </a:solidFill>
                <a:latin typeface="Roboto"/>
                <a:cs typeface="Roboto"/>
              </a:rPr>
              <a:t>Prjice</a:t>
            </a:r>
            <a:r>
              <a:rPr sz="1800" b="1" spc="10" dirty="0">
                <a:solidFill>
                  <a:srgbClr val="00AF50"/>
                </a:solidFill>
                <a:latin typeface="Roboto"/>
                <a:cs typeface="Roboto"/>
              </a:rPr>
              <a:t> </a:t>
            </a:r>
            <a:r>
              <a:rPr sz="1800" b="1" spc="-10" dirty="0">
                <a:solidFill>
                  <a:srgbClr val="00AF50"/>
                </a:solidFill>
                <a:latin typeface="Roboto"/>
                <a:cs typeface="Roboto"/>
              </a:rPr>
              <a:t>Overview</a:t>
            </a:r>
            <a:endParaRPr sz="18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AF50"/>
                </a:solidFill>
                <a:latin typeface="Roboto"/>
                <a:cs typeface="Roboto"/>
              </a:rPr>
              <a:t>.</a:t>
            </a:r>
            <a:r>
              <a:rPr sz="1800" dirty="0">
                <a:latin typeface="Roboto"/>
                <a:cs typeface="Roboto"/>
              </a:rPr>
              <a:t>Mean</a:t>
            </a:r>
            <a:r>
              <a:rPr sz="1800" spc="-60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Market</a:t>
            </a:r>
            <a:r>
              <a:rPr sz="1800" spc="-5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Price</a:t>
            </a:r>
            <a:r>
              <a:rPr sz="1800" spc="-4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:</a:t>
            </a:r>
            <a:r>
              <a:rPr sz="1800" spc="-4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382.06</a:t>
            </a:r>
            <a:r>
              <a:rPr sz="1800" spc="-2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Rupees</a:t>
            </a:r>
            <a:endParaRPr sz="18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Roboto"/>
                <a:cs typeface="Roboto"/>
              </a:rPr>
              <a:t>.Median</a:t>
            </a:r>
            <a:r>
              <a:rPr sz="1800" spc="-4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(50%)</a:t>
            </a:r>
            <a:r>
              <a:rPr sz="1800" spc="-1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:</a:t>
            </a:r>
            <a:r>
              <a:rPr sz="1800" spc="-2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220</a:t>
            </a:r>
            <a:r>
              <a:rPr sz="1800" spc="40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Rupees</a:t>
            </a:r>
            <a:endParaRPr sz="18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800" spc="-90" dirty="0">
                <a:latin typeface="Roboto"/>
                <a:cs typeface="Roboto"/>
              </a:rPr>
              <a:t>.Min-</a:t>
            </a:r>
            <a:r>
              <a:rPr sz="1800" dirty="0">
                <a:latin typeface="Roboto"/>
                <a:cs typeface="Roboto"/>
              </a:rPr>
              <a:t>Max</a:t>
            </a:r>
            <a:r>
              <a:rPr sz="1800" spc="-2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:</a:t>
            </a:r>
            <a:r>
              <a:rPr sz="1800" spc="-1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3</a:t>
            </a:r>
            <a:r>
              <a:rPr sz="1800" spc="-1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to</a:t>
            </a:r>
            <a:r>
              <a:rPr sz="1800" spc="-1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12,500 </a:t>
            </a:r>
            <a:r>
              <a:rPr sz="1800" spc="-10" dirty="0">
                <a:latin typeface="Roboto"/>
                <a:cs typeface="Roboto"/>
              </a:rPr>
              <a:t>Rupees</a:t>
            </a:r>
            <a:endParaRPr sz="18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Roboto"/>
                <a:cs typeface="Roboto"/>
              </a:rPr>
              <a:t>.Also</a:t>
            </a:r>
            <a:r>
              <a:rPr sz="1800" spc="-6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shows</a:t>
            </a:r>
            <a:r>
              <a:rPr sz="1800" spc="-7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a</a:t>
            </a:r>
            <a:r>
              <a:rPr sz="1800" spc="-6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wide</a:t>
            </a:r>
            <a:r>
              <a:rPr sz="1800" spc="-7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range,</a:t>
            </a:r>
            <a:r>
              <a:rPr sz="1800" spc="-8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again</a:t>
            </a:r>
            <a:r>
              <a:rPr sz="1800" spc="-50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indicating</a:t>
            </a:r>
            <a:r>
              <a:rPr sz="1800" spc="-6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outliers</a:t>
            </a:r>
            <a:r>
              <a:rPr sz="1800" spc="-6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or</a:t>
            </a:r>
            <a:r>
              <a:rPr sz="1800" spc="-6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diverse</a:t>
            </a:r>
            <a:r>
              <a:rPr sz="1800" spc="-8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product</a:t>
            </a:r>
            <a:r>
              <a:rPr sz="1800" spc="-8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categories</a:t>
            </a:r>
            <a:endParaRPr sz="1800">
              <a:latin typeface="Roboto"/>
              <a:cs typeface="Roboto"/>
            </a:endParaRPr>
          </a:p>
          <a:p>
            <a:pPr marL="201295" indent="-188595">
              <a:lnSpc>
                <a:spcPct val="100000"/>
              </a:lnSpc>
              <a:spcBef>
                <a:spcPts val="2160"/>
              </a:spcBef>
              <a:buAutoNum type="arabicPlain" startAt="4"/>
              <a:tabLst>
                <a:tab pos="201295" algn="l"/>
              </a:tabLst>
            </a:pPr>
            <a:r>
              <a:rPr sz="1800" b="1" spc="-10" dirty="0">
                <a:solidFill>
                  <a:srgbClr val="00AF50"/>
                </a:solidFill>
                <a:latin typeface="Roboto"/>
                <a:cs typeface="Roboto"/>
              </a:rPr>
              <a:t>Insights:</a:t>
            </a:r>
            <a:endParaRPr sz="18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Roboto"/>
                <a:cs typeface="Roboto"/>
              </a:rPr>
              <a:t>.</a:t>
            </a:r>
            <a:r>
              <a:rPr sz="1800" spc="-6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Many</a:t>
            </a:r>
            <a:r>
              <a:rPr sz="1800" spc="-40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product</a:t>
            </a:r>
            <a:r>
              <a:rPr sz="1800" spc="-7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are</a:t>
            </a:r>
            <a:r>
              <a:rPr sz="1800" spc="-5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priced</a:t>
            </a:r>
            <a:r>
              <a:rPr sz="1800" spc="-50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relatively</a:t>
            </a:r>
            <a:r>
              <a:rPr sz="1800" spc="-5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low</a:t>
            </a:r>
            <a:r>
              <a:rPr sz="1800" spc="-5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(25%</a:t>
            </a:r>
            <a:r>
              <a:rPr sz="1800" spc="-3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of</a:t>
            </a:r>
            <a:r>
              <a:rPr sz="1800" spc="-50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products</a:t>
            </a:r>
            <a:r>
              <a:rPr sz="1800" spc="-7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have</a:t>
            </a:r>
            <a:r>
              <a:rPr sz="1800" spc="-6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sale</a:t>
            </a:r>
            <a:r>
              <a:rPr sz="1800" spc="-4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price</a:t>
            </a:r>
            <a:r>
              <a:rPr sz="1800" spc="-3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below</a:t>
            </a:r>
            <a:r>
              <a:rPr sz="1800" spc="-5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rupees</a:t>
            </a:r>
            <a:r>
              <a:rPr sz="1800" spc="-60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95).</a:t>
            </a:r>
            <a:endParaRPr sz="18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Roboto"/>
                <a:cs typeface="Roboto"/>
              </a:rPr>
              <a:t>.A</a:t>
            </a:r>
            <a:r>
              <a:rPr sz="1800" spc="-3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few</a:t>
            </a:r>
            <a:r>
              <a:rPr sz="1800" spc="-40" dirty="0">
                <a:latin typeface="Roboto"/>
                <a:cs typeface="Roboto"/>
              </a:rPr>
              <a:t> </a:t>
            </a:r>
            <a:r>
              <a:rPr sz="1800" spc="-95" dirty="0">
                <a:latin typeface="Roboto"/>
                <a:cs typeface="Roboto"/>
              </a:rPr>
              <a:t>high-</a:t>
            </a:r>
            <a:r>
              <a:rPr sz="1800" dirty="0">
                <a:latin typeface="Roboto"/>
                <a:cs typeface="Roboto"/>
              </a:rPr>
              <a:t>priced</a:t>
            </a:r>
            <a:r>
              <a:rPr sz="1800" spc="-4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items</a:t>
            </a:r>
            <a:r>
              <a:rPr sz="1800" spc="-4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are</a:t>
            </a:r>
            <a:r>
              <a:rPr sz="1800" spc="-30" dirty="0">
                <a:latin typeface="Roboto"/>
                <a:cs typeface="Roboto"/>
              </a:rPr>
              <a:t> </a:t>
            </a:r>
            <a:r>
              <a:rPr sz="1800" spc="-25" dirty="0">
                <a:latin typeface="Roboto"/>
                <a:cs typeface="Roboto"/>
              </a:rPr>
              <a:t>signigicantly</a:t>
            </a:r>
            <a:r>
              <a:rPr sz="1800" spc="-10" dirty="0">
                <a:latin typeface="Roboto"/>
                <a:cs typeface="Roboto"/>
              </a:rPr>
              <a:t> inflating</a:t>
            </a:r>
            <a:r>
              <a:rPr sz="1800" spc="-1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the</a:t>
            </a:r>
            <a:r>
              <a:rPr sz="1800" spc="-40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average.</a:t>
            </a:r>
            <a:endParaRPr sz="18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Roboto"/>
                <a:cs typeface="Roboto"/>
              </a:rPr>
              <a:t>.it</a:t>
            </a:r>
            <a:r>
              <a:rPr sz="1800" spc="-5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might</a:t>
            </a:r>
            <a:r>
              <a:rPr sz="1800" spc="-5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be</a:t>
            </a:r>
            <a:r>
              <a:rPr sz="1800" spc="-5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useful</a:t>
            </a:r>
            <a:r>
              <a:rPr sz="1800" spc="-7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to</a:t>
            </a:r>
            <a:r>
              <a:rPr sz="1800" spc="-50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analyze</a:t>
            </a:r>
            <a:r>
              <a:rPr sz="1800" spc="-6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and</a:t>
            </a:r>
            <a:r>
              <a:rPr sz="1800" spc="-5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possibly</a:t>
            </a:r>
            <a:r>
              <a:rPr sz="1800" spc="-3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remove</a:t>
            </a:r>
            <a:r>
              <a:rPr sz="1800" spc="-8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or</a:t>
            </a:r>
            <a:r>
              <a:rPr sz="1800" spc="-5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separately</a:t>
            </a:r>
            <a:r>
              <a:rPr sz="1800" spc="-7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handle</a:t>
            </a:r>
            <a:r>
              <a:rPr sz="1800" spc="-60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outliers</a:t>
            </a:r>
            <a:r>
              <a:rPr sz="1800" spc="-7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for</a:t>
            </a:r>
            <a:r>
              <a:rPr sz="1800" spc="-5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batter</a:t>
            </a:r>
            <a:r>
              <a:rPr sz="1800" spc="-6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insights</a:t>
            </a:r>
            <a:r>
              <a:rPr sz="1800" spc="-10" dirty="0">
                <a:solidFill>
                  <a:srgbClr val="1F1F1F"/>
                </a:solidFill>
                <a:latin typeface="Roboto"/>
                <a:cs typeface="Roboto"/>
              </a:rPr>
              <a:t>.</a:t>
            </a:r>
            <a:endParaRPr sz="1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131" y="138175"/>
            <a:ext cx="16319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" dirty="0">
                <a:latin typeface="Calibri"/>
                <a:cs typeface="Calibri"/>
              </a:rPr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131" y="572515"/>
            <a:ext cx="8521065" cy="55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AF50"/>
                </a:solidFill>
                <a:latin typeface="Calibri"/>
                <a:cs typeface="Calibri"/>
              </a:rPr>
              <a:t>Key</a:t>
            </a:r>
            <a:r>
              <a:rPr sz="1800" b="1" spc="-4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AF50"/>
                </a:solidFill>
                <a:latin typeface="Calibri"/>
                <a:cs typeface="Calibri"/>
              </a:rPr>
              <a:t>Findings</a:t>
            </a:r>
            <a:r>
              <a:rPr sz="1800" b="1" spc="-7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AF50"/>
                </a:solidFill>
                <a:latin typeface="Calibri"/>
                <a:cs typeface="Calibri"/>
              </a:rPr>
              <a:t>from</a:t>
            </a:r>
            <a:r>
              <a:rPr sz="1800" b="1" spc="-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sz="1800" b="1" spc="-3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AF50"/>
                </a:solidFill>
                <a:latin typeface="Calibri"/>
                <a:cs typeface="Calibri"/>
              </a:rPr>
              <a:t>Analysis:</a:t>
            </a:r>
            <a:endParaRPr sz="1800">
              <a:latin typeface="Calibri"/>
              <a:cs typeface="Calibri"/>
            </a:endParaRPr>
          </a:p>
          <a:p>
            <a:pPr marL="91440" indent="-90805">
              <a:lnSpc>
                <a:spcPct val="100000"/>
              </a:lnSpc>
              <a:buSzPct val="91666"/>
              <a:buFont typeface="Arial MT"/>
              <a:buChar char="•"/>
              <a:tabLst>
                <a:tab pos="91440" algn="l"/>
              </a:tabLst>
            </a:pPr>
            <a:r>
              <a:rPr sz="1800" b="1" dirty="0">
                <a:latin typeface="Calibri"/>
                <a:cs typeface="Calibri"/>
              </a:rPr>
              <a:t>Improved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Data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Quality: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Missing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inconsistent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were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cleaned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filled,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making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dataset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reliable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for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analysis.</a:t>
            </a:r>
            <a:endParaRPr sz="1800">
              <a:latin typeface="Calibri"/>
              <a:cs typeface="Calibri"/>
            </a:endParaRPr>
          </a:p>
          <a:p>
            <a:pPr marL="91440" indent="-90805">
              <a:lnSpc>
                <a:spcPct val="100000"/>
              </a:lnSpc>
              <a:buSzPct val="91666"/>
              <a:buFont typeface="Arial MT"/>
              <a:buChar char="•"/>
              <a:tabLst>
                <a:tab pos="91440" algn="l"/>
              </a:tabLst>
            </a:pPr>
            <a:r>
              <a:rPr sz="1800" b="1" dirty="0">
                <a:solidFill>
                  <a:srgbClr val="00AF50"/>
                </a:solidFill>
                <a:latin typeface="Calibri"/>
                <a:cs typeface="Calibri"/>
              </a:rPr>
              <a:t>Price</a:t>
            </a:r>
            <a:r>
              <a:rPr sz="1800" b="1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AF50"/>
                </a:solidFill>
                <a:latin typeface="Calibri"/>
                <a:cs typeface="Calibri"/>
              </a:rPr>
              <a:t>Insights:</a:t>
            </a:r>
            <a:endParaRPr sz="1800">
              <a:latin typeface="Calibri"/>
              <a:cs typeface="Calibri"/>
            </a:endParaRPr>
          </a:p>
          <a:p>
            <a:pPr marL="12700" marR="85344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Most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products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low-</a:t>
            </a:r>
            <a:r>
              <a:rPr sz="1800" dirty="0">
                <a:latin typeface="Calibri"/>
                <a:cs typeface="Calibri"/>
              </a:rPr>
              <a:t>priced,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but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few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very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high-</a:t>
            </a:r>
            <a:r>
              <a:rPr sz="1800" dirty="0">
                <a:latin typeface="Calibri"/>
                <a:cs typeface="Calibri"/>
              </a:rPr>
              <a:t>priced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items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indicate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outliers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or </a:t>
            </a:r>
            <a:r>
              <a:rPr sz="1800" dirty="0">
                <a:latin typeface="Calibri"/>
                <a:cs typeface="Calibri"/>
              </a:rPr>
              <a:t>premium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listings.</a:t>
            </a:r>
            <a:endParaRPr sz="1800">
              <a:latin typeface="Calibri"/>
              <a:cs typeface="Calibri"/>
            </a:endParaRPr>
          </a:p>
          <a:p>
            <a:pPr marL="91440" indent="-90805">
              <a:lnSpc>
                <a:spcPct val="100000"/>
              </a:lnSpc>
              <a:buSzPct val="91666"/>
              <a:buFont typeface="Arial MT"/>
              <a:buChar char="•"/>
              <a:tabLst>
                <a:tab pos="91440" algn="l"/>
              </a:tabLst>
            </a:pPr>
            <a:r>
              <a:rPr sz="1800" b="1" dirty="0">
                <a:solidFill>
                  <a:srgbClr val="00AF50"/>
                </a:solidFill>
                <a:latin typeface="Calibri"/>
                <a:cs typeface="Calibri"/>
              </a:rPr>
              <a:t>Ratings</a:t>
            </a:r>
            <a:r>
              <a:rPr sz="1800" b="1" spc="-3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AF50"/>
                </a:solidFill>
                <a:latin typeface="Calibri"/>
                <a:cs typeface="Calibri"/>
              </a:rPr>
              <a:t>Overview:</a:t>
            </a:r>
            <a:endParaRPr sz="1800">
              <a:latin typeface="Calibri"/>
              <a:cs typeface="Calibri"/>
            </a:endParaRPr>
          </a:p>
          <a:p>
            <a:pPr marL="12700" marR="33655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majority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products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have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positive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ratings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(mostly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above),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reflecting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customer satisfaction.</a:t>
            </a:r>
            <a:endParaRPr sz="1800">
              <a:latin typeface="Calibri"/>
              <a:cs typeface="Calibri"/>
            </a:endParaRPr>
          </a:p>
          <a:p>
            <a:pPr marL="91440" indent="-90805">
              <a:lnSpc>
                <a:spcPct val="100000"/>
              </a:lnSpc>
              <a:buSzPct val="91666"/>
              <a:buFont typeface="Arial MT"/>
              <a:buChar char="•"/>
              <a:tabLst>
                <a:tab pos="91440" algn="l"/>
              </a:tabLst>
            </a:pPr>
            <a:r>
              <a:rPr sz="1800" b="1" dirty="0">
                <a:solidFill>
                  <a:srgbClr val="00AF50"/>
                </a:solidFill>
                <a:latin typeface="Calibri"/>
                <a:cs typeface="Calibri"/>
              </a:rPr>
              <a:t>Brand</a:t>
            </a:r>
            <a:r>
              <a:rPr sz="1800" b="1" spc="-4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AF50"/>
                </a:solidFill>
                <a:latin typeface="Calibri"/>
                <a:cs typeface="Calibri"/>
              </a:rPr>
              <a:t>&amp;</a:t>
            </a:r>
            <a:r>
              <a:rPr sz="1800" b="1" spc="-3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AF50"/>
                </a:solidFill>
                <a:latin typeface="Calibri"/>
                <a:cs typeface="Calibri"/>
              </a:rPr>
              <a:t>Category</a:t>
            </a:r>
            <a:r>
              <a:rPr sz="1800" b="1" spc="-7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AF50"/>
                </a:solidFill>
                <a:latin typeface="Calibri"/>
                <a:cs typeface="Calibri"/>
              </a:rPr>
              <a:t>Trends: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Some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brands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like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BB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Home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365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dominant,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categories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like </a:t>
            </a:r>
            <a:r>
              <a:rPr sz="1800" i="1" dirty="0">
                <a:latin typeface="Calibri"/>
                <a:cs typeface="Calibri"/>
              </a:rPr>
              <a:t>Beauty</a:t>
            </a:r>
            <a:r>
              <a:rPr sz="1800" i="1" spc="-5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&amp;</a:t>
            </a:r>
            <a:r>
              <a:rPr sz="1800" i="1" spc="-4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Hygiene</a:t>
            </a:r>
            <a:r>
              <a:rPr sz="1800" i="1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are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most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common.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AF50"/>
                </a:solidFill>
                <a:latin typeface="Calibri"/>
                <a:cs typeface="Calibri"/>
              </a:rPr>
              <a:t>Business</a:t>
            </a:r>
            <a:r>
              <a:rPr sz="1800" b="1" spc="-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AF50"/>
                </a:solidFill>
                <a:latin typeface="Calibri"/>
                <a:cs typeface="Calibri"/>
              </a:rPr>
              <a:t>Insights:</a:t>
            </a:r>
            <a:endParaRPr sz="1800">
              <a:latin typeface="Calibri"/>
              <a:cs typeface="Calibri"/>
            </a:endParaRPr>
          </a:p>
          <a:p>
            <a:pPr marL="91440" indent="-90805">
              <a:lnSpc>
                <a:spcPct val="100000"/>
              </a:lnSpc>
              <a:buSzPct val="91666"/>
              <a:buFont typeface="Arial MT"/>
              <a:buChar char="•"/>
              <a:tabLst>
                <a:tab pos="91440" algn="l"/>
              </a:tabLst>
            </a:pPr>
            <a:r>
              <a:rPr sz="1800" spc="-10" dirty="0">
                <a:latin typeface="Calibri"/>
                <a:cs typeface="Calibri"/>
              </a:rPr>
              <a:t>BigBasket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vast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diverse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product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range.</a:t>
            </a:r>
            <a:endParaRPr sz="1800">
              <a:latin typeface="Calibri"/>
              <a:cs typeface="Calibri"/>
            </a:endParaRPr>
          </a:p>
          <a:p>
            <a:pPr marL="91440" indent="-90805">
              <a:lnSpc>
                <a:spcPct val="100000"/>
              </a:lnSpc>
              <a:buSzPct val="91666"/>
              <a:buFont typeface="Arial MT"/>
              <a:buChar char="•"/>
              <a:tabLst>
                <a:tab pos="91440" algn="l"/>
              </a:tabLst>
            </a:pPr>
            <a:r>
              <a:rPr sz="1800" spc="-20" dirty="0">
                <a:latin typeface="Calibri"/>
                <a:cs typeface="Calibri"/>
              </a:rPr>
              <a:t>Data-</a:t>
            </a:r>
            <a:r>
              <a:rPr sz="1800" dirty="0">
                <a:latin typeface="Calibri"/>
                <a:cs typeface="Calibri"/>
              </a:rPr>
              <a:t>driven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decisions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enhance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pricing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strategy,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brand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focus,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customer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targeting.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0AF50"/>
                </a:solidFill>
                <a:latin typeface="Calibri"/>
                <a:cs typeface="Calibri"/>
              </a:rPr>
              <a:t>Future</a:t>
            </a:r>
            <a:r>
              <a:rPr sz="1800" b="1" spc="-5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0AF50"/>
                </a:solidFill>
                <a:latin typeface="Calibri"/>
                <a:cs typeface="Calibri"/>
              </a:rPr>
              <a:t>Scope:</a:t>
            </a:r>
            <a:endParaRPr sz="1800">
              <a:latin typeface="Calibri"/>
              <a:cs typeface="Calibri"/>
            </a:endParaRPr>
          </a:p>
          <a:p>
            <a:pPr marL="91440" indent="-90805">
              <a:lnSpc>
                <a:spcPct val="100000"/>
              </a:lnSpc>
              <a:buSzPct val="91666"/>
              <a:buFont typeface="Arial MT"/>
              <a:buChar char="•"/>
              <a:tabLst>
                <a:tab pos="91440" algn="l"/>
              </a:tabLst>
            </a:pPr>
            <a:r>
              <a:rPr sz="1800" dirty="0">
                <a:latin typeface="Calibri"/>
                <a:cs typeface="Calibri"/>
              </a:rPr>
              <a:t>Use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modeling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machine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learning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deeper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customer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behavior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analysis.</a:t>
            </a:r>
            <a:endParaRPr sz="1800">
              <a:latin typeface="Calibri"/>
              <a:cs typeface="Calibri"/>
            </a:endParaRPr>
          </a:p>
          <a:p>
            <a:pPr marL="91440" indent="-90805">
              <a:lnSpc>
                <a:spcPct val="100000"/>
              </a:lnSpc>
              <a:spcBef>
                <a:spcPts val="5"/>
              </a:spcBef>
              <a:buSzPct val="91666"/>
              <a:buFont typeface="Arial MT"/>
              <a:buChar char="•"/>
              <a:tabLst>
                <a:tab pos="91440" algn="l"/>
              </a:tabLst>
            </a:pPr>
            <a:r>
              <a:rPr sz="1800" spc="-20" dirty="0">
                <a:latin typeface="Calibri"/>
                <a:cs typeface="Calibri"/>
              </a:rPr>
              <a:t>Trend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analysis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over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time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sales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forecasting.</a:t>
            </a:r>
            <a:endParaRPr sz="1800">
              <a:latin typeface="Calibri"/>
              <a:cs typeface="Calibri"/>
            </a:endParaRPr>
          </a:p>
          <a:p>
            <a:pPr marL="91440" indent="-90805">
              <a:lnSpc>
                <a:spcPct val="100000"/>
              </a:lnSpc>
              <a:buSzPct val="91666"/>
              <a:buFont typeface="Arial MT"/>
              <a:buChar char="•"/>
              <a:tabLst>
                <a:tab pos="91440" algn="l"/>
              </a:tabLst>
            </a:pPr>
            <a:r>
              <a:rPr sz="1800" dirty="0">
                <a:latin typeface="Calibri"/>
                <a:cs typeface="Calibri"/>
              </a:rPr>
              <a:t>Quality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control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based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product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ratings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reviews.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8296" rIns="0" bIns="0" rtlCol="0">
            <a:spAutoFit/>
          </a:bodyPr>
          <a:lstStyle/>
          <a:p>
            <a:pPr marL="3321685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latin typeface="Calibri"/>
                <a:cs typeface="Calibri"/>
              </a:rPr>
              <a:t>Introduction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1620" y="1253109"/>
            <a:ext cx="8358505" cy="4815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AF50"/>
                </a:solidFill>
                <a:latin typeface="Calibri"/>
                <a:cs typeface="Calibri"/>
              </a:rPr>
              <a:t>About</a:t>
            </a:r>
            <a:r>
              <a:rPr sz="2400" b="1" spc="-5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sz="2400" b="1" spc="-4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AF50"/>
                </a:solidFill>
                <a:latin typeface="Calibri"/>
                <a:cs typeface="Calibri"/>
              </a:rPr>
              <a:t>Project: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80"/>
              </a:spcBef>
            </a:pPr>
            <a:r>
              <a:rPr sz="2400" dirty="0">
                <a:latin typeface="Calibri"/>
                <a:cs typeface="Calibri"/>
              </a:rPr>
              <a:t>This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project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focuses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analyzing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product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dataset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AF50"/>
                </a:solidFill>
                <a:latin typeface="Calibri"/>
                <a:cs typeface="Calibri"/>
              </a:rPr>
              <a:t>BigBasket</a:t>
            </a:r>
            <a:r>
              <a:rPr sz="2400" spc="-10" dirty="0">
                <a:latin typeface="Calibri"/>
                <a:cs typeface="Calibri"/>
              </a:rPr>
              <a:t>,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one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India’s</a:t>
            </a:r>
            <a:endParaRPr sz="2400">
              <a:latin typeface="Calibri"/>
              <a:cs typeface="Calibri"/>
            </a:endParaRPr>
          </a:p>
          <a:p>
            <a:pPr marL="12700" marR="16129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largest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online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grocery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platforms.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goal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uncover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patterns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in </a:t>
            </a:r>
            <a:r>
              <a:rPr sz="2400" dirty="0">
                <a:latin typeface="Calibri"/>
                <a:cs typeface="Calibri"/>
              </a:rPr>
              <a:t>pricing,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brand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presence,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product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categories,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customer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ratings.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85"/>
              </a:spcBef>
            </a:pPr>
            <a:r>
              <a:rPr sz="2400" b="1" spc="-10" dirty="0">
                <a:solidFill>
                  <a:srgbClr val="00AF50"/>
                </a:solidFill>
                <a:latin typeface="Calibri"/>
                <a:cs typeface="Calibri"/>
              </a:rPr>
              <a:t>Objectives:</a:t>
            </a:r>
            <a:endParaRPr sz="2400">
              <a:latin typeface="Calibri"/>
              <a:cs typeface="Calibri"/>
            </a:endParaRPr>
          </a:p>
          <a:p>
            <a:pPr marL="100330" indent="-97155">
              <a:lnSpc>
                <a:spcPct val="100000"/>
              </a:lnSpc>
              <a:spcBef>
                <a:spcPts val="2185"/>
              </a:spcBef>
              <a:buSzPct val="95000"/>
              <a:buFont typeface="Arial MT"/>
              <a:buChar char="•"/>
              <a:tabLst>
                <a:tab pos="100330" algn="l"/>
              </a:tabLst>
            </a:pPr>
            <a:r>
              <a:rPr sz="2000" dirty="0">
                <a:latin typeface="Calibri"/>
                <a:cs typeface="Calibri"/>
              </a:rPr>
              <a:t>Clean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preprocess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real-</a:t>
            </a:r>
            <a:r>
              <a:rPr sz="2000" dirty="0">
                <a:latin typeface="Calibri"/>
                <a:cs typeface="Calibri"/>
              </a:rPr>
              <a:t>world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e-</a:t>
            </a:r>
            <a:r>
              <a:rPr sz="2000" dirty="0">
                <a:latin typeface="Calibri"/>
                <a:cs typeface="Calibri"/>
              </a:rPr>
              <a:t>commerce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data</a:t>
            </a:r>
            <a:endParaRPr sz="2000">
              <a:latin typeface="Calibri"/>
              <a:cs typeface="Calibri"/>
            </a:endParaRPr>
          </a:p>
          <a:p>
            <a:pPr marL="100330" indent="-97155">
              <a:lnSpc>
                <a:spcPct val="100000"/>
              </a:lnSpc>
              <a:spcBef>
                <a:spcPts val="5"/>
              </a:spcBef>
              <a:buSzPct val="95000"/>
              <a:buFont typeface="Arial MT"/>
              <a:buChar char="•"/>
              <a:tabLst>
                <a:tab pos="100330" algn="l"/>
              </a:tabLst>
            </a:pPr>
            <a:r>
              <a:rPr sz="2000" dirty="0">
                <a:latin typeface="Calibri"/>
                <a:cs typeface="Calibri"/>
              </a:rPr>
              <a:t>Explore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trends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product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pricing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popularity</a:t>
            </a:r>
            <a:endParaRPr sz="2000">
              <a:latin typeface="Calibri"/>
              <a:cs typeface="Calibri"/>
            </a:endParaRPr>
          </a:p>
          <a:p>
            <a:pPr marL="100330" indent="-97155">
              <a:lnSpc>
                <a:spcPct val="100000"/>
              </a:lnSpc>
              <a:buSzPct val="95000"/>
              <a:buFont typeface="Arial MT"/>
              <a:buChar char="•"/>
              <a:tabLst>
                <a:tab pos="100330" algn="l"/>
              </a:tabLst>
            </a:pPr>
            <a:r>
              <a:rPr sz="2000" spc="-10" dirty="0">
                <a:latin typeface="Calibri"/>
                <a:cs typeface="Calibri"/>
              </a:rPr>
              <a:t>Visualize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insights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using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Python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tools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like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Pandas,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Seaborn,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Plotly</a:t>
            </a:r>
            <a:endParaRPr sz="2000">
              <a:latin typeface="Calibri"/>
              <a:cs typeface="Calibri"/>
            </a:endParaRPr>
          </a:p>
          <a:p>
            <a:pPr marL="100330" indent="-97155">
              <a:lnSpc>
                <a:spcPct val="100000"/>
              </a:lnSpc>
              <a:buSzPct val="95000"/>
              <a:buFont typeface="Arial MT"/>
              <a:buChar char="•"/>
              <a:tabLst>
                <a:tab pos="100330" algn="l"/>
              </a:tabLst>
            </a:pPr>
            <a:r>
              <a:rPr sz="2000" dirty="0">
                <a:latin typeface="Calibri"/>
                <a:cs typeface="Calibri"/>
              </a:rPr>
              <a:t>Identify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outliers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understand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market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dynamics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4315"/>
            <a:ext cx="12192635" cy="523875"/>
            <a:chOff x="0" y="6334315"/>
            <a:chExt cx="12192635" cy="523875"/>
          </a:xfrm>
        </p:grpSpPr>
        <p:sp>
          <p:nvSpPr>
            <p:cNvPr id="3" name="object 3"/>
            <p:cNvSpPr/>
            <p:nvPr/>
          </p:nvSpPr>
          <p:spPr>
            <a:xfrm>
              <a:off x="0" y="6400799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2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2000" y="45719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2A4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" y="6334315"/>
              <a:ext cx="12192000" cy="66675"/>
            </a:xfrm>
            <a:custGeom>
              <a:avLst/>
              <a:gdLst/>
              <a:ahLst/>
              <a:cxnLst/>
              <a:rect l="l" t="t" r="r" b="b"/>
              <a:pathLst>
                <a:path w="12192000" h="66675">
                  <a:moveTo>
                    <a:pt x="12192000" y="0"/>
                  </a:moveTo>
                  <a:lnTo>
                    <a:pt x="0" y="0"/>
                  </a:lnTo>
                  <a:lnTo>
                    <a:pt x="0" y="66484"/>
                  </a:lnTo>
                  <a:lnTo>
                    <a:pt x="12192000" y="6648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99CA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193533" y="1737867"/>
            <a:ext cx="9967595" cy="0"/>
          </a:xfrm>
          <a:custGeom>
            <a:avLst/>
            <a:gdLst/>
            <a:ahLst/>
            <a:cxnLst/>
            <a:rect l="l" t="t" r="r" b="b"/>
            <a:pathLst>
              <a:path w="9967595">
                <a:moveTo>
                  <a:pt x="0" y="0"/>
                </a:moveTo>
                <a:lnTo>
                  <a:pt x="9966972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0530" y="386334"/>
            <a:ext cx="8877300" cy="744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59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00AF50"/>
                </a:solidFill>
                <a:latin typeface="Arial"/>
                <a:cs typeface="Arial"/>
              </a:rPr>
              <a:t>Data</a:t>
            </a:r>
            <a:r>
              <a:rPr sz="2400" b="1" spc="-8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b="1" spc="-50" dirty="0">
                <a:solidFill>
                  <a:srgbClr val="00AF50"/>
                </a:solidFill>
                <a:latin typeface="Arial"/>
                <a:cs typeface="Arial"/>
              </a:rPr>
              <a:t>Load</a:t>
            </a:r>
            <a:r>
              <a:rPr sz="2400" b="1" spc="-114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rgbClr val="00AF50"/>
                </a:solidFill>
                <a:latin typeface="Arial"/>
                <a:cs typeface="Arial"/>
              </a:rPr>
              <a:t>Link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ts val="3070"/>
              </a:lnSpc>
            </a:pPr>
            <a:r>
              <a:rPr sz="2000" spc="-30" dirty="0">
                <a:solidFill>
                  <a:srgbClr val="000000"/>
                </a:solidFill>
                <a:latin typeface="Arial MT"/>
                <a:cs typeface="Arial MT"/>
              </a:rPr>
              <a:t>Df</a:t>
            </a:r>
            <a:r>
              <a:rPr sz="2000" spc="-114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0000"/>
                </a:solidFill>
                <a:latin typeface="Arial MT"/>
                <a:cs typeface="Arial MT"/>
              </a:rPr>
              <a:t>=</a:t>
            </a:r>
            <a:r>
              <a:rPr sz="2000" spc="-1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000" spc="-55" dirty="0" err="1">
                <a:solidFill>
                  <a:srgbClr val="000000"/>
                </a:solidFill>
                <a:latin typeface="Arial MT"/>
                <a:cs typeface="Arial MT"/>
              </a:rPr>
              <a:t>pd.read_csv</a:t>
            </a:r>
            <a:r>
              <a:rPr u="sng" spc="-5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urier New"/>
                <a:cs typeface="Courier New"/>
                <a:hlinkClick r:id="rId2"/>
              </a:rPr>
              <a:t>("/content/BigBasketProducts(1sv”)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60" dirty="0"/>
              <a:t> </a:t>
            </a:r>
            <a:r>
              <a:rPr spc="-10" dirty="0"/>
              <a:t>Overview</a:t>
            </a:r>
          </a:p>
          <a:p>
            <a:pPr marL="100330" indent="-97155">
              <a:lnSpc>
                <a:spcPct val="100000"/>
              </a:lnSpc>
              <a:spcBef>
                <a:spcPts val="15"/>
              </a:spcBef>
              <a:buClr>
                <a:srgbClr val="99CA38"/>
              </a:buClr>
              <a:buSzPct val="95000"/>
              <a:buChar char="•"/>
              <a:tabLst>
                <a:tab pos="100330" algn="l"/>
              </a:tabLst>
            </a:pPr>
            <a:r>
              <a:rPr sz="2000" b="0" dirty="0">
                <a:solidFill>
                  <a:srgbClr val="000000"/>
                </a:solidFill>
                <a:latin typeface="Arial MT"/>
                <a:cs typeface="Arial MT"/>
              </a:rPr>
              <a:t>Columns:</a:t>
            </a:r>
            <a:r>
              <a:rPr sz="2000" b="0" spc="-5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 MT"/>
                <a:cs typeface="Arial MT"/>
              </a:rPr>
              <a:t>Product,</a:t>
            </a:r>
            <a:r>
              <a:rPr sz="2000" b="0" spc="-5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000" b="0" spc="-10" dirty="0">
                <a:solidFill>
                  <a:srgbClr val="000000"/>
                </a:solidFill>
                <a:latin typeface="Arial MT"/>
                <a:cs typeface="Arial MT"/>
              </a:rPr>
              <a:t>Category,</a:t>
            </a:r>
            <a:r>
              <a:rPr sz="2000" b="0" spc="-6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 MT"/>
                <a:cs typeface="Arial MT"/>
              </a:rPr>
              <a:t>Brand,</a:t>
            </a:r>
            <a:r>
              <a:rPr sz="2000" b="0" spc="-4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 MT"/>
                <a:cs typeface="Arial MT"/>
              </a:rPr>
              <a:t>Sale</a:t>
            </a:r>
            <a:r>
              <a:rPr sz="2000" b="0" spc="-2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 MT"/>
                <a:cs typeface="Arial MT"/>
              </a:rPr>
              <a:t>Price,</a:t>
            </a:r>
            <a:r>
              <a:rPr sz="2000" b="0" spc="-3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 MT"/>
                <a:cs typeface="Arial MT"/>
              </a:rPr>
              <a:t>Market</a:t>
            </a:r>
            <a:r>
              <a:rPr sz="2000" b="0" spc="-6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000" b="0" spc="-10" dirty="0">
                <a:solidFill>
                  <a:srgbClr val="000000"/>
                </a:solidFill>
                <a:latin typeface="Arial MT"/>
                <a:cs typeface="Arial MT"/>
              </a:rPr>
              <a:t>Price,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b="0" dirty="0">
                <a:solidFill>
                  <a:srgbClr val="000000"/>
                </a:solidFill>
                <a:latin typeface="Arial MT"/>
                <a:cs typeface="Arial MT"/>
              </a:rPr>
              <a:t>Rating,</a:t>
            </a:r>
            <a:r>
              <a:rPr sz="2000" b="0" spc="-2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000" b="0" spc="-10" dirty="0">
                <a:solidFill>
                  <a:srgbClr val="000000"/>
                </a:solidFill>
                <a:latin typeface="Arial MT"/>
                <a:cs typeface="Arial MT"/>
              </a:rPr>
              <a:t>Description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Arial MT"/>
              <a:cs typeface="Arial MT"/>
            </a:endParaRPr>
          </a:p>
          <a:p>
            <a:pPr marL="100330" indent="-97155">
              <a:lnSpc>
                <a:spcPct val="100000"/>
              </a:lnSpc>
              <a:buClr>
                <a:srgbClr val="99CA38"/>
              </a:buClr>
              <a:buSzPct val="95000"/>
              <a:buChar char="•"/>
              <a:tabLst>
                <a:tab pos="100330" algn="l"/>
              </a:tabLst>
            </a:pPr>
            <a:r>
              <a:rPr sz="2000" b="0" dirty="0">
                <a:solidFill>
                  <a:srgbClr val="000000"/>
                </a:solidFill>
                <a:latin typeface="Arial MT"/>
                <a:cs typeface="Arial MT"/>
              </a:rPr>
              <a:t>Missing</a:t>
            </a:r>
            <a:r>
              <a:rPr sz="2000" b="0" spc="-5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000" b="0" spc="-10" dirty="0">
                <a:solidFill>
                  <a:srgbClr val="000000"/>
                </a:solidFill>
                <a:latin typeface="Arial MT"/>
                <a:cs typeface="Arial MT"/>
              </a:rPr>
              <a:t>Values:</a:t>
            </a:r>
            <a:r>
              <a:rPr sz="2000" b="0" spc="-5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 MT"/>
                <a:cs typeface="Arial MT"/>
              </a:rPr>
              <a:t>Found</a:t>
            </a:r>
            <a:r>
              <a:rPr sz="2000" b="0" spc="-4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 MT"/>
                <a:cs typeface="Arial MT"/>
              </a:rPr>
              <a:t>in</a:t>
            </a:r>
            <a:r>
              <a:rPr sz="2000" b="0" spc="-2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 MT"/>
                <a:cs typeface="Arial MT"/>
              </a:rPr>
              <a:t>product</a:t>
            </a:r>
            <a:r>
              <a:rPr sz="2000" b="0" dirty="0">
                <a:solidFill>
                  <a:srgbClr val="000000"/>
                </a:solidFill>
                <a:latin typeface="Calibri"/>
                <a:cs typeface="Calibri"/>
              </a:rPr>
              <a:t>,</a:t>
            </a:r>
            <a:r>
              <a:rPr sz="2000" b="0" spc="-6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 MT"/>
                <a:cs typeface="Arial MT"/>
              </a:rPr>
              <a:t>brand</a:t>
            </a:r>
            <a:r>
              <a:rPr sz="2000" b="0" dirty="0">
                <a:solidFill>
                  <a:srgbClr val="000000"/>
                </a:solidFill>
                <a:latin typeface="Calibri"/>
                <a:cs typeface="Calibri"/>
              </a:rPr>
              <a:t>,</a:t>
            </a:r>
            <a:r>
              <a:rPr sz="2000" b="0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 MT"/>
                <a:cs typeface="Arial MT"/>
              </a:rPr>
              <a:t>sale_price</a:t>
            </a:r>
            <a:r>
              <a:rPr sz="2000" b="0" dirty="0">
                <a:solidFill>
                  <a:srgbClr val="000000"/>
                </a:solidFill>
                <a:latin typeface="Calibri"/>
                <a:cs typeface="Calibri"/>
              </a:rPr>
              <a:t>,</a:t>
            </a:r>
            <a:r>
              <a:rPr sz="2000" b="0" spc="-6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 MT"/>
                <a:cs typeface="Arial MT"/>
              </a:rPr>
              <a:t>rating</a:t>
            </a:r>
            <a:r>
              <a:rPr sz="2000" b="0" dirty="0">
                <a:solidFill>
                  <a:srgbClr val="000000"/>
                </a:solidFill>
                <a:latin typeface="Calibri"/>
                <a:cs typeface="Calibri"/>
              </a:rPr>
              <a:t>,</a:t>
            </a:r>
            <a:r>
              <a:rPr sz="2000" b="0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b="0" dirty="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sz="2000" b="0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b="0" spc="-10" dirty="0">
                <a:solidFill>
                  <a:srgbClr val="000000"/>
                </a:solidFill>
                <a:latin typeface="Arial MT"/>
                <a:cs typeface="Arial MT"/>
              </a:rPr>
              <a:t>description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Clr>
                <a:srgbClr val="99CA38"/>
              </a:buClr>
              <a:buFont typeface="Arial MT"/>
              <a:buChar char="•"/>
            </a:pPr>
            <a:endParaRPr sz="2000">
              <a:latin typeface="Arial MT"/>
              <a:cs typeface="Arial MT"/>
            </a:endParaRPr>
          </a:p>
          <a:p>
            <a:pPr marL="100330" indent="-97155">
              <a:lnSpc>
                <a:spcPct val="100000"/>
              </a:lnSpc>
              <a:buClr>
                <a:srgbClr val="99CA38"/>
              </a:buClr>
              <a:buSzPct val="95000"/>
              <a:buChar char="•"/>
              <a:tabLst>
                <a:tab pos="100330" algn="l"/>
              </a:tabLst>
            </a:pPr>
            <a:r>
              <a:rPr sz="2000" b="0" dirty="0">
                <a:solidFill>
                  <a:srgbClr val="000000"/>
                </a:solidFill>
                <a:latin typeface="Arial MT"/>
                <a:cs typeface="Arial MT"/>
              </a:rPr>
              <a:t>Cleaning</a:t>
            </a:r>
            <a:r>
              <a:rPr sz="2000" b="0" spc="-6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 MT"/>
                <a:cs typeface="Arial MT"/>
              </a:rPr>
              <a:t>performed</a:t>
            </a:r>
            <a:r>
              <a:rPr sz="2000" b="0" spc="-8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000000"/>
                </a:solidFill>
                <a:latin typeface="Arial MT"/>
                <a:cs typeface="Arial MT"/>
              </a:rPr>
              <a:t>using</a:t>
            </a:r>
            <a:r>
              <a:rPr sz="2000" b="0" spc="-3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000" b="0" spc="-10" dirty="0">
                <a:solidFill>
                  <a:srgbClr val="000000"/>
                </a:solidFill>
                <a:latin typeface="Arial MT"/>
                <a:cs typeface="Arial MT"/>
              </a:rPr>
              <a:t>.fillna()</a:t>
            </a:r>
            <a:r>
              <a:rPr sz="2000" b="0" spc="-13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000" b="0" dirty="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sz="2000" b="0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b="0" dirty="0">
                <a:solidFill>
                  <a:srgbClr val="000000"/>
                </a:solidFill>
                <a:latin typeface="Calibri"/>
                <a:cs typeface="Calibri"/>
              </a:rPr>
              <a:t>manual</a:t>
            </a:r>
            <a:r>
              <a:rPr sz="2000" b="0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b="0" spc="-10" dirty="0">
                <a:solidFill>
                  <a:srgbClr val="000000"/>
                </a:solidFill>
                <a:latin typeface="Calibri"/>
                <a:cs typeface="Calibri"/>
              </a:rPr>
              <a:t>imputation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61544"/>
            <a:ext cx="538734" cy="48082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3391" y="1135619"/>
            <a:ext cx="115114" cy="1190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3391" y="1958579"/>
            <a:ext cx="115114" cy="1190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3391" y="2781539"/>
            <a:ext cx="115114" cy="1190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3391" y="3604499"/>
            <a:ext cx="115114" cy="1190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3391" y="4427459"/>
            <a:ext cx="115114" cy="11906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3391" y="5250419"/>
            <a:ext cx="115114" cy="1190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647944"/>
            <a:ext cx="538734" cy="48082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8739" y="-57200"/>
            <a:ext cx="9420860" cy="6330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5"/>
              </a:lnSpc>
              <a:spcBef>
                <a:spcPts val="100"/>
              </a:spcBef>
            </a:pPr>
            <a:r>
              <a:rPr sz="1800" b="1" dirty="0">
                <a:solidFill>
                  <a:srgbClr val="FFC000"/>
                </a:solidFill>
                <a:latin typeface="Arial"/>
                <a:cs typeface="Arial"/>
              </a:rPr>
              <a:t>Methods</a:t>
            </a:r>
            <a:r>
              <a:rPr sz="1800" b="1" spc="-3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FFC000"/>
                </a:solidFill>
                <a:latin typeface="Arial"/>
                <a:cs typeface="Arial"/>
              </a:rPr>
              <a:t>Used</a:t>
            </a:r>
            <a:endParaRPr sz="1800">
              <a:latin typeface="Arial"/>
              <a:cs typeface="Arial"/>
            </a:endParaRPr>
          </a:p>
          <a:p>
            <a:pPr marL="384175">
              <a:lnSpc>
                <a:spcPts val="2135"/>
              </a:lnSpc>
            </a:pPr>
            <a:r>
              <a:rPr sz="1800" b="1" spc="-10" dirty="0">
                <a:solidFill>
                  <a:srgbClr val="00AF50"/>
                </a:solidFill>
                <a:latin typeface="Arial"/>
                <a:cs typeface="Arial"/>
              </a:rPr>
              <a:t>df.head()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Displays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first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rows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dataset.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Helps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getting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quick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look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structure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sample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data.</a:t>
            </a:r>
            <a:endParaRPr sz="1800">
              <a:latin typeface="Calibri"/>
              <a:cs typeface="Calibri"/>
            </a:endParaRPr>
          </a:p>
          <a:p>
            <a:pPr marL="384175">
              <a:lnSpc>
                <a:spcPct val="100000"/>
              </a:lnSpc>
              <a:spcBef>
                <a:spcPts val="2160"/>
              </a:spcBef>
            </a:pPr>
            <a:r>
              <a:rPr sz="1800" b="1" spc="-10" dirty="0">
                <a:solidFill>
                  <a:srgbClr val="00AF50"/>
                </a:solidFill>
                <a:latin typeface="Arial"/>
                <a:cs typeface="Arial"/>
              </a:rPr>
              <a:t>df.shape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Returns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dimensions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DataFrame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—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(rows,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columns).</a:t>
            </a:r>
            <a:endParaRPr sz="1800">
              <a:latin typeface="Calibri"/>
              <a:cs typeface="Calibri"/>
            </a:endParaRPr>
          </a:p>
          <a:p>
            <a:pPr marL="384175">
              <a:lnSpc>
                <a:spcPct val="100000"/>
              </a:lnSpc>
              <a:spcBef>
                <a:spcPts val="2160"/>
              </a:spcBef>
            </a:pPr>
            <a:r>
              <a:rPr sz="1800" b="1" spc="-10" dirty="0">
                <a:solidFill>
                  <a:srgbClr val="00AF50"/>
                </a:solidFill>
                <a:latin typeface="Arial"/>
                <a:cs typeface="Arial"/>
              </a:rPr>
              <a:t>df.info()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Gives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summary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dataset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including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column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names,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non-</a:t>
            </a:r>
            <a:r>
              <a:rPr sz="1800" dirty="0">
                <a:latin typeface="Calibri"/>
                <a:cs typeface="Calibri"/>
              </a:rPr>
              <a:t>null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counts,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types.</a:t>
            </a:r>
            <a:endParaRPr sz="1800">
              <a:latin typeface="Calibri"/>
              <a:cs typeface="Calibri"/>
            </a:endParaRPr>
          </a:p>
          <a:p>
            <a:pPr marL="384175">
              <a:lnSpc>
                <a:spcPct val="100000"/>
              </a:lnSpc>
              <a:spcBef>
                <a:spcPts val="2160"/>
              </a:spcBef>
            </a:pPr>
            <a:r>
              <a:rPr sz="1800" b="1" spc="-10" dirty="0">
                <a:solidFill>
                  <a:srgbClr val="00AF50"/>
                </a:solidFill>
                <a:latin typeface="Arial"/>
                <a:cs typeface="Arial"/>
              </a:rPr>
              <a:t>df.describe()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Provides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statistical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summary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(mean,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min,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max,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quartiles)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numerical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columns.</a:t>
            </a:r>
            <a:endParaRPr sz="1800">
              <a:latin typeface="Calibri"/>
              <a:cs typeface="Calibri"/>
            </a:endParaRPr>
          </a:p>
          <a:p>
            <a:pPr marL="384175">
              <a:lnSpc>
                <a:spcPct val="100000"/>
              </a:lnSpc>
              <a:spcBef>
                <a:spcPts val="2160"/>
              </a:spcBef>
            </a:pPr>
            <a:r>
              <a:rPr sz="1800" b="1" spc="-10" dirty="0">
                <a:solidFill>
                  <a:srgbClr val="00AF50"/>
                </a:solidFill>
                <a:latin typeface="Arial"/>
                <a:cs typeface="Arial"/>
              </a:rPr>
              <a:t>df.isnull().sum()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Shows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total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number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missing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(null)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values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column.</a:t>
            </a:r>
            <a:endParaRPr sz="1800">
              <a:latin typeface="Calibri"/>
              <a:cs typeface="Calibri"/>
            </a:endParaRPr>
          </a:p>
          <a:p>
            <a:pPr marL="384175">
              <a:lnSpc>
                <a:spcPct val="100000"/>
              </a:lnSpc>
              <a:spcBef>
                <a:spcPts val="2165"/>
              </a:spcBef>
            </a:pPr>
            <a:r>
              <a:rPr sz="1800" b="1" spc="-10" dirty="0">
                <a:solidFill>
                  <a:srgbClr val="00AF50"/>
                </a:solidFill>
                <a:latin typeface="Arial"/>
                <a:cs typeface="Arial"/>
              </a:rPr>
              <a:t>df.loc()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Used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access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modify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specific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rows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columns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DataFrame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label/index.</a:t>
            </a:r>
            <a:endParaRPr sz="1800">
              <a:latin typeface="Calibri"/>
              <a:cs typeface="Calibri"/>
            </a:endParaRPr>
          </a:p>
          <a:p>
            <a:pPr marL="384175">
              <a:lnSpc>
                <a:spcPct val="100000"/>
              </a:lnSpc>
              <a:spcBef>
                <a:spcPts val="2160"/>
              </a:spcBef>
            </a:pPr>
            <a:r>
              <a:rPr sz="1800" b="1" spc="-10" dirty="0">
                <a:solidFill>
                  <a:srgbClr val="00AF50"/>
                </a:solidFill>
                <a:latin typeface="Arial"/>
                <a:cs typeface="Arial"/>
              </a:rPr>
              <a:t>groupby()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Groups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based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more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columns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aggregation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analysis.</a:t>
            </a:r>
            <a:endParaRPr sz="1800">
              <a:latin typeface="Calibri"/>
              <a:cs typeface="Calibri"/>
            </a:endParaRPr>
          </a:p>
          <a:p>
            <a:pPr marL="384175">
              <a:lnSpc>
                <a:spcPct val="100000"/>
              </a:lnSpc>
            </a:pPr>
            <a:r>
              <a:rPr sz="1800" b="1" spc="-10" dirty="0">
                <a:solidFill>
                  <a:srgbClr val="00AF50"/>
                </a:solidFill>
                <a:latin typeface="Arial"/>
                <a:cs typeface="Arial"/>
              </a:rPr>
              <a:t>fillna()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Used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fill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missing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values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specific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value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(like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mean,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median,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mode).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2579" y="3382771"/>
            <a:ext cx="9120505" cy="2941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FC000"/>
                </a:solidFill>
                <a:latin typeface="Arial"/>
                <a:cs typeface="Arial"/>
              </a:rPr>
              <a:t>Data</a:t>
            </a:r>
            <a:r>
              <a:rPr sz="3200" b="1" spc="-5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C000"/>
                </a:solidFill>
                <a:latin typeface="Arial"/>
                <a:cs typeface="Arial"/>
              </a:rPr>
              <a:t>Cleaning</a:t>
            </a:r>
            <a:r>
              <a:rPr sz="3200" b="1" spc="-5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3200" b="1" spc="-20" dirty="0">
                <a:solidFill>
                  <a:srgbClr val="FFC000"/>
                </a:solidFill>
                <a:latin typeface="Arial"/>
                <a:cs typeface="Arial"/>
              </a:rPr>
              <a:t>Steps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3200">
              <a:latin typeface="Arial"/>
              <a:cs typeface="Arial"/>
            </a:endParaRPr>
          </a:p>
          <a:p>
            <a:pPr marL="155575" indent="-150495">
              <a:lnSpc>
                <a:spcPct val="100000"/>
              </a:lnSpc>
              <a:buSzPct val="96875"/>
              <a:buChar char="•"/>
              <a:tabLst>
                <a:tab pos="155575" algn="l"/>
              </a:tabLst>
            </a:pPr>
            <a:r>
              <a:rPr sz="3200" dirty="0">
                <a:latin typeface="Arial MT"/>
                <a:cs typeface="Arial MT"/>
              </a:rPr>
              <a:t>Filled</a:t>
            </a:r>
            <a:r>
              <a:rPr sz="3200" spc="-7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missing</a:t>
            </a:r>
            <a:r>
              <a:rPr sz="3200" spc="-55" dirty="0"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00AF50"/>
                </a:solidFill>
                <a:latin typeface="Arial MT"/>
                <a:cs typeface="Arial MT"/>
              </a:rPr>
              <a:t>product</a:t>
            </a:r>
            <a:r>
              <a:rPr sz="3200" spc="-210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AF50"/>
                </a:solidFill>
                <a:latin typeface="Arial MT"/>
                <a:cs typeface="Arial MT"/>
              </a:rPr>
              <a:t>brand</a:t>
            </a:r>
            <a:r>
              <a:rPr sz="3200" spc="-220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3200" dirty="0">
                <a:latin typeface="Calibri"/>
                <a:cs typeface="Calibri"/>
              </a:rPr>
              <a:t>values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manually</a:t>
            </a:r>
            <a:endParaRPr sz="3200">
              <a:latin typeface="Calibri"/>
              <a:cs typeface="Calibri"/>
            </a:endParaRPr>
          </a:p>
          <a:p>
            <a:pPr marL="155575" indent="-151130">
              <a:lnSpc>
                <a:spcPct val="100000"/>
              </a:lnSpc>
              <a:buSzPct val="96875"/>
              <a:buChar char="•"/>
              <a:tabLst>
                <a:tab pos="155575" algn="l"/>
              </a:tabLst>
            </a:pPr>
            <a:r>
              <a:rPr sz="3200" dirty="0">
                <a:latin typeface="Arial MT"/>
                <a:cs typeface="Arial MT"/>
              </a:rPr>
              <a:t>Filled</a:t>
            </a:r>
            <a:r>
              <a:rPr sz="3200" spc="-7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missing</a:t>
            </a:r>
            <a:r>
              <a:rPr sz="3200" spc="-55" dirty="0"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00AF50"/>
                </a:solidFill>
                <a:latin typeface="Arial MT"/>
                <a:cs typeface="Arial MT"/>
              </a:rPr>
              <a:t>sale_price</a:t>
            </a:r>
            <a:r>
              <a:rPr sz="3200" spc="-210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3200" dirty="0">
                <a:latin typeface="Calibri"/>
                <a:cs typeface="Calibri"/>
              </a:rPr>
              <a:t>with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AF50"/>
                </a:solidFill>
                <a:latin typeface="Calibri"/>
                <a:cs typeface="Calibri"/>
              </a:rPr>
              <a:t>logical</a:t>
            </a:r>
            <a:r>
              <a:rPr sz="3200" spc="-3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AF50"/>
                </a:solidFill>
                <a:latin typeface="Calibri"/>
                <a:cs typeface="Calibri"/>
              </a:rPr>
              <a:t>assumptions</a:t>
            </a:r>
            <a:endParaRPr sz="3200">
              <a:latin typeface="Calibri"/>
              <a:cs typeface="Calibri"/>
            </a:endParaRPr>
          </a:p>
          <a:p>
            <a:pPr marL="155575" indent="-151130">
              <a:lnSpc>
                <a:spcPct val="100000"/>
              </a:lnSpc>
              <a:buSzPct val="96875"/>
              <a:buChar char="•"/>
              <a:tabLst>
                <a:tab pos="155575" algn="l"/>
              </a:tabLst>
            </a:pPr>
            <a:r>
              <a:rPr sz="3200" dirty="0">
                <a:latin typeface="Arial MT"/>
                <a:cs typeface="Arial MT"/>
              </a:rPr>
              <a:t>Filled</a:t>
            </a:r>
            <a:r>
              <a:rPr sz="3200" spc="-105" dirty="0"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00AF50"/>
                </a:solidFill>
                <a:latin typeface="Arial MT"/>
                <a:cs typeface="Arial MT"/>
              </a:rPr>
              <a:t>rating</a:t>
            </a:r>
            <a:r>
              <a:rPr sz="3200" spc="-225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3200" dirty="0">
                <a:latin typeface="Calibri"/>
                <a:cs typeface="Calibri"/>
              </a:rPr>
              <a:t>with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mode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value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(most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common)</a:t>
            </a:r>
            <a:endParaRPr sz="3200">
              <a:latin typeface="Calibri"/>
              <a:cs typeface="Calibri"/>
            </a:endParaRPr>
          </a:p>
          <a:p>
            <a:pPr marL="155575" indent="-150495">
              <a:lnSpc>
                <a:spcPct val="100000"/>
              </a:lnSpc>
              <a:buSzPct val="96875"/>
              <a:buChar char="•"/>
              <a:tabLst>
                <a:tab pos="155575" algn="l"/>
              </a:tabLst>
            </a:pPr>
            <a:r>
              <a:rPr sz="3200" dirty="0">
                <a:latin typeface="Arial MT"/>
                <a:cs typeface="Arial MT"/>
              </a:rPr>
              <a:t>Replaced</a:t>
            </a:r>
            <a:r>
              <a:rPr sz="3200" spc="-4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missing</a:t>
            </a:r>
            <a:r>
              <a:rPr sz="3200" spc="-35" dirty="0"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00AF50"/>
                </a:solidFill>
                <a:latin typeface="Arial MT"/>
                <a:cs typeface="Arial MT"/>
              </a:rPr>
              <a:t>description</a:t>
            </a:r>
            <a:r>
              <a:rPr sz="3200" spc="-204" dirty="0">
                <a:solidFill>
                  <a:srgbClr val="00AF50"/>
                </a:solidFill>
                <a:latin typeface="Arial MT"/>
                <a:cs typeface="Arial MT"/>
              </a:rPr>
              <a:t> </a:t>
            </a:r>
            <a:r>
              <a:rPr sz="3200" dirty="0">
                <a:latin typeface="Calibri"/>
                <a:cs typeface="Calibri"/>
              </a:rPr>
              <a:t>with </a:t>
            </a:r>
            <a:r>
              <a:rPr sz="3200" dirty="0">
                <a:solidFill>
                  <a:srgbClr val="00AF50"/>
                </a:solidFill>
                <a:latin typeface="Calibri"/>
                <a:cs typeface="Calibri"/>
              </a:rPr>
              <a:t>“No</a:t>
            </a:r>
            <a:r>
              <a:rPr sz="3200" spc="-3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AF50"/>
                </a:solidFill>
                <a:latin typeface="Calibri"/>
                <a:cs typeface="Calibri"/>
              </a:rPr>
              <a:t>Description</a:t>
            </a:r>
            <a:r>
              <a:rPr sz="2400" spc="-10" dirty="0">
                <a:solidFill>
                  <a:srgbClr val="00AF50"/>
                </a:solidFill>
                <a:latin typeface="Calibri"/>
                <a:cs typeface="Calibri"/>
              </a:rPr>
              <a:t>”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83615" y="259516"/>
            <a:ext cx="5718368" cy="303991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4315"/>
            <a:ext cx="12192635" cy="523875"/>
            <a:chOff x="0" y="6334315"/>
            <a:chExt cx="12192635" cy="523875"/>
          </a:xfrm>
        </p:grpSpPr>
        <p:sp>
          <p:nvSpPr>
            <p:cNvPr id="3" name="object 3"/>
            <p:cNvSpPr/>
            <p:nvPr/>
          </p:nvSpPr>
          <p:spPr>
            <a:xfrm>
              <a:off x="0" y="6400799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2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2000" y="45719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2A4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" y="6334315"/>
              <a:ext cx="12192000" cy="66675"/>
            </a:xfrm>
            <a:custGeom>
              <a:avLst/>
              <a:gdLst/>
              <a:ahLst/>
              <a:cxnLst/>
              <a:rect l="l" t="t" r="r" b="b"/>
              <a:pathLst>
                <a:path w="12192000" h="66675">
                  <a:moveTo>
                    <a:pt x="12192000" y="0"/>
                  </a:moveTo>
                  <a:lnTo>
                    <a:pt x="0" y="0"/>
                  </a:lnTo>
                  <a:lnTo>
                    <a:pt x="0" y="66484"/>
                  </a:lnTo>
                  <a:lnTo>
                    <a:pt x="12192000" y="6648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99CA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220916" y="1690751"/>
            <a:ext cx="10939780" cy="4456430"/>
            <a:chOff x="220916" y="1690751"/>
            <a:chExt cx="10939780" cy="4456430"/>
          </a:xfrm>
        </p:grpSpPr>
        <p:sp>
          <p:nvSpPr>
            <p:cNvPr id="6" name="object 6"/>
            <p:cNvSpPr/>
            <p:nvPr/>
          </p:nvSpPr>
          <p:spPr>
            <a:xfrm>
              <a:off x="1193533" y="1737868"/>
              <a:ext cx="9967595" cy="0"/>
            </a:xfrm>
            <a:custGeom>
              <a:avLst/>
              <a:gdLst/>
              <a:ahLst/>
              <a:cxnLst/>
              <a:rect l="l" t="t" r="r" b="b"/>
              <a:pathLst>
                <a:path w="9967595">
                  <a:moveTo>
                    <a:pt x="0" y="0"/>
                  </a:moveTo>
                  <a:lnTo>
                    <a:pt x="9966972" y="0"/>
                  </a:lnTo>
                </a:path>
              </a:pathLst>
            </a:custGeom>
            <a:ln w="635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0916" y="1690751"/>
              <a:ext cx="10934446" cy="445604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93903" y="65608"/>
            <a:ext cx="10083165" cy="10140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65"/>
              </a:lnSpc>
              <a:spcBef>
                <a:spcPts val="100"/>
              </a:spcBef>
            </a:pPr>
            <a:r>
              <a:rPr sz="2400" spc="-130" dirty="0">
                <a:solidFill>
                  <a:srgbClr val="FFC000"/>
                </a:solidFill>
                <a:latin typeface="Calibri Light"/>
                <a:cs typeface="Calibri Light"/>
              </a:rPr>
              <a:t>Top</a:t>
            </a:r>
            <a:r>
              <a:rPr sz="2400" spc="-135" dirty="0">
                <a:solidFill>
                  <a:srgbClr val="FFC000"/>
                </a:solidFill>
                <a:latin typeface="Calibri Light"/>
                <a:cs typeface="Calibri Light"/>
              </a:rPr>
              <a:t> </a:t>
            </a:r>
            <a:r>
              <a:rPr sz="2400" spc="-35" dirty="0">
                <a:solidFill>
                  <a:srgbClr val="FFC000"/>
                </a:solidFill>
                <a:latin typeface="Calibri Light"/>
                <a:cs typeface="Calibri Light"/>
              </a:rPr>
              <a:t>30</a:t>
            </a:r>
            <a:r>
              <a:rPr sz="2400" spc="-110" dirty="0">
                <a:solidFill>
                  <a:srgbClr val="FFC000"/>
                </a:solidFill>
                <a:latin typeface="Calibri Light"/>
                <a:cs typeface="Calibri Light"/>
              </a:rPr>
              <a:t> </a:t>
            </a:r>
            <a:r>
              <a:rPr sz="2400" spc="-80" dirty="0">
                <a:solidFill>
                  <a:srgbClr val="FFC000"/>
                </a:solidFill>
                <a:latin typeface="Calibri Light"/>
                <a:cs typeface="Calibri Light"/>
              </a:rPr>
              <a:t>Products</a:t>
            </a:r>
            <a:r>
              <a:rPr sz="2400" spc="-125" dirty="0">
                <a:solidFill>
                  <a:srgbClr val="FFC000"/>
                </a:solidFill>
                <a:latin typeface="Calibri Light"/>
                <a:cs typeface="Calibri Light"/>
              </a:rPr>
              <a:t> </a:t>
            </a:r>
            <a:r>
              <a:rPr sz="2400" spc="-55" dirty="0">
                <a:solidFill>
                  <a:srgbClr val="FFC000"/>
                </a:solidFill>
                <a:latin typeface="Calibri Light"/>
                <a:cs typeface="Calibri Light"/>
              </a:rPr>
              <a:t>by</a:t>
            </a:r>
            <a:r>
              <a:rPr sz="2400" spc="-110" dirty="0">
                <a:solidFill>
                  <a:srgbClr val="FFC000"/>
                </a:solidFill>
                <a:latin typeface="Calibri Light"/>
                <a:cs typeface="Calibri Light"/>
              </a:rPr>
              <a:t> </a:t>
            </a:r>
            <a:r>
              <a:rPr sz="2400" spc="-55" dirty="0">
                <a:solidFill>
                  <a:srgbClr val="FFC000"/>
                </a:solidFill>
                <a:latin typeface="Calibri Light"/>
                <a:cs typeface="Calibri Light"/>
              </a:rPr>
              <a:t>Sale</a:t>
            </a:r>
            <a:r>
              <a:rPr sz="2400" spc="-145" dirty="0">
                <a:solidFill>
                  <a:srgbClr val="FFC000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FFC000"/>
                </a:solidFill>
                <a:latin typeface="Calibri Light"/>
                <a:cs typeface="Calibri Light"/>
              </a:rPr>
              <a:t>Price</a:t>
            </a:r>
            <a:endParaRPr sz="2400">
              <a:latin typeface="Calibri Light"/>
              <a:cs typeface="Calibri Light"/>
            </a:endParaRPr>
          </a:p>
          <a:p>
            <a:pPr marL="12700">
              <a:lnSpc>
                <a:spcPts val="2450"/>
              </a:lnSpc>
            </a:pPr>
            <a:r>
              <a:rPr sz="2400" spc="-45" dirty="0">
                <a:solidFill>
                  <a:srgbClr val="00AF50"/>
                </a:solidFill>
                <a:latin typeface="Calibri Light"/>
                <a:cs typeface="Calibri Light"/>
              </a:rPr>
              <a:t>Bar</a:t>
            </a:r>
            <a:r>
              <a:rPr sz="2400" spc="-75" dirty="0">
                <a:solidFill>
                  <a:srgbClr val="00AF50"/>
                </a:solidFill>
                <a:latin typeface="Calibri Light"/>
                <a:cs typeface="Calibri Light"/>
              </a:rPr>
              <a:t> </a:t>
            </a:r>
            <a:r>
              <a:rPr sz="2400" spc="-60" dirty="0">
                <a:solidFill>
                  <a:srgbClr val="00AF50"/>
                </a:solidFill>
                <a:latin typeface="Calibri Light"/>
                <a:cs typeface="Calibri Light"/>
              </a:rPr>
              <a:t>graph</a:t>
            </a:r>
            <a:r>
              <a:rPr sz="2400" spc="-85" dirty="0">
                <a:solidFill>
                  <a:srgbClr val="00AF50"/>
                </a:solidFill>
                <a:latin typeface="Calibri Light"/>
                <a:cs typeface="Calibri Light"/>
              </a:rPr>
              <a:t> </a:t>
            </a:r>
            <a:r>
              <a:rPr sz="2400" spc="-55" dirty="0">
                <a:solidFill>
                  <a:srgbClr val="00AF50"/>
                </a:solidFill>
                <a:latin typeface="Calibri Light"/>
                <a:cs typeface="Calibri Light"/>
              </a:rPr>
              <a:t>showing</a:t>
            </a:r>
            <a:r>
              <a:rPr sz="2400" spc="-75" dirty="0">
                <a:solidFill>
                  <a:srgbClr val="00AF50"/>
                </a:solidFill>
                <a:latin typeface="Calibri Light"/>
                <a:cs typeface="Calibri Light"/>
              </a:rPr>
              <a:t> </a:t>
            </a:r>
            <a:r>
              <a:rPr sz="2400" spc="-60" dirty="0">
                <a:solidFill>
                  <a:srgbClr val="00AF50"/>
                </a:solidFill>
                <a:latin typeface="Calibri Light"/>
                <a:cs typeface="Calibri Light"/>
              </a:rPr>
              <a:t>highest</a:t>
            </a:r>
            <a:r>
              <a:rPr sz="2400" spc="-100" dirty="0">
                <a:solidFill>
                  <a:srgbClr val="00AF50"/>
                </a:solidFill>
                <a:latin typeface="Calibri Light"/>
                <a:cs typeface="Calibri Light"/>
              </a:rPr>
              <a:t> </a:t>
            </a:r>
            <a:r>
              <a:rPr sz="2400" spc="-55" dirty="0">
                <a:solidFill>
                  <a:srgbClr val="00AF50"/>
                </a:solidFill>
                <a:latin typeface="Calibri Light"/>
                <a:cs typeface="Calibri Light"/>
              </a:rPr>
              <a:t>priced</a:t>
            </a:r>
            <a:r>
              <a:rPr sz="2400" spc="-70" dirty="0">
                <a:solidFill>
                  <a:srgbClr val="00AF50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Calibri Light"/>
                <a:cs typeface="Calibri Light"/>
              </a:rPr>
              <a:t>products</a:t>
            </a:r>
            <a:endParaRPr sz="2400">
              <a:latin typeface="Calibri Light"/>
              <a:cs typeface="Calibri Light"/>
            </a:endParaRPr>
          </a:p>
          <a:p>
            <a:pPr marL="12700">
              <a:lnSpc>
                <a:spcPts val="2665"/>
              </a:lnSpc>
            </a:pPr>
            <a:r>
              <a:rPr sz="2400" spc="-60" dirty="0">
                <a:solidFill>
                  <a:srgbClr val="00AF50"/>
                </a:solidFill>
                <a:latin typeface="Calibri Light"/>
                <a:cs typeface="Calibri Light"/>
              </a:rPr>
              <a:t>Notable</a:t>
            </a:r>
            <a:r>
              <a:rPr sz="2400" spc="-85" dirty="0">
                <a:solidFill>
                  <a:srgbClr val="00AF50"/>
                </a:solidFill>
                <a:latin typeface="Calibri Light"/>
                <a:cs typeface="Calibri Light"/>
              </a:rPr>
              <a:t> </a:t>
            </a:r>
            <a:r>
              <a:rPr sz="2400" spc="-55" dirty="0">
                <a:solidFill>
                  <a:srgbClr val="00AF50"/>
                </a:solidFill>
                <a:latin typeface="Calibri Light"/>
                <a:cs typeface="Calibri Light"/>
              </a:rPr>
              <a:t>insight:</a:t>
            </a:r>
            <a:r>
              <a:rPr sz="2400" spc="-85" dirty="0">
                <a:solidFill>
                  <a:srgbClr val="00AF50"/>
                </a:solidFill>
                <a:latin typeface="Calibri Light"/>
                <a:cs typeface="Calibri Light"/>
              </a:rPr>
              <a:t> </a:t>
            </a:r>
            <a:r>
              <a:rPr sz="2400" spc="-50" dirty="0">
                <a:solidFill>
                  <a:srgbClr val="00AF50"/>
                </a:solidFill>
                <a:latin typeface="Calibri Light"/>
                <a:cs typeface="Calibri Light"/>
              </a:rPr>
              <a:t>Some</a:t>
            </a:r>
            <a:r>
              <a:rPr sz="2400" spc="-70" dirty="0">
                <a:solidFill>
                  <a:srgbClr val="00AF50"/>
                </a:solidFill>
                <a:latin typeface="Calibri Light"/>
                <a:cs typeface="Calibri Light"/>
              </a:rPr>
              <a:t> </a:t>
            </a:r>
            <a:r>
              <a:rPr sz="2400" spc="-60" dirty="0">
                <a:solidFill>
                  <a:srgbClr val="00AF50"/>
                </a:solidFill>
                <a:latin typeface="Calibri Light"/>
                <a:cs typeface="Calibri Light"/>
              </a:rPr>
              <a:t>items</a:t>
            </a:r>
            <a:r>
              <a:rPr sz="2400" spc="-85" dirty="0">
                <a:solidFill>
                  <a:srgbClr val="00AF50"/>
                </a:solidFill>
                <a:latin typeface="Calibri Light"/>
                <a:cs typeface="Calibri Light"/>
              </a:rPr>
              <a:t> </a:t>
            </a:r>
            <a:r>
              <a:rPr sz="2400" spc="-55" dirty="0">
                <a:solidFill>
                  <a:srgbClr val="00AF50"/>
                </a:solidFill>
                <a:latin typeface="Calibri Light"/>
                <a:cs typeface="Calibri Light"/>
              </a:rPr>
              <a:t>priced</a:t>
            </a:r>
            <a:r>
              <a:rPr sz="2400" spc="-65" dirty="0">
                <a:solidFill>
                  <a:srgbClr val="00AF50"/>
                </a:solidFill>
                <a:latin typeface="Calibri Light"/>
                <a:cs typeface="Calibri Light"/>
              </a:rPr>
              <a:t> extremely</a:t>
            </a:r>
            <a:r>
              <a:rPr sz="2400" spc="-85" dirty="0">
                <a:solidFill>
                  <a:srgbClr val="00AF50"/>
                </a:solidFill>
                <a:latin typeface="Calibri Light"/>
                <a:cs typeface="Calibri Light"/>
              </a:rPr>
              <a:t> </a:t>
            </a:r>
            <a:r>
              <a:rPr sz="2400" spc="-65" dirty="0">
                <a:solidFill>
                  <a:srgbClr val="00AF50"/>
                </a:solidFill>
                <a:latin typeface="Calibri Light"/>
                <a:cs typeface="Calibri Light"/>
              </a:rPr>
              <a:t>high—</a:t>
            </a:r>
            <a:r>
              <a:rPr sz="2400" spc="-60" dirty="0">
                <a:solidFill>
                  <a:srgbClr val="00AF50"/>
                </a:solidFill>
                <a:latin typeface="Calibri Light"/>
                <a:cs typeface="Calibri Light"/>
              </a:rPr>
              <a:t>possible</a:t>
            </a:r>
            <a:r>
              <a:rPr sz="2400" spc="-90" dirty="0">
                <a:solidFill>
                  <a:srgbClr val="00AF50"/>
                </a:solidFill>
                <a:latin typeface="Calibri Light"/>
                <a:cs typeface="Calibri Light"/>
              </a:rPr>
              <a:t> </a:t>
            </a:r>
            <a:r>
              <a:rPr sz="2400" spc="-55" dirty="0">
                <a:solidFill>
                  <a:srgbClr val="00AF50"/>
                </a:solidFill>
                <a:latin typeface="Calibri Light"/>
                <a:cs typeface="Calibri Light"/>
              </a:rPr>
              <a:t>luxury</a:t>
            </a:r>
            <a:r>
              <a:rPr sz="2400" spc="-75" dirty="0">
                <a:solidFill>
                  <a:srgbClr val="00AF50"/>
                </a:solidFill>
                <a:latin typeface="Calibri Light"/>
                <a:cs typeface="Calibri Light"/>
              </a:rPr>
              <a:t> </a:t>
            </a:r>
            <a:r>
              <a:rPr sz="2400" spc="-60" dirty="0">
                <a:solidFill>
                  <a:srgbClr val="00AF50"/>
                </a:solidFill>
                <a:latin typeface="Calibri Light"/>
                <a:cs typeface="Calibri Light"/>
              </a:rPr>
              <a:t>products</a:t>
            </a:r>
            <a:r>
              <a:rPr sz="2400" spc="-70" dirty="0">
                <a:solidFill>
                  <a:srgbClr val="00AF50"/>
                </a:solidFill>
                <a:latin typeface="Calibri Light"/>
                <a:cs typeface="Calibri Light"/>
              </a:rPr>
              <a:t> </a:t>
            </a:r>
            <a:r>
              <a:rPr sz="2400" spc="-35" dirty="0">
                <a:solidFill>
                  <a:srgbClr val="00AF50"/>
                </a:solidFill>
                <a:latin typeface="Calibri Light"/>
                <a:cs typeface="Calibri Light"/>
              </a:rPr>
              <a:t>or</a:t>
            </a:r>
            <a:r>
              <a:rPr sz="2400" spc="-65" dirty="0">
                <a:solidFill>
                  <a:srgbClr val="00AF50"/>
                </a:solidFill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00AF50"/>
                </a:solidFill>
                <a:latin typeface="Calibri Light"/>
                <a:cs typeface="Calibri Light"/>
              </a:rPr>
              <a:t>errors.</a:t>
            </a:r>
            <a:endParaRPr sz="24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110"/>
              </a:lnSpc>
              <a:spcBef>
                <a:spcPts val="95"/>
              </a:spcBef>
            </a:pPr>
            <a:r>
              <a:rPr spc="-75" dirty="0"/>
              <a:t>Ratings</a:t>
            </a:r>
            <a:r>
              <a:rPr spc="-120" dirty="0"/>
              <a:t> </a:t>
            </a:r>
            <a:r>
              <a:rPr spc="-75" dirty="0"/>
              <a:t>Distribution</a:t>
            </a:r>
            <a:r>
              <a:rPr spc="-120" dirty="0"/>
              <a:t> </a:t>
            </a:r>
            <a:r>
              <a:rPr spc="-45" dirty="0"/>
              <a:t>by</a:t>
            </a:r>
            <a:r>
              <a:rPr spc="-105" dirty="0"/>
              <a:t> </a:t>
            </a:r>
            <a:r>
              <a:rPr spc="-20" dirty="0"/>
              <a:t>Type</a:t>
            </a:r>
          </a:p>
          <a:p>
            <a:pPr marL="12700" marR="5080">
              <a:lnSpc>
                <a:spcPts val="2860"/>
              </a:lnSpc>
              <a:spcBef>
                <a:spcPts val="265"/>
              </a:spcBef>
            </a:pPr>
            <a:r>
              <a:rPr spc="-45" dirty="0">
                <a:solidFill>
                  <a:srgbClr val="00AF50"/>
                </a:solidFill>
              </a:rPr>
              <a:t>Line</a:t>
            </a:r>
            <a:r>
              <a:rPr spc="-85" dirty="0">
                <a:solidFill>
                  <a:srgbClr val="00AF50"/>
                </a:solidFill>
              </a:rPr>
              <a:t> </a:t>
            </a:r>
            <a:r>
              <a:rPr spc="-45" dirty="0">
                <a:solidFill>
                  <a:srgbClr val="00AF50"/>
                </a:solidFill>
              </a:rPr>
              <a:t>plot</a:t>
            </a:r>
            <a:r>
              <a:rPr spc="-85" dirty="0">
                <a:solidFill>
                  <a:srgbClr val="00AF50"/>
                </a:solidFill>
              </a:rPr>
              <a:t> </a:t>
            </a:r>
            <a:r>
              <a:rPr spc="-60" dirty="0">
                <a:solidFill>
                  <a:srgbClr val="00AF50"/>
                </a:solidFill>
              </a:rPr>
              <a:t>shows</a:t>
            </a:r>
            <a:r>
              <a:rPr spc="-80" dirty="0">
                <a:solidFill>
                  <a:srgbClr val="00AF50"/>
                </a:solidFill>
              </a:rPr>
              <a:t> </a:t>
            </a:r>
            <a:r>
              <a:rPr spc="-40" dirty="0">
                <a:solidFill>
                  <a:srgbClr val="00AF50"/>
                </a:solidFill>
              </a:rPr>
              <a:t>how</a:t>
            </a:r>
            <a:r>
              <a:rPr spc="-75" dirty="0">
                <a:solidFill>
                  <a:srgbClr val="00AF50"/>
                </a:solidFill>
              </a:rPr>
              <a:t> </a:t>
            </a:r>
            <a:r>
              <a:rPr spc="-55" dirty="0">
                <a:solidFill>
                  <a:srgbClr val="00AF50"/>
                </a:solidFill>
              </a:rPr>
              <a:t>product</a:t>
            </a:r>
            <a:r>
              <a:rPr spc="-85" dirty="0">
                <a:solidFill>
                  <a:srgbClr val="00AF50"/>
                </a:solidFill>
              </a:rPr>
              <a:t> </a:t>
            </a:r>
            <a:r>
              <a:rPr spc="-50" dirty="0">
                <a:solidFill>
                  <a:srgbClr val="00AF50"/>
                </a:solidFill>
              </a:rPr>
              <a:t>types</a:t>
            </a:r>
            <a:r>
              <a:rPr spc="-80" dirty="0">
                <a:solidFill>
                  <a:srgbClr val="00AF50"/>
                </a:solidFill>
              </a:rPr>
              <a:t> </a:t>
            </a:r>
            <a:r>
              <a:rPr spc="-50" dirty="0">
                <a:solidFill>
                  <a:srgbClr val="00AF50"/>
                </a:solidFill>
              </a:rPr>
              <a:t>are</a:t>
            </a:r>
            <a:r>
              <a:rPr spc="-95" dirty="0">
                <a:solidFill>
                  <a:srgbClr val="00AF50"/>
                </a:solidFill>
              </a:rPr>
              <a:t> </a:t>
            </a:r>
            <a:r>
              <a:rPr spc="-55" dirty="0">
                <a:solidFill>
                  <a:srgbClr val="00AF50"/>
                </a:solidFill>
              </a:rPr>
              <a:t>distributed</a:t>
            </a:r>
            <a:r>
              <a:rPr spc="-90" dirty="0">
                <a:solidFill>
                  <a:srgbClr val="00AF50"/>
                </a:solidFill>
              </a:rPr>
              <a:t> </a:t>
            </a:r>
            <a:r>
              <a:rPr spc="-55" dirty="0">
                <a:solidFill>
                  <a:srgbClr val="00AF50"/>
                </a:solidFill>
              </a:rPr>
              <a:t>across</a:t>
            </a:r>
            <a:r>
              <a:rPr spc="-80" dirty="0">
                <a:solidFill>
                  <a:srgbClr val="00AF50"/>
                </a:solidFill>
              </a:rPr>
              <a:t> different</a:t>
            </a:r>
            <a:r>
              <a:rPr spc="-85" dirty="0">
                <a:solidFill>
                  <a:srgbClr val="00AF50"/>
                </a:solidFill>
              </a:rPr>
              <a:t> </a:t>
            </a:r>
            <a:r>
              <a:rPr spc="-65" dirty="0">
                <a:solidFill>
                  <a:srgbClr val="00AF50"/>
                </a:solidFill>
              </a:rPr>
              <a:t>rating</a:t>
            </a:r>
            <a:r>
              <a:rPr spc="-90" dirty="0">
                <a:solidFill>
                  <a:srgbClr val="00AF50"/>
                </a:solidFill>
              </a:rPr>
              <a:t> </a:t>
            </a:r>
            <a:r>
              <a:rPr spc="-10" dirty="0">
                <a:solidFill>
                  <a:srgbClr val="00AF50"/>
                </a:solidFill>
              </a:rPr>
              <a:t>levels </a:t>
            </a:r>
            <a:r>
              <a:rPr spc="-50" dirty="0">
                <a:solidFill>
                  <a:srgbClr val="00AF50"/>
                </a:solidFill>
              </a:rPr>
              <a:t>Ratings</a:t>
            </a:r>
            <a:r>
              <a:rPr spc="-105" dirty="0">
                <a:solidFill>
                  <a:srgbClr val="00AF50"/>
                </a:solidFill>
              </a:rPr>
              <a:t> </a:t>
            </a:r>
            <a:r>
              <a:rPr spc="-65" dirty="0">
                <a:solidFill>
                  <a:srgbClr val="00AF50"/>
                </a:solidFill>
              </a:rPr>
              <a:t>mostly</a:t>
            </a:r>
            <a:r>
              <a:rPr spc="-90" dirty="0">
                <a:solidFill>
                  <a:srgbClr val="00AF50"/>
                </a:solidFill>
              </a:rPr>
              <a:t> </a:t>
            </a:r>
            <a:r>
              <a:rPr spc="-65" dirty="0">
                <a:solidFill>
                  <a:srgbClr val="00AF50"/>
                </a:solidFill>
              </a:rPr>
              <a:t>range</a:t>
            </a:r>
            <a:r>
              <a:rPr spc="-95" dirty="0">
                <a:solidFill>
                  <a:srgbClr val="00AF50"/>
                </a:solidFill>
              </a:rPr>
              <a:t> </a:t>
            </a:r>
            <a:r>
              <a:rPr spc="-55" dirty="0">
                <a:solidFill>
                  <a:srgbClr val="00AF50"/>
                </a:solidFill>
              </a:rPr>
              <a:t>between</a:t>
            </a:r>
            <a:r>
              <a:rPr spc="-80" dirty="0">
                <a:solidFill>
                  <a:srgbClr val="00AF50"/>
                </a:solidFill>
              </a:rPr>
              <a:t> </a:t>
            </a:r>
            <a:r>
              <a:rPr spc="-35" dirty="0">
                <a:solidFill>
                  <a:srgbClr val="00AF50"/>
                </a:solidFill>
              </a:rPr>
              <a:t>3.5</a:t>
            </a:r>
            <a:r>
              <a:rPr spc="-80" dirty="0">
                <a:solidFill>
                  <a:srgbClr val="00AF50"/>
                </a:solidFill>
              </a:rPr>
              <a:t> </a:t>
            </a:r>
            <a:r>
              <a:rPr spc="-30" dirty="0">
                <a:solidFill>
                  <a:srgbClr val="00AF50"/>
                </a:solidFill>
              </a:rPr>
              <a:t>and</a:t>
            </a:r>
            <a:r>
              <a:rPr spc="-105" dirty="0">
                <a:solidFill>
                  <a:srgbClr val="00AF50"/>
                </a:solidFill>
              </a:rPr>
              <a:t> </a:t>
            </a:r>
            <a:r>
              <a:rPr spc="-50" dirty="0">
                <a:solidFill>
                  <a:srgbClr val="00AF50"/>
                </a:solidFill>
              </a:rPr>
              <a:t>5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6609" y="2166310"/>
            <a:ext cx="9867152" cy="337070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718" y="121996"/>
            <a:ext cx="7116445" cy="1177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110"/>
              </a:lnSpc>
              <a:spcBef>
                <a:spcPts val="95"/>
              </a:spcBef>
            </a:pPr>
            <a:r>
              <a:rPr spc="-140" dirty="0"/>
              <a:t>Top</a:t>
            </a:r>
            <a:r>
              <a:rPr spc="-150" dirty="0"/>
              <a:t> </a:t>
            </a:r>
            <a:r>
              <a:rPr spc="-50" dirty="0"/>
              <a:t>20</a:t>
            </a:r>
            <a:r>
              <a:rPr spc="-140" dirty="0"/>
              <a:t> </a:t>
            </a:r>
            <a:r>
              <a:rPr spc="-10" dirty="0"/>
              <a:t>Brands</a:t>
            </a:r>
          </a:p>
          <a:p>
            <a:pPr marL="12700" marR="5080">
              <a:lnSpc>
                <a:spcPts val="2860"/>
              </a:lnSpc>
              <a:spcBef>
                <a:spcPts val="265"/>
              </a:spcBef>
            </a:pPr>
            <a:r>
              <a:rPr spc="-35" dirty="0">
                <a:solidFill>
                  <a:srgbClr val="00AF50"/>
                </a:solidFill>
              </a:rPr>
              <a:t>Bar</a:t>
            </a:r>
            <a:r>
              <a:rPr spc="-100" dirty="0">
                <a:solidFill>
                  <a:srgbClr val="00AF50"/>
                </a:solidFill>
              </a:rPr>
              <a:t> </a:t>
            </a:r>
            <a:r>
              <a:rPr spc="-60" dirty="0">
                <a:solidFill>
                  <a:srgbClr val="00AF50"/>
                </a:solidFill>
              </a:rPr>
              <a:t>graph</a:t>
            </a:r>
            <a:r>
              <a:rPr spc="-95" dirty="0">
                <a:solidFill>
                  <a:srgbClr val="00AF50"/>
                </a:solidFill>
              </a:rPr>
              <a:t> </a:t>
            </a:r>
            <a:r>
              <a:rPr spc="-50" dirty="0">
                <a:solidFill>
                  <a:srgbClr val="00AF50"/>
                </a:solidFill>
              </a:rPr>
              <a:t>showing</a:t>
            </a:r>
            <a:r>
              <a:rPr spc="-85" dirty="0">
                <a:solidFill>
                  <a:srgbClr val="00AF50"/>
                </a:solidFill>
              </a:rPr>
              <a:t> </a:t>
            </a:r>
            <a:r>
              <a:rPr spc="-60" dirty="0">
                <a:solidFill>
                  <a:srgbClr val="00AF50"/>
                </a:solidFill>
              </a:rPr>
              <a:t>brands</a:t>
            </a:r>
            <a:r>
              <a:rPr spc="-95" dirty="0">
                <a:solidFill>
                  <a:srgbClr val="00AF50"/>
                </a:solidFill>
              </a:rPr>
              <a:t> </a:t>
            </a:r>
            <a:r>
              <a:rPr spc="-45" dirty="0">
                <a:solidFill>
                  <a:srgbClr val="00AF50"/>
                </a:solidFill>
              </a:rPr>
              <a:t>with</a:t>
            </a:r>
            <a:r>
              <a:rPr spc="-85" dirty="0">
                <a:solidFill>
                  <a:srgbClr val="00AF50"/>
                </a:solidFill>
              </a:rPr>
              <a:t> </a:t>
            </a:r>
            <a:r>
              <a:rPr spc="-60" dirty="0">
                <a:solidFill>
                  <a:srgbClr val="00AF50"/>
                </a:solidFill>
              </a:rPr>
              <a:t>most</a:t>
            </a:r>
            <a:r>
              <a:rPr spc="-80" dirty="0">
                <a:solidFill>
                  <a:srgbClr val="00AF50"/>
                </a:solidFill>
              </a:rPr>
              <a:t> </a:t>
            </a:r>
            <a:r>
              <a:rPr spc="-55" dirty="0">
                <a:solidFill>
                  <a:srgbClr val="00AF50"/>
                </a:solidFill>
              </a:rPr>
              <a:t>products</a:t>
            </a:r>
            <a:r>
              <a:rPr spc="-85" dirty="0">
                <a:solidFill>
                  <a:srgbClr val="00AF50"/>
                </a:solidFill>
              </a:rPr>
              <a:t> </a:t>
            </a:r>
            <a:r>
              <a:rPr spc="-20" dirty="0">
                <a:solidFill>
                  <a:srgbClr val="00AF50"/>
                </a:solidFill>
              </a:rPr>
              <a:t>listed </a:t>
            </a:r>
            <a:r>
              <a:rPr spc="-60" dirty="0">
                <a:solidFill>
                  <a:srgbClr val="00AF50"/>
                </a:solidFill>
              </a:rPr>
              <a:t>Examples:</a:t>
            </a:r>
            <a:r>
              <a:rPr spc="-100" dirty="0">
                <a:solidFill>
                  <a:srgbClr val="00AF50"/>
                </a:solidFill>
              </a:rPr>
              <a:t> </a:t>
            </a:r>
            <a:r>
              <a:rPr spc="-20" dirty="0">
                <a:solidFill>
                  <a:srgbClr val="00AF50"/>
                </a:solidFill>
              </a:rPr>
              <a:t>BB</a:t>
            </a:r>
            <a:r>
              <a:rPr spc="-95" dirty="0">
                <a:solidFill>
                  <a:srgbClr val="00AF50"/>
                </a:solidFill>
              </a:rPr>
              <a:t> </a:t>
            </a:r>
            <a:r>
              <a:rPr spc="-55" dirty="0">
                <a:solidFill>
                  <a:srgbClr val="00AF50"/>
                </a:solidFill>
              </a:rPr>
              <a:t>Home,</a:t>
            </a:r>
            <a:r>
              <a:rPr spc="-75" dirty="0">
                <a:solidFill>
                  <a:srgbClr val="00AF50"/>
                </a:solidFill>
              </a:rPr>
              <a:t> </a:t>
            </a:r>
            <a:r>
              <a:rPr spc="-45" dirty="0">
                <a:solidFill>
                  <a:srgbClr val="00AF50"/>
                </a:solidFill>
              </a:rPr>
              <a:t>365,</a:t>
            </a:r>
            <a:r>
              <a:rPr spc="-70" dirty="0">
                <a:solidFill>
                  <a:srgbClr val="00AF50"/>
                </a:solidFill>
              </a:rPr>
              <a:t> </a:t>
            </a:r>
            <a:r>
              <a:rPr spc="-60" dirty="0">
                <a:solidFill>
                  <a:srgbClr val="00AF50"/>
                </a:solidFill>
              </a:rPr>
              <a:t>Nivea,</a:t>
            </a:r>
            <a:r>
              <a:rPr spc="-100" dirty="0">
                <a:solidFill>
                  <a:srgbClr val="00AF50"/>
                </a:solidFill>
              </a:rPr>
              <a:t> </a:t>
            </a:r>
            <a:r>
              <a:rPr spc="-20" dirty="0">
                <a:solidFill>
                  <a:srgbClr val="00AF50"/>
                </a:solidFill>
              </a:rPr>
              <a:t>etc.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353" y="1280160"/>
            <a:ext cx="11059031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4315"/>
            <a:ext cx="12192635" cy="523875"/>
            <a:chOff x="0" y="6334315"/>
            <a:chExt cx="12192635" cy="523875"/>
          </a:xfrm>
        </p:grpSpPr>
        <p:sp>
          <p:nvSpPr>
            <p:cNvPr id="3" name="object 3"/>
            <p:cNvSpPr/>
            <p:nvPr/>
          </p:nvSpPr>
          <p:spPr>
            <a:xfrm>
              <a:off x="0" y="6400799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2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2000" y="45719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2A4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" y="6334315"/>
              <a:ext cx="12192000" cy="66675"/>
            </a:xfrm>
            <a:custGeom>
              <a:avLst/>
              <a:gdLst/>
              <a:ahLst/>
              <a:cxnLst/>
              <a:rect l="l" t="t" r="r" b="b"/>
              <a:pathLst>
                <a:path w="12192000" h="66675">
                  <a:moveTo>
                    <a:pt x="12192000" y="0"/>
                  </a:moveTo>
                  <a:lnTo>
                    <a:pt x="0" y="0"/>
                  </a:lnTo>
                  <a:lnTo>
                    <a:pt x="0" y="66484"/>
                  </a:lnTo>
                  <a:lnTo>
                    <a:pt x="12192000" y="66484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99CA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93039" y="1522730"/>
            <a:ext cx="11237595" cy="4420870"/>
            <a:chOff x="193039" y="1522730"/>
            <a:chExt cx="11237595" cy="4420870"/>
          </a:xfrm>
        </p:grpSpPr>
        <p:sp>
          <p:nvSpPr>
            <p:cNvPr id="6" name="object 6"/>
            <p:cNvSpPr/>
            <p:nvPr/>
          </p:nvSpPr>
          <p:spPr>
            <a:xfrm>
              <a:off x="1193533" y="1737868"/>
              <a:ext cx="9967595" cy="0"/>
            </a:xfrm>
            <a:custGeom>
              <a:avLst/>
              <a:gdLst/>
              <a:ahLst/>
              <a:cxnLst/>
              <a:rect l="l" t="t" r="r" b="b"/>
              <a:pathLst>
                <a:path w="9967595">
                  <a:moveTo>
                    <a:pt x="0" y="0"/>
                  </a:moveTo>
                  <a:lnTo>
                    <a:pt x="9966972" y="0"/>
                  </a:lnTo>
                </a:path>
              </a:pathLst>
            </a:custGeom>
            <a:ln w="635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3039" y="1522730"/>
              <a:ext cx="11237087" cy="442087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71678" y="96138"/>
            <a:ext cx="9251315" cy="1177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110"/>
              </a:lnSpc>
              <a:spcBef>
                <a:spcPts val="95"/>
              </a:spcBef>
            </a:pPr>
            <a:r>
              <a:rPr sz="2800" spc="-80" dirty="0">
                <a:solidFill>
                  <a:srgbClr val="FFC000"/>
                </a:solidFill>
                <a:latin typeface="Calibri Light"/>
                <a:cs typeface="Calibri Light"/>
              </a:rPr>
              <a:t>Product</a:t>
            </a:r>
            <a:r>
              <a:rPr sz="2800" spc="-114" dirty="0">
                <a:solidFill>
                  <a:srgbClr val="FFC000"/>
                </a:solidFill>
                <a:latin typeface="Calibri Light"/>
                <a:cs typeface="Calibri Light"/>
              </a:rPr>
              <a:t> </a:t>
            </a:r>
            <a:r>
              <a:rPr sz="2800" spc="-10" dirty="0">
                <a:solidFill>
                  <a:srgbClr val="FFC000"/>
                </a:solidFill>
                <a:latin typeface="Calibri Light"/>
                <a:cs typeface="Calibri Light"/>
              </a:rPr>
              <a:t>Categories</a:t>
            </a:r>
            <a:endParaRPr sz="2800">
              <a:latin typeface="Calibri Light"/>
              <a:cs typeface="Calibri Light"/>
            </a:endParaRPr>
          </a:p>
          <a:p>
            <a:pPr marL="12700">
              <a:lnSpc>
                <a:spcPts val="2855"/>
              </a:lnSpc>
            </a:pPr>
            <a:r>
              <a:rPr sz="2800" spc="-35" dirty="0">
                <a:solidFill>
                  <a:srgbClr val="00AF50"/>
                </a:solidFill>
                <a:latin typeface="Calibri Light"/>
                <a:cs typeface="Calibri Light"/>
              </a:rPr>
              <a:t>Pie</a:t>
            </a:r>
            <a:r>
              <a:rPr sz="2800" spc="-85" dirty="0">
                <a:solidFill>
                  <a:srgbClr val="00AF50"/>
                </a:solidFill>
                <a:latin typeface="Calibri Light"/>
                <a:cs typeface="Calibri Light"/>
              </a:rPr>
              <a:t> </a:t>
            </a:r>
            <a:r>
              <a:rPr sz="2800" spc="-40" dirty="0">
                <a:solidFill>
                  <a:srgbClr val="00AF50"/>
                </a:solidFill>
                <a:latin typeface="Calibri Light"/>
                <a:cs typeface="Calibri Light"/>
              </a:rPr>
              <a:t>chart</a:t>
            </a:r>
            <a:r>
              <a:rPr sz="2800" spc="-114" dirty="0">
                <a:solidFill>
                  <a:srgbClr val="00AF50"/>
                </a:solidFill>
                <a:latin typeface="Calibri Light"/>
                <a:cs typeface="Calibri Light"/>
              </a:rPr>
              <a:t> </a:t>
            </a:r>
            <a:r>
              <a:rPr sz="2800" spc="-50" dirty="0">
                <a:solidFill>
                  <a:srgbClr val="00AF50"/>
                </a:solidFill>
                <a:latin typeface="Calibri Light"/>
                <a:cs typeface="Calibri Light"/>
              </a:rPr>
              <a:t>showing</a:t>
            </a:r>
            <a:r>
              <a:rPr sz="2800" spc="-95" dirty="0">
                <a:solidFill>
                  <a:srgbClr val="00AF50"/>
                </a:solidFill>
                <a:latin typeface="Calibri Light"/>
                <a:cs typeface="Calibri Light"/>
              </a:rPr>
              <a:t> </a:t>
            </a:r>
            <a:r>
              <a:rPr sz="2800" spc="-55" dirty="0">
                <a:solidFill>
                  <a:srgbClr val="00AF50"/>
                </a:solidFill>
                <a:latin typeface="Calibri Light"/>
                <a:cs typeface="Calibri Light"/>
              </a:rPr>
              <a:t>product</a:t>
            </a:r>
            <a:r>
              <a:rPr sz="2800" spc="-105" dirty="0">
                <a:solidFill>
                  <a:srgbClr val="00AF50"/>
                </a:solidFill>
                <a:latin typeface="Calibri Light"/>
                <a:cs typeface="Calibri Light"/>
              </a:rPr>
              <a:t> </a:t>
            </a:r>
            <a:r>
              <a:rPr sz="2800" spc="-55" dirty="0">
                <a:solidFill>
                  <a:srgbClr val="00AF50"/>
                </a:solidFill>
                <a:latin typeface="Calibri Light"/>
                <a:cs typeface="Calibri Light"/>
              </a:rPr>
              <a:t>distribution</a:t>
            </a:r>
            <a:r>
              <a:rPr sz="2800" spc="-105" dirty="0">
                <a:solidFill>
                  <a:srgbClr val="00AF50"/>
                </a:solidFill>
                <a:latin typeface="Calibri Light"/>
                <a:cs typeface="Calibri Light"/>
              </a:rPr>
              <a:t> </a:t>
            </a:r>
            <a:r>
              <a:rPr sz="2800" spc="-55" dirty="0">
                <a:solidFill>
                  <a:srgbClr val="00AF50"/>
                </a:solidFill>
                <a:latin typeface="Calibri Light"/>
                <a:cs typeface="Calibri Light"/>
              </a:rPr>
              <a:t>across</a:t>
            </a:r>
            <a:r>
              <a:rPr sz="2800" spc="-95" dirty="0">
                <a:solidFill>
                  <a:srgbClr val="00AF50"/>
                </a:solidFill>
                <a:latin typeface="Calibri Light"/>
                <a:cs typeface="Calibri Light"/>
              </a:rPr>
              <a:t> </a:t>
            </a:r>
            <a:r>
              <a:rPr sz="2800" spc="-10" dirty="0">
                <a:solidFill>
                  <a:srgbClr val="00AF50"/>
                </a:solidFill>
                <a:latin typeface="Calibri Light"/>
                <a:cs typeface="Calibri Light"/>
              </a:rPr>
              <a:t>categories</a:t>
            </a:r>
            <a:endParaRPr sz="2800">
              <a:latin typeface="Calibri Light"/>
              <a:cs typeface="Calibri Light"/>
            </a:endParaRPr>
          </a:p>
          <a:p>
            <a:pPr marL="12700">
              <a:lnSpc>
                <a:spcPts val="3110"/>
              </a:lnSpc>
            </a:pPr>
            <a:r>
              <a:rPr sz="2800" spc="-125" dirty="0">
                <a:solidFill>
                  <a:srgbClr val="00AF50"/>
                </a:solidFill>
                <a:latin typeface="Calibri Light"/>
                <a:cs typeface="Calibri Light"/>
              </a:rPr>
              <a:t>Top</a:t>
            </a:r>
            <a:r>
              <a:rPr sz="2800" spc="-85" dirty="0">
                <a:solidFill>
                  <a:srgbClr val="00AF50"/>
                </a:solidFill>
                <a:latin typeface="Calibri Light"/>
                <a:cs typeface="Calibri Light"/>
              </a:rPr>
              <a:t> </a:t>
            </a:r>
            <a:r>
              <a:rPr sz="2800" spc="-65" dirty="0">
                <a:solidFill>
                  <a:srgbClr val="00AF50"/>
                </a:solidFill>
                <a:latin typeface="Calibri Light"/>
                <a:cs typeface="Calibri Light"/>
              </a:rPr>
              <a:t>categories:</a:t>
            </a:r>
            <a:r>
              <a:rPr sz="2800" spc="-85" dirty="0">
                <a:solidFill>
                  <a:srgbClr val="00AF50"/>
                </a:solidFill>
                <a:latin typeface="Calibri Light"/>
                <a:cs typeface="Calibri Light"/>
              </a:rPr>
              <a:t> </a:t>
            </a:r>
            <a:r>
              <a:rPr sz="2800" spc="-55" dirty="0">
                <a:solidFill>
                  <a:srgbClr val="00AF50"/>
                </a:solidFill>
                <a:latin typeface="Calibri Light"/>
                <a:cs typeface="Calibri Light"/>
              </a:rPr>
              <a:t>Beauty</a:t>
            </a:r>
            <a:r>
              <a:rPr sz="2800" spc="-85" dirty="0">
                <a:solidFill>
                  <a:srgbClr val="00AF50"/>
                </a:solidFill>
                <a:latin typeface="Calibri Light"/>
                <a:cs typeface="Calibri Light"/>
              </a:rPr>
              <a:t> </a:t>
            </a:r>
            <a:r>
              <a:rPr sz="2800" dirty="0">
                <a:solidFill>
                  <a:srgbClr val="00AF50"/>
                </a:solidFill>
                <a:latin typeface="Calibri Light"/>
                <a:cs typeface="Calibri Light"/>
              </a:rPr>
              <a:t>&amp;</a:t>
            </a:r>
            <a:r>
              <a:rPr sz="2800" spc="-70" dirty="0">
                <a:solidFill>
                  <a:srgbClr val="00AF50"/>
                </a:solidFill>
                <a:latin typeface="Calibri Light"/>
                <a:cs typeface="Calibri Light"/>
              </a:rPr>
              <a:t> </a:t>
            </a:r>
            <a:r>
              <a:rPr sz="2800" spc="-65" dirty="0">
                <a:solidFill>
                  <a:srgbClr val="00AF50"/>
                </a:solidFill>
                <a:latin typeface="Calibri Light"/>
                <a:cs typeface="Calibri Light"/>
              </a:rPr>
              <a:t>Hygiene,</a:t>
            </a:r>
            <a:r>
              <a:rPr sz="2800" spc="-60" dirty="0">
                <a:solidFill>
                  <a:srgbClr val="00AF50"/>
                </a:solidFill>
                <a:latin typeface="Calibri Light"/>
                <a:cs typeface="Calibri Light"/>
              </a:rPr>
              <a:t> </a:t>
            </a:r>
            <a:r>
              <a:rPr sz="2800" spc="-50" dirty="0">
                <a:solidFill>
                  <a:srgbClr val="00AF50"/>
                </a:solidFill>
                <a:latin typeface="Calibri Light"/>
                <a:cs typeface="Calibri Light"/>
              </a:rPr>
              <a:t>Gourmet</a:t>
            </a:r>
            <a:r>
              <a:rPr sz="2800" spc="-70" dirty="0">
                <a:solidFill>
                  <a:srgbClr val="00AF50"/>
                </a:solidFill>
                <a:latin typeface="Calibri Light"/>
                <a:cs typeface="Calibri Light"/>
              </a:rPr>
              <a:t> </a:t>
            </a:r>
            <a:r>
              <a:rPr sz="2800" spc="-60" dirty="0">
                <a:solidFill>
                  <a:srgbClr val="00AF50"/>
                </a:solidFill>
                <a:latin typeface="Calibri Light"/>
                <a:cs typeface="Calibri Light"/>
              </a:rPr>
              <a:t>Food,</a:t>
            </a:r>
            <a:r>
              <a:rPr sz="2800" spc="-80" dirty="0">
                <a:solidFill>
                  <a:srgbClr val="00AF50"/>
                </a:solidFill>
                <a:latin typeface="Calibri Light"/>
                <a:cs typeface="Calibri Light"/>
              </a:rPr>
              <a:t> </a:t>
            </a:r>
            <a:r>
              <a:rPr sz="2800" spc="-55" dirty="0">
                <a:solidFill>
                  <a:srgbClr val="00AF50"/>
                </a:solidFill>
                <a:latin typeface="Calibri Light"/>
                <a:cs typeface="Calibri Light"/>
              </a:rPr>
              <a:t>Household</a:t>
            </a:r>
            <a:r>
              <a:rPr sz="2800" spc="-75" dirty="0">
                <a:solidFill>
                  <a:srgbClr val="00AF50"/>
                </a:solidFill>
                <a:latin typeface="Calibri Light"/>
                <a:cs typeface="Calibri Light"/>
              </a:rPr>
              <a:t> </a:t>
            </a:r>
            <a:r>
              <a:rPr sz="2800" spc="-10" dirty="0">
                <a:solidFill>
                  <a:srgbClr val="00AF50"/>
                </a:solidFill>
                <a:latin typeface="Calibri Light"/>
                <a:cs typeface="Calibri Light"/>
              </a:rPr>
              <a:t>items</a:t>
            </a:r>
            <a:endParaRPr sz="28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</TotalTime>
  <Words>741</Words>
  <Application>Microsoft Office PowerPoint</Application>
  <PresentationFormat>Widescreen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Arial MT</vt:lpstr>
      <vt:lpstr>Calibri</vt:lpstr>
      <vt:lpstr>Calibri Light</vt:lpstr>
      <vt:lpstr>Courier New</vt:lpstr>
      <vt:lpstr>Roboto</vt:lpstr>
      <vt:lpstr>Trebuchet MS</vt:lpstr>
      <vt:lpstr>Wingdings 3</vt:lpstr>
      <vt:lpstr>Facet</vt:lpstr>
      <vt:lpstr>BigBasket Data Analysis Project Presented by: Shubham_shivyi Date: 02 June 2025</vt:lpstr>
      <vt:lpstr>Introduction</vt:lpstr>
      <vt:lpstr>Data Load Link Df = pd.read_csv("/content/BigBasketProducts(1sv”)</vt:lpstr>
      <vt:lpstr>PowerPoint Presentation</vt:lpstr>
      <vt:lpstr>PowerPoint Presentation</vt:lpstr>
      <vt:lpstr>PowerPoint Presentation</vt:lpstr>
      <vt:lpstr>Ratings Distribution by Type Line plot shows how product types are distributed across different rating levels Ratings mostly range between 3.5 and 5</vt:lpstr>
      <vt:lpstr>Top 20 Brands Bar graph showing brands with most products listed Examples: BB Home, 365, Nivea, etc.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Abhishek kumar</dc:creator>
  <cp:lastModifiedBy>Abhishek kumar</cp:lastModifiedBy>
  <cp:revision>4</cp:revision>
  <dcterms:created xsi:type="dcterms:W3CDTF">2025-08-27T14:04:46Z</dcterms:created>
  <dcterms:modified xsi:type="dcterms:W3CDTF">2025-09-05T09:33:25Z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2025-06-03T00:00:00Z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2025-08-27T00:00:00Z</vt:filetime>
  </property>
  <property fmtid="{D5CDD505-2E9C-101B-9397-08002B2CF9AE}" pid="5" name="Producer">
    <vt:lpwstr>Microsoft® PowerPoint® 2021</vt:lpwstr>
  </property>
</Properties>
</file>