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frared" TargetMode="External"/><Relationship Id="rId3" Type="http://schemas.openxmlformats.org/officeDocument/2006/relationships/hyperlink" Target="https://en.wikipedia.org/wiki/General_circulation_model" TargetMode="External"/><Relationship Id="rId7" Type="http://schemas.openxmlformats.org/officeDocument/2006/relationships/hyperlink" Target="https://en.wikipedia.org/wiki/Visible_spectrum" TargetMode="External"/><Relationship Id="rId2" Type="http://schemas.openxmlformats.org/officeDocument/2006/relationships/hyperlink" Target="https://en.wikipedia.org/wiki/Climate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lectromagnetic_radiation" TargetMode="External"/><Relationship Id="rId5" Type="http://schemas.openxmlformats.org/officeDocument/2006/relationships/hyperlink" Target="https://en.wikipedia.org/wiki/First_law_of_thermodynamics" TargetMode="External"/><Relationship Id="rId4" Type="http://schemas.openxmlformats.org/officeDocument/2006/relationships/hyperlink" Target="https://en.wikipedia.org/wiki/Ener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98739" y="2313106"/>
            <a:ext cx="6870861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spc="-1" dirty="0">
                <a:solidFill>
                  <a:schemeClr val="bg1"/>
                </a:solidFill>
              </a:rPr>
              <a:t>Climate Change</a:t>
            </a:r>
          </a:p>
          <a:p>
            <a:pPr algn="ctr">
              <a:lnSpc>
                <a:spcPct val="90000"/>
              </a:lnSpc>
            </a:pPr>
            <a:r>
              <a:rPr lang="en-US" sz="2000" spc="-1" dirty="0">
                <a:solidFill>
                  <a:schemeClr val="bg1"/>
                </a:solidFill>
                <a:latin typeface="Calibri"/>
              </a:rPr>
              <a:t>Team ID - </a:t>
            </a:r>
            <a:r>
              <a:rPr lang="en-IN" dirty="0">
                <a:solidFill>
                  <a:schemeClr val="bg1"/>
                </a:solidFill>
              </a:rPr>
              <a:t>36496</a:t>
            </a:r>
            <a:endParaRPr lang="en-US" sz="2000" spc="-1" dirty="0">
              <a:solidFill>
                <a:schemeClr val="bg1"/>
              </a:solidFill>
              <a:latin typeface="Calibri"/>
            </a:endParaRPr>
          </a:p>
          <a:p>
            <a:pPr algn="ctr">
              <a:lnSpc>
                <a:spcPct val="90000"/>
              </a:lnSpc>
            </a:pPr>
            <a:endParaRPr lang="en-US" sz="3600" spc="-1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A515BBB-8598-DA39-3539-79EBEFDDCB8C}"/>
              </a:ext>
            </a:extLst>
          </p:cNvPr>
          <p:cNvSpPr txBox="1"/>
          <p:nvPr/>
        </p:nvSpPr>
        <p:spPr>
          <a:xfrm>
            <a:off x="8452322" y="4242685"/>
            <a:ext cx="25555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Jay Chudasama</a:t>
            </a:r>
          </a:p>
          <a:p>
            <a:r>
              <a:rPr lang="en-IN" sz="2000" dirty="0">
                <a:solidFill>
                  <a:schemeClr val="bg1"/>
                </a:solidFill>
              </a:rPr>
              <a:t>Shubham Baraiya</a:t>
            </a:r>
          </a:p>
          <a:p>
            <a:r>
              <a:rPr lang="en-IN" sz="2000" dirty="0">
                <a:solidFill>
                  <a:schemeClr val="bg1"/>
                </a:solidFill>
              </a:rPr>
              <a:t>Yug Lakhani </a:t>
            </a:r>
          </a:p>
          <a:p>
            <a:r>
              <a:rPr lang="en-IN" sz="2000" dirty="0">
                <a:solidFill>
                  <a:schemeClr val="bg1"/>
                </a:solidFill>
              </a:rPr>
              <a:t>Madhav </a:t>
            </a:r>
            <a:r>
              <a:rPr lang="en-IN" sz="2000" dirty="0" err="1">
                <a:solidFill>
                  <a:schemeClr val="bg1"/>
                </a:solidFill>
              </a:rPr>
              <a:t>Bhadani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Hardik Mayda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06656-AC13-E86B-1C92-19A669F92EC6}"/>
              </a:ext>
            </a:extLst>
          </p:cNvPr>
          <p:cNvSpPr txBox="1"/>
          <p:nvPr/>
        </p:nvSpPr>
        <p:spPr>
          <a:xfrm>
            <a:off x="4598739" y="5385253"/>
            <a:ext cx="61638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1"/>
                </a:solidFill>
              </a:rPr>
              <a:t>Under the mentorship of,</a:t>
            </a:r>
          </a:p>
          <a:p>
            <a:r>
              <a:rPr lang="en-IN" sz="2000" i="1" dirty="0">
                <a:solidFill>
                  <a:schemeClr val="bg1"/>
                </a:solidFill>
              </a:rPr>
              <a:t>Rohit </a:t>
            </a:r>
            <a:r>
              <a:rPr lang="en-IN" sz="2000" i="1" dirty="0" err="1">
                <a:solidFill>
                  <a:schemeClr val="bg1"/>
                </a:solidFill>
              </a:rPr>
              <a:t>Bhadauriya</a:t>
            </a:r>
            <a:endParaRPr lang="en-IN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94D09E-46A0-B0D3-417F-71B54F8A9C21}"/>
              </a:ext>
            </a:extLst>
          </p:cNvPr>
          <p:cNvSpPr txBox="1"/>
          <p:nvPr/>
        </p:nvSpPr>
        <p:spPr>
          <a:xfrm>
            <a:off x="4339244" y="3324026"/>
            <a:ext cx="67587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Thank you … !</a:t>
            </a:r>
            <a:endParaRPr lang="en-IN" sz="24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304800" y="886542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Outline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27919F-4ABC-609E-7ECF-97EA239ACD3A}"/>
              </a:ext>
            </a:extLst>
          </p:cNvPr>
          <p:cNvSpPr txBox="1"/>
          <p:nvPr/>
        </p:nvSpPr>
        <p:spPr>
          <a:xfrm>
            <a:off x="304800" y="1714500"/>
            <a:ext cx="61056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Problem Statement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Project Overview – Introduction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End Users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Wow Factor in Project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Modelling/Block Diagram/Flow of Project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Result/outcomes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Conclusion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Future Perspective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767040-0AA8-8517-CB13-D4DAE57BF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26" y="1525576"/>
            <a:ext cx="3976064" cy="39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27274" y="94879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Problem Statement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1F7D0-6226-0FC8-1142-664E15EA46BB}"/>
              </a:ext>
            </a:extLst>
          </p:cNvPr>
          <p:cNvSpPr txBox="1"/>
          <p:nvPr/>
        </p:nvSpPr>
        <p:spPr>
          <a:xfrm>
            <a:off x="227274" y="1714500"/>
            <a:ext cx="11045952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Climate change is one of the most critical global challenges of our time, driven by rising greenhouse gas emissions, extreme weather events, and long-term shifts in temperature and weather patterns.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Traditional scientific and policy approaches, while essential, are increasingly supported by the transformative capabilities of technology.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Despite advancements in climate science, </a:t>
            </a:r>
            <a:r>
              <a:rPr lang="en-US" b="1" dirty="0"/>
              <a:t>significant data gaps, prediction uncertainties, and slow response systems</a:t>
            </a:r>
            <a:r>
              <a:rPr lang="en-US" dirty="0"/>
              <a:t> hinder global efforts to reduce emissions and adapt to climate impacts.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is an urgent need for </a:t>
            </a:r>
            <a:r>
              <a:rPr lang="en-US" b="1" dirty="0"/>
              <a:t>scalable, data-driven, and intelligent solutions</a:t>
            </a:r>
            <a:r>
              <a:rPr lang="en-US" dirty="0"/>
              <a:t> that can support decision-making, automate analysis, and accelerate progress toward sustainability goals.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potential to </a:t>
            </a:r>
            <a:r>
              <a:rPr lang="en-US" b="1" dirty="0"/>
              <a:t>fill critical gaps in climate science and action</a:t>
            </a:r>
            <a:r>
              <a:rPr lang="en-US" dirty="0"/>
              <a:t> by offering powerful tools for prediction, optimization, and decision support.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9212" y="95064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Project overview - Introduction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13C92-066D-E817-2BDE-A063BBA5DA9C}"/>
              </a:ext>
            </a:extLst>
          </p:cNvPr>
          <p:cNvSpPr txBox="1"/>
          <p:nvPr/>
        </p:nvSpPr>
        <p:spPr>
          <a:xfrm>
            <a:off x="259212" y="1714500"/>
            <a:ext cx="11567160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Climate change represents one of the most pressing challenges facing humanity today.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Its widespread impacts from rising sea levels and extreme weather to biodiversity loss and food insecurity demand urgent, innovative solutions.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data becomes increasingly abundant, </a:t>
            </a:r>
            <a:r>
              <a:rPr lang="en-US" b="1" dirty="0"/>
              <a:t>machine learning (ML)</a:t>
            </a:r>
            <a:r>
              <a:rPr lang="en-US" dirty="0"/>
              <a:t> offers powerful tools to analyze complex environmental patterns, optimize mitigation strategies, and support adaptive policies.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project explores how machine learning can be leveraged to </a:t>
            </a:r>
            <a:r>
              <a:rPr lang="en-US" b="1" dirty="0"/>
              <a:t>predict, prevent, and adapt to the effects of climate change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By bridging the gap between data science and climate action, it seeks to drive impactful interventions in areas like emissions reduction, renewable energy forecasting, and environmental resilience.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935540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sz="20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End User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2D7C36-60B3-2A5D-34D6-C4BB54473889}"/>
              </a:ext>
            </a:extLst>
          </p:cNvPr>
          <p:cNvSpPr txBox="1"/>
          <p:nvPr/>
        </p:nvSpPr>
        <p:spPr>
          <a:xfrm>
            <a:off x="255104" y="1714500"/>
            <a:ext cx="11248048" cy="497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1) Shipping Companies, Indigenous Communities, and Arctic Residents :- </a:t>
            </a:r>
            <a:r>
              <a:rPr lang="en-US" dirty="0"/>
              <a:t>AI systems like </a:t>
            </a:r>
            <a:r>
              <a:rPr lang="en-US" dirty="0" err="1"/>
              <a:t>IceNet</a:t>
            </a:r>
            <a:r>
              <a:rPr lang="en-US" dirty="0"/>
              <a:t> enhance forecasting of Arctic sea ice changes. These predictions are vital for safe navigation and planning across maritime, indigenous, and commercial sectors. </a:t>
            </a:r>
          </a:p>
          <a:p>
            <a:endParaRPr lang="en-IN" dirty="0"/>
          </a:p>
          <a:p>
            <a:pPr algn="just"/>
            <a:r>
              <a:rPr lang="en-IN" b="1" dirty="0"/>
              <a:t>2) </a:t>
            </a:r>
            <a:r>
              <a:rPr lang="en-US" b="1" dirty="0"/>
              <a:t>Climate &amp; Infrastructure Planners :- </a:t>
            </a:r>
            <a:r>
              <a:rPr lang="en-US" dirty="0"/>
              <a:t>A recent Deloitte report underscores through tools like digital</a:t>
            </a:r>
            <a:r>
              <a:rPr lang="en-US" b="1" dirty="0"/>
              <a:t> </a:t>
            </a:r>
            <a:r>
              <a:rPr lang="en-US" dirty="0"/>
              <a:t>twins, early hazard detection systems, and post-disaster recovery planning can reduce climate-related infrastructure losses by up to 15%, particularly in places like Australia and flood-prone cities like Lisbon. 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3) Climate and Energy Sector Stakeholders :- </a:t>
            </a:r>
            <a:r>
              <a:rPr lang="en-US" dirty="0"/>
              <a:t>Felt, a California-based startup, offers an AI-powered geospatial mapping platform covering wildfires, flood risks, deforestation, and air quality. Its clients include universities and companies in energy and climate mitigation sectors. 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4) Global Environmental Monitoring &amp; Early Warning Systems :- </a:t>
            </a:r>
            <a:r>
              <a:rPr lang="en-US" dirty="0"/>
              <a:t>Alpha Earth, developed by DeepMind, acts like a “virtual satellite,” monitoring environmental changes in near real-time to predict disasters before they strike. Users include scientists, governments, and disaster-preparedness agencies. </a:t>
            </a:r>
          </a:p>
          <a:p>
            <a:pPr algn="just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77368" y="94468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Wow Factor in Solution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0C6C7F-2028-F2ED-1A37-B226D990B2CC}"/>
              </a:ext>
            </a:extLst>
          </p:cNvPr>
          <p:cNvSpPr txBox="1"/>
          <p:nvPr/>
        </p:nvSpPr>
        <p:spPr>
          <a:xfrm>
            <a:off x="304800" y="1714500"/>
            <a:ext cx="11436096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1. Create Emotional Resonance :- </a:t>
            </a:r>
            <a:r>
              <a:rPr lang="en-US" dirty="0"/>
              <a:t>Trigger positive emotions—like joy, surprise, or inspiration—through unexpected service touches or design elements. For example, thoughtful gestures (like a surprise treat for a pet at Dairy Queen’s drive-through) can leave a lasting impression. 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2. Exceed Expectations :- </a:t>
            </a:r>
            <a:r>
              <a:rPr lang="en-US" dirty="0"/>
              <a:t>Offer more than people anticipate—faster service, higher quality, subtle added benefits—to elevate the experience beyond the ordinary. 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3. Embed Meaningful Innovation :- </a:t>
            </a:r>
            <a:r>
              <a:rPr lang="en-US" dirty="0"/>
              <a:t>Deliver surprises through creative design or features that users might not have envisioned, yet deeply improve their experience. This could be a design-thinking breakthrough or an “excitement feature” revealed during user workshops.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wow factor in your Climate Change solution should be a clear, standout element whether it's an innovative prediction method, a compelling visualization, or a game-changing real-world impact that shifts viewer reaction from “That’s useful…” to </a:t>
            </a:r>
            <a:r>
              <a:rPr lang="en-US" b="1" dirty="0"/>
              <a:t>“Wow, that’s powerful.”</a:t>
            </a: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27672" y="92639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3F6D91-C609-511D-A234-40E68714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14500"/>
            <a:ext cx="10562812" cy="37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31383" y="94243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329EB-27CE-52C5-1DA4-2AC2D6A9AA0A}"/>
              </a:ext>
            </a:extLst>
          </p:cNvPr>
          <p:cNvSpPr txBox="1"/>
          <p:nvPr/>
        </p:nvSpPr>
        <p:spPr>
          <a:xfrm>
            <a:off x="304800" y="1714500"/>
            <a:ext cx="9982465" cy="583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Recap Core Insights : </a:t>
            </a:r>
          </a:p>
          <a:p>
            <a:r>
              <a:rPr lang="en-US" dirty="0"/>
              <a:t>Summarize the project’s primary contributions: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“Explored how machine learning accelerates climate mitigation and adaptation.”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“Highlighted high-impact use cases: ocean modeling, ecosystem forecasting, and weather prediction.”</a:t>
            </a:r>
          </a:p>
          <a:p>
            <a:endParaRPr lang="en-US" dirty="0"/>
          </a:p>
          <a:p>
            <a:r>
              <a:rPr lang="en-US" b="1" dirty="0"/>
              <a:t>2. Emphasize Action &amp; Impact :</a:t>
            </a:r>
          </a:p>
          <a:p>
            <a:r>
              <a:rPr lang="en-US" dirty="0"/>
              <a:t>Draw actionable insights or emphasize the broader significance: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“This work lays the groundwork for scalable, data-driven climate resilience.”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“Enables informed decision-making for policymakers, communities, and researchers.”</a:t>
            </a:r>
          </a:p>
          <a:p>
            <a:endParaRPr lang="en-US" dirty="0"/>
          </a:p>
          <a:p>
            <a:r>
              <a:rPr lang="en-US" b="1" dirty="0"/>
              <a:t>3. Future Directions &amp; Call to Action :</a:t>
            </a:r>
          </a:p>
          <a:p>
            <a:r>
              <a:rPr lang="en-US" dirty="0"/>
              <a:t>Guide the audience toward what comes next: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“We invite collaboration to expand the platform’s reach, integrate more variables, and deploy in real-world settings.”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59413-4870-4E33-82A4-AF93E47013A0}"/>
              </a:ext>
            </a:extLst>
          </p:cNvPr>
          <p:cNvSpPr txBox="1"/>
          <p:nvPr/>
        </p:nvSpPr>
        <p:spPr>
          <a:xfrm>
            <a:off x="304800" y="93328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References 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B1ED5-74A2-355F-761D-23C674AB5A5B}"/>
              </a:ext>
            </a:extLst>
          </p:cNvPr>
          <p:cNvSpPr txBox="1"/>
          <p:nvPr/>
        </p:nvSpPr>
        <p:spPr>
          <a:xfrm>
            <a:off x="304800" y="1714500"/>
            <a:ext cx="11116056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: </a:t>
            </a:r>
            <a:r>
              <a:rPr lang="en-IN" dirty="0">
                <a:hlinkClick r:id="rId2"/>
              </a:rPr>
              <a:t>https://en.wikipedia.org/wiki/Climate_model</a:t>
            </a:r>
            <a:endParaRPr lang="en-IN" dirty="0"/>
          </a:p>
          <a:p>
            <a:endParaRPr lang="en-IN" dirty="0"/>
          </a:p>
          <a:p>
            <a:r>
              <a:rPr lang="en-US" dirty="0"/>
              <a:t>This article is about the theories and mathematics of climate modeling. For computer-driven prediction of Earth's climate, see </a:t>
            </a:r>
            <a:r>
              <a:rPr lang="en-US" dirty="0">
                <a:hlinkClick r:id="rId3" tooltip="General circulation model"/>
              </a:rPr>
              <a:t>General circulation model</a:t>
            </a:r>
            <a:r>
              <a:rPr lang="en-US" dirty="0"/>
              <a:t>.</a:t>
            </a:r>
          </a:p>
          <a:p>
            <a:endParaRPr lang="en-US" i="1" dirty="0"/>
          </a:p>
          <a:p>
            <a:r>
              <a:rPr lang="en-US" dirty="0"/>
              <a:t>Climate models take account of incoming </a:t>
            </a:r>
            <a:r>
              <a:rPr lang="en-US" dirty="0">
                <a:hlinkClick r:id="rId4" tooltip="Energy"/>
              </a:rPr>
              <a:t>energy</a:t>
            </a:r>
            <a:r>
              <a:rPr lang="en-US" dirty="0"/>
              <a:t> from the Sun as well as outgoing energy from Earth. </a:t>
            </a:r>
          </a:p>
          <a:p>
            <a:endParaRPr lang="en-US" dirty="0"/>
          </a:p>
          <a:p>
            <a:r>
              <a:rPr lang="en-US" dirty="0"/>
              <a:t>An imbalance results in a </a:t>
            </a:r>
            <a:r>
              <a:rPr lang="en-US" dirty="0">
                <a:hlinkClick r:id="rId5" tooltip="First law of thermodynamics"/>
              </a:rPr>
              <a:t>change in temperature</a:t>
            </a:r>
            <a:r>
              <a:rPr lang="en-US" dirty="0"/>
              <a:t>. </a:t>
            </a:r>
          </a:p>
          <a:p>
            <a:endParaRPr lang="en-US" dirty="0"/>
          </a:p>
          <a:p>
            <a:r>
              <a:rPr lang="en-US" dirty="0"/>
              <a:t>The incoming energy from the Sun is in the form of short wave </a:t>
            </a:r>
            <a:r>
              <a:rPr lang="en-US" dirty="0">
                <a:hlinkClick r:id="rId6" tooltip="Electromagnetic radiation"/>
              </a:rPr>
              <a:t>electromagnetic radiation</a:t>
            </a:r>
            <a:r>
              <a:rPr lang="en-US" dirty="0"/>
              <a:t>, chiefly </a:t>
            </a:r>
            <a:r>
              <a:rPr lang="en-US" dirty="0">
                <a:hlinkClick r:id="rId7" tooltip="Visible spectrum"/>
              </a:rPr>
              <a:t>visible</a:t>
            </a:r>
            <a:r>
              <a:rPr lang="en-US" dirty="0"/>
              <a:t> and short-wave </a:t>
            </a:r>
            <a:r>
              <a:rPr lang="en-US" dirty="0">
                <a:hlinkClick r:id="rId8" tooltip="Infrared"/>
              </a:rPr>
              <a:t>infrared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Project Link : </a:t>
            </a:r>
          </a:p>
        </p:txBody>
      </p:sp>
    </p:spTree>
    <p:extLst>
      <p:ext uri="{BB962C8B-B14F-4D97-AF65-F5344CB8AC3E}">
        <p14:creationId xmlns:p14="http://schemas.microsoft.com/office/powerpoint/2010/main" val="4156523487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408</TotalTime>
  <Words>908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Jay Chudasama</cp:lastModifiedBy>
  <cp:revision>8</cp:revision>
  <dcterms:created xsi:type="dcterms:W3CDTF">2024-12-31T09:40:01Z</dcterms:created>
  <dcterms:modified xsi:type="dcterms:W3CDTF">2025-08-08T05:38:44Z</dcterms:modified>
</cp:coreProperties>
</file>