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m-Chaturvedi-23/IBM-AICTE-Internshi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5/9/4898" TargetMode="External"/><Relationship Id="rId2" Type="http://schemas.openxmlformats.org/officeDocument/2006/relationships/hyperlink" Target="https://www.kaggle.com/datasets/shivamb/machinepredictive-maintenance-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cloud/watsonx-ai" TargetMode="External"/><Relationship Id="rId5" Type="http://schemas.openxmlformats.org/officeDocument/2006/relationships/hyperlink" Target="https://www.iipseries.org/assets/docupload/rsl20251889AB5EB0B56CC.pdf" TargetMode="External"/><Relationship Id="rId4" Type="http://schemas.openxmlformats.org/officeDocument/2006/relationships/hyperlink" Target="https://ijcrt.org/papers/IJCRT2502697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of Industrial Machinery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Shubham Chaturvedi – GL Bajaj Group of Institutions – CSE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Github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</a:t>
            </a:r>
            <a:r>
              <a:rPr lang="en-IN" sz="2000">
                <a:hlinkClick r:id="rId2"/>
              </a:rPr>
              <a:t>Shubham-Chaturvedi-23/IBM-AICTE-Internship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24BFC-A1B2-1C37-4720-1C500024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21C0B7-9362-0177-5C49-A8BA3FFC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EB72F-CE15-136A-1992-54CEE64DB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" y="1301750"/>
            <a:ext cx="11277600" cy="4673600"/>
          </a:xfrm>
        </p:spPr>
      </p:pic>
    </p:spTree>
    <p:extLst>
      <p:ext uri="{BB962C8B-B14F-4D97-AF65-F5344CB8AC3E}">
        <p14:creationId xmlns:p14="http://schemas.microsoft.com/office/powerpoint/2010/main" val="294548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C930E-9868-675E-8729-7D7DA40B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7A0377-53FD-84B1-A0D3-A6295783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B33C21-B3EA-3921-0CCD-DFFECC0D56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184" y="1391478"/>
            <a:ext cx="8991281" cy="461308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BD607C-601D-4DD5-082D-DE6B9F4C3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91040" y="1452439"/>
            <a:ext cx="1908008" cy="4469572"/>
          </a:xfrm>
          <a:solidFill>
            <a:schemeClr val="bg2">
              <a:lumMod val="1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deployed predictive maintenance model achieves high cross validation accuracy of </a:t>
            </a:r>
            <a:r>
              <a:rPr lang="en-US" b="1" dirty="0">
                <a:solidFill>
                  <a:schemeClr val="bg1"/>
                </a:solidFill>
              </a:rPr>
              <a:t>99.5% </a:t>
            </a:r>
            <a:r>
              <a:rPr lang="en-US" dirty="0">
                <a:solidFill>
                  <a:schemeClr val="bg1"/>
                </a:solidFill>
              </a:rPr>
              <a:t>in predicting machine failure types before they occur as per IBM Watson </a:t>
            </a:r>
            <a:r>
              <a:rPr lang="en-US" dirty="0" err="1">
                <a:solidFill>
                  <a:schemeClr val="bg1"/>
                </a:solidFill>
              </a:rPr>
              <a:t>AutoAI</a:t>
            </a:r>
            <a:r>
              <a:rPr lang="en-US" dirty="0">
                <a:solidFill>
                  <a:schemeClr val="bg1"/>
                </a:solidFill>
              </a:rPr>
              <a:t> pipeline leaderboard.</a:t>
            </a:r>
          </a:p>
        </p:txBody>
      </p:sp>
    </p:spTree>
    <p:extLst>
      <p:ext uri="{BB962C8B-B14F-4D97-AF65-F5344CB8AC3E}">
        <p14:creationId xmlns:p14="http://schemas.microsoft.com/office/powerpoint/2010/main" val="267529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predictive maintenance solution successfully demonstrates the power of machine learning in anticipating machine failures using real sensor data.</a:t>
            </a:r>
          </a:p>
          <a:p>
            <a:r>
              <a:rPr lang="en-US" sz="2400" dirty="0"/>
              <a:t> Deployment on IBM Cloud Lite ensures scalability, accessibility, and ease of integration within industrial environments. </a:t>
            </a:r>
          </a:p>
          <a:p>
            <a:r>
              <a:rPr lang="en-US" sz="2400" dirty="0"/>
              <a:t>The system enables industries to move from reactive to proactive maintenance, delivering measurable improvements in uptime and operational efficiency.</a:t>
            </a:r>
          </a:p>
          <a:p>
            <a:r>
              <a:rPr lang="en-US" sz="2400" dirty="0"/>
              <a:t> Continuous data collection and retraining further enhance accuracy over time.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5226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/>
              <a:t>Expand sensor integration (add more sensor types and data sources).</a:t>
            </a:r>
          </a:p>
          <a:p>
            <a:r>
              <a:rPr lang="en-US" sz="2400" dirty="0"/>
              <a:t>Apply advanced algorithms (deep learning, anomaly detection, edge deployment).</a:t>
            </a:r>
          </a:p>
          <a:p>
            <a:r>
              <a:rPr lang="en-US" sz="2400" dirty="0"/>
              <a:t>Generalize the solution for other types of industrial equipment and processes.</a:t>
            </a:r>
          </a:p>
          <a:p>
            <a:r>
              <a:rPr lang="en-US" sz="2400" dirty="0"/>
              <a:t>Integration with enterprise maintenance management systems (CMMS).</a:t>
            </a:r>
          </a:p>
          <a:p>
            <a:r>
              <a:rPr lang="en-US" sz="2400" dirty="0"/>
              <a:t>Explore predictive maintenance at scale (multi-site, multi-factory deployments).</a:t>
            </a:r>
          </a:p>
          <a:p>
            <a:r>
              <a:rPr lang="en-US" sz="2400" dirty="0"/>
              <a:t>Use AI explainability tools to interpret failure causes and suggest specific maintenance actions.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8"/>
            <a:ext cx="11029616" cy="7911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2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9D8680E-958E-A0BB-BF16-2BCACBAF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66" y="1665936"/>
            <a:ext cx="11132342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Maintenance Classification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Shivam Bansal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Kaggle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https://www.kaggle.com/datasets/shivamb/machine-predictive-maintenance-classification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Application-Wise Review of Machine Learning-Based Predictive Maintenance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Tsallis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C. et al.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Sciences, MDPI (2025)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https://www.mdpi.com/2076-3417/15/9/4898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Review on Predictive Maintenance Using ML Techniques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Jadhav, P. M. et al.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IJCRT (2025)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https://ijcrt.org/papers/IJCRT2502697.pdf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Comparative Analysis of ML Algorithms for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Bajaj, A.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IIP Series (2025)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https://www.iipseries.org/assets/docupload/rsl20251889AB5EB0B56CC.pdf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Documentation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IBM Cloud Docs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https://www.ibm.com/cloud/watsonx-ai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985E84-C62A-633B-B807-18E5E9078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880" y="1301750"/>
            <a:ext cx="11308080" cy="521081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1C717-BA75-036C-ACFD-F2841B077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11123128" cy="5265023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9A48F-CD33-142D-6E3F-C6979D37C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11029616" cy="5037538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8964"/>
            <a:ext cx="11029616" cy="53029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394944"/>
            <a:ext cx="11029615" cy="467332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Modern industries rely heavily on a fleet of complex machines for production. Unexpected machine failures lead to increased downtime, higher maintenance costs, and reduced productivity. </a:t>
            </a:r>
          </a:p>
          <a:p>
            <a:pPr algn="just"/>
            <a:r>
              <a:rPr lang="en-US" sz="2400" dirty="0"/>
              <a:t>There is a critical need to predict machinery failures in advance so that proactive maintenance can be scheduled, minimizing disruptions. This project focuses on leveraging real-time sensor data from industrial machines to identify patterns that precede failures. </a:t>
            </a:r>
          </a:p>
          <a:p>
            <a:pPr algn="just"/>
            <a:r>
              <a:rPr lang="en-US" sz="2400" dirty="0"/>
              <a:t>The ultimate aim is to develop a robust classification model that can automatically predict the type of failure (such as tool wear, power outages, or overheating) and enable timely, cost-effective maintenance.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70605A-ADB2-00CC-F451-2729D03E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496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 b="1" dirty="0"/>
              <a:t>Our proposed system offers a predictive maintenance solution for industrial machinery using machine learning and real-time sensor analytics. The system aims to: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/>
              <a:t>Collect and analyze vast amounts of sensor data from machinery (e.g., vibration, temperature, current, pressure).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/>
              <a:t>Identify and learn the critical patterns or signatures that typically precede common machine failures.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/>
              <a:t>Train a machine learning classification model to predict specific failure modes before they occur.</a:t>
            </a:r>
          </a:p>
          <a:p>
            <a:pPr marL="180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/>
              <a:t>Integrate the model into a real-time monitoring dashboard via IBM Cloud Lite, triggering proactive maintenance notifications to reduce unplanned downtime and operational expenses.</a:t>
            </a:r>
            <a:endParaRPr lang="en-US" dirty="0"/>
          </a:p>
          <a:p>
            <a:pPr marL="0" indent="0">
              <a:buNone/>
            </a:pPr>
            <a:r>
              <a:rPr lang="en-US" sz="2300" b="1" dirty="0"/>
              <a:t>Components:</a:t>
            </a:r>
          </a:p>
          <a:p>
            <a:pPr>
              <a:buSzPct val="102000"/>
              <a:buFont typeface="Wingdings" panose="05000000000000000000" pitchFamily="2" charset="2"/>
              <a:buChar char="§"/>
            </a:pPr>
            <a:r>
              <a:rPr lang="en-US" sz="2000" b="1" dirty="0"/>
              <a:t>Data Collection</a:t>
            </a:r>
            <a:r>
              <a:rPr lang="en-US" sz="2000" dirty="0"/>
              <a:t>:</a:t>
            </a:r>
          </a:p>
          <a:p>
            <a:pPr lvl="1">
              <a:buSzPct val="102000"/>
              <a:buFont typeface="Wingdings" panose="05000000000000000000" pitchFamily="2" charset="2"/>
              <a:buChar char="§"/>
            </a:pPr>
            <a:r>
              <a:rPr lang="en-US" sz="1900" dirty="0"/>
              <a:t>Aggregate machine sensor logs, operational records, and maintenance histories.</a:t>
            </a:r>
          </a:p>
          <a:p>
            <a:pPr>
              <a:buSzPct val="102000"/>
              <a:buFont typeface="Wingdings" panose="05000000000000000000" pitchFamily="2" charset="2"/>
              <a:buChar char="§"/>
            </a:pPr>
            <a:r>
              <a:rPr lang="en-US" sz="2000" b="1" dirty="0"/>
              <a:t>Data Preprocessing:</a:t>
            </a:r>
          </a:p>
          <a:p>
            <a:pPr lvl="1">
              <a:buSzPct val="102000"/>
              <a:buFont typeface="Wingdings" panose="05000000000000000000" pitchFamily="2" charset="2"/>
              <a:buChar char="§"/>
            </a:pPr>
            <a:r>
              <a:rPr lang="en-US" sz="1900" dirty="0"/>
              <a:t>Clean, normalize, and engineer relevant features (e.g., rolling averages, thresholds, anomaly flags).</a:t>
            </a:r>
          </a:p>
          <a:p>
            <a:pPr>
              <a:buSzPct val="102000"/>
              <a:buFont typeface="Wingdings" panose="05000000000000000000" pitchFamily="2" charset="2"/>
              <a:buChar char="§"/>
            </a:pPr>
            <a:r>
              <a:rPr lang="en-US" sz="2000" b="1" dirty="0"/>
              <a:t>Model Building:</a:t>
            </a:r>
          </a:p>
          <a:p>
            <a:pPr lvl="1">
              <a:buSzPct val="102000"/>
              <a:buFont typeface="Wingdings" panose="05000000000000000000" pitchFamily="2" charset="2"/>
              <a:buChar char="§"/>
            </a:pPr>
            <a:r>
              <a:rPr lang="en-US" sz="1900" dirty="0"/>
              <a:t>Implement robust machine learning algorithms for multi-class failure prediction using Auto AI.</a:t>
            </a:r>
            <a:endParaRPr lang="en-US" sz="2200" dirty="0"/>
          </a:p>
          <a:p>
            <a:pPr>
              <a:buSzPct val="102000"/>
              <a:buFont typeface="Wingdings" panose="05000000000000000000" pitchFamily="2" charset="2"/>
              <a:buChar char="§"/>
            </a:pPr>
            <a:r>
              <a:rPr lang="en-US" sz="2000" b="1" dirty="0"/>
              <a:t>Cloud-based Deployment:</a:t>
            </a:r>
          </a:p>
          <a:p>
            <a:pPr lvl="1">
              <a:buSzPct val="102000"/>
              <a:buFont typeface="Wingdings" panose="05000000000000000000" pitchFamily="2" charset="2"/>
              <a:buChar char="§"/>
            </a:pPr>
            <a:r>
              <a:rPr lang="en-US" sz="1900" dirty="0"/>
              <a:t>Deploy the solution using IBM Cloud Lite (Watsonx.ai Studio, Object Storage, Runtime)</a:t>
            </a:r>
            <a:r>
              <a:rPr lang="en-US" sz="1800" dirty="0"/>
              <a:t>.</a:t>
            </a:r>
          </a:p>
          <a:p>
            <a:pPr>
              <a:buSzPct val="102000"/>
              <a:buFont typeface="Wingdings" panose="05000000000000000000" pitchFamily="2" charset="2"/>
              <a:buChar char="§"/>
            </a:pPr>
            <a:r>
              <a:rPr lang="en-US" sz="2000" b="1" dirty="0"/>
              <a:t>Performance Monitoring:</a:t>
            </a:r>
          </a:p>
          <a:p>
            <a:pPr lvl="1">
              <a:buSzPct val="102000"/>
              <a:buFont typeface="Wingdings" panose="05000000000000000000" pitchFamily="2" charset="2"/>
              <a:buChar char="§"/>
            </a:pPr>
            <a:r>
              <a:rPr lang="en-US" sz="1900" dirty="0"/>
              <a:t>Evaluate live predictions and refine the model for accuracy and efficiency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8666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System Requirements:</a:t>
            </a:r>
          </a:p>
          <a:p>
            <a:r>
              <a:rPr lang="en-IN" dirty="0"/>
              <a:t>Sensor-enabled industrial machines transmitting real-time operational data.</a:t>
            </a:r>
          </a:p>
          <a:p>
            <a:r>
              <a:rPr lang="en-IN" dirty="0"/>
              <a:t>Access to IBM Cloud Lite for data storage, model training, and deployment</a:t>
            </a:r>
          </a:p>
          <a:p>
            <a:r>
              <a:rPr lang="en-IN" dirty="0"/>
              <a:t>User interface for maintenance alerts and analytics.</a:t>
            </a:r>
          </a:p>
          <a:p>
            <a:pPr marL="0" indent="0">
              <a:buNone/>
            </a:pPr>
            <a:r>
              <a:rPr lang="en-IN" b="1" dirty="0"/>
              <a:t>Libraries Required: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IBM Watsonx.ai Studio</a:t>
            </a:r>
          </a:p>
          <a:p>
            <a:r>
              <a:rPr lang="en-IN" dirty="0"/>
              <a:t>IBM Cloud Storage</a:t>
            </a:r>
          </a:p>
          <a:p>
            <a:pPr marL="0" indent="0">
              <a:buNone/>
            </a:pPr>
            <a:r>
              <a:rPr lang="en-IN" b="1" dirty="0"/>
              <a:t>Workflow:</a:t>
            </a:r>
          </a:p>
          <a:p>
            <a:r>
              <a:rPr lang="en-IN" dirty="0"/>
              <a:t>Sensor data ingestion and real-time storage (IBM Cloud Object Storage)</a:t>
            </a:r>
          </a:p>
          <a:p>
            <a:r>
              <a:rPr lang="en-IN" dirty="0"/>
              <a:t>Data preprocessing and feature extraction in Python notebooks (Watsonx.ai Studio)</a:t>
            </a:r>
          </a:p>
          <a:p>
            <a:r>
              <a:rPr lang="en-IN" dirty="0"/>
              <a:t>Model training and evaluation in </a:t>
            </a:r>
            <a:r>
              <a:rPr lang="en-IN" dirty="0" err="1"/>
              <a:t>AutoAI</a:t>
            </a:r>
            <a:endParaRPr lang="en-IN" dirty="0"/>
          </a:p>
          <a:p>
            <a:r>
              <a:rPr lang="en-IN" dirty="0"/>
              <a:t>Deployment as an online service for live 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AEF0D-3451-DBB4-D189-48F2AA7B6FE5}"/>
              </a:ext>
            </a:extLst>
          </p:cNvPr>
          <p:cNvSpPr txBox="1"/>
          <p:nvPr/>
        </p:nvSpPr>
        <p:spPr>
          <a:xfrm>
            <a:off x="467360" y="1466132"/>
            <a:ext cx="11226800" cy="4926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ts val="300"/>
              </a:spcBef>
              <a:spcAft>
                <a:spcPts val="2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Algorithm Selection: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85750" lvl="1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The core of the predictive maintenance system is a </a:t>
            </a:r>
            <a:r>
              <a:rPr lang="en-US" altLang="en-US" sz="1400" b="1" dirty="0">
                <a:latin typeface="Arial" panose="020B0604020202020204" pitchFamily="34" charset="0"/>
              </a:rPr>
              <a:t>Batched Tree Ensemble Classifier (ICNR specialization)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285750" lvl="1" indent="-285750" defTabSz="6032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This algorithm is specifically chosen for its ability to handle high-dimensional industrial sensor data, efficiently manage batch processing, and yield robust, interpretable classification results.</a:t>
            </a:r>
          </a:p>
          <a:p>
            <a:pPr marL="285750" lvl="1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Batched ensemble methods combine the predictive strength of multiple decision trees with specialized techniques for class imbalance and noise reduction</a:t>
            </a:r>
          </a:p>
          <a:p>
            <a:pPr lvl="0" eaLnBrk="0" fontAlgn="base" hangingPunct="0">
              <a:spcBef>
                <a:spcPts val="300"/>
              </a:spcBef>
              <a:spcAft>
                <a:spcPts val="2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Data Input: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85750" lvl="1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The prediction model leverages the following real-time sensor features, namely, Air temperature, Process temperature, Rotational speed, Torque, Tool Wear, Fault Type.</a:t>
            </a:r>
          </a:p>
          <a:p>
            <a:pPr marL="285750" lvl="1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These features collectively capture the thermal, mechanical, and operational health of the machinery.</a:t>
            </a:r>
          </a:p>
          <a:p>
            <a:pPr lvl="0" eaLnBrk="0" fontAlgn="base" hangingPunct="0">
              <a:spcBef>
                <a:spcPts val="300"/>
              </a:spcBef>
              <a:spcAft>
                <a:spcPts val="2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Training Process: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u="sng" dirty="0">
                <a:latin typeface="Arial" panose="020B0604020202020204" pitchFamily="34" charset="0"/>
              </a:rPr>
              <a:t>Model Training</a:t>
            </a:r>
            <a:r>
              <a:rPr lang="en-US" altLang="en-US" sz="1400" b="1" dirty="0">
                <a:latin typeface="Arial" panose="020B0604020202020204" pitchFamily="34" charset="0"/>
              </a:rPr>
              <a:t>:</a:t>
            </a:r>
            <a:r>
              <a:rPr lang="en-US" altLang="en-US" sz="1400" dirty="0">
                <a:latin typeface="Arial" panose="020B0604020202020204" pitchFamily="34" charset="0"/>
              </a:rPr>
              <a:t> The Batched Tree Ensemble Classifier (ICNR) is trained using labeled historical data. The process includes stratified cross-validation and hyperparameter tuning to optimize performance for imbalanced classes and noisy signals.</a:t>
            </a:r>
          </a:p>
          <a:p>
            <a:pPr marL="285750" lvl="0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u="sng" dirty="0">
                <a:latin typeface="Arial" panose="020B0604020202020204" pitchFamily="34" charset="0"/>
              </a:rPr>
              <a:t>Evaluation</a:t>
            </a:r>
            <a:r>
              <a:rPr lang="en-US" altLang="en-US" sz="1400" b="1" dirty="0">
                <a:latin typeface="Arial" panose="020B0604020202020204" pitchFamily="34" charset="0"/>
              </a:rPr>
              <a:t>:</a:t>
            </a:r>
            <a:r>
              <a:rPr lang="en-US" altLang="en-US" sz="1400" dirty="0">
                <a:latin typeface="Arial" panose="020B0604020202020204" pitchFamily="34" charset="0"/>
              </a:rPr>
              <a:t> The model’s performance is assessed via standard metrics—accuracy, precision, recall, and F1-score. </a:t>
            </a:r>
          </a:p>
          <a:p>
            <a:pPr lvl="0" eaLnBrk="0" fontAlgn="base" hangingPunct="0">
              <a:spcBef>
                <a:spcPts val="300"/>
              </a:spcBef>
              <a:spcAft>
                <a:spcPts val="2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Prediction &amp; Deployment: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The final trained model is saved and promoted within IBM Watsonx.ai Studio.</a:t>
            </a:r>
          </a:p>
          <a:p>
            <a:pPr marL="285750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Deployment is performed in an online (real-time) mode, enabling instant predictions for incoming machine data streams.</a:t>
            </a:r>
          </a:p>
          <a:p>
            <a:pPr marL="285750" indent="-285750" eaLnBrk="0" fontAlgn="base" hangingPunct="0"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Sensor readings (air temperature, process temperature, rotational speed, torque, and tool wear) are input live into the deployed model.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B87C90-4363-7D34-FD2A-58E3BE03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50"/>
            <a:ext cx="11214568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5392C-9B1B-F508-D9AA-55F65FC2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9DC6C-9752-2C31-5918-B3EDCF42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185DE9-B547-66ED-DDD8-6BBF1C248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1301750"/>
            <a:ext cx="11236959" cy="4673600"/>
          </a:xfrm>
        </p:spPr>
      </p:pic>
    </p:spTree>
    <p:extLst>
      <p:ext uri="{BB962C8B-B14F-4D97-AF65-F5344CB8AC3E}">
        <p14:creationId xmlns:p14="http://schemas.microsoft.com/office/powerpoint/2010/main" val="422898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2B1CE-ADFE-B8A0-9A86-CB89AD514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C8173B-B6BB-A4DD-57B7-9A98B2EA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D56101-2A1E-9DD8-2A73-19A8CB8BF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865" y="1301750"/>
            <a:ext cx="11029615" cy="4673600"/>
          </a:xfrm>
        </p:spPr>
      </p:pic>
    </p:spTree>
    <p:extLst>
      <p:ext uri="{BB962C8B-B14F-4D97-AF65-F5344CB8AC3E}">
        <p14:creationId xmlns:p14="http://schemas.microsoft.com/office/powerpoint/2010/main" val="7267375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127</TotalTime>
  <Words>1043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Predictive Maintenance of Industrial Machinery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 Chaturvedi</cp:lastModifiedBy>
  <cp:revision>26</cp:revision>
  <dcterms:created xsi:type="dcterms:W3CDTF">2021-05-26T16:50:10Z</dcterms:created>
  <dcterms:modified xsi:type="dcterms:W3CDTF">2025-08-04T14:51:00Z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