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66" r:id="rId4"/>
    <p:sldId id="257" r:id="rId5"/>
    <p:sldId id="258" r:id="rId6"/>
    <p:sldId id="272" r:id="rId7"/>
    <p:sldId id="260" r:id="rId8"/>
    <p:sldId id="273" r:id="rId9"/>
    <p:sldId id="274" r:id="rId10"/>
    <p:sldId id="275" r:id="rId11"/>
    <p:sldId id="276" r:id="rId12"/>
    <p:sldId id="262" r:id="rId13"/>
    <p:sldId id="263" r:id="rId14"/>
    <p:sldId id="270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>
      <p:cViewPr varScale="1">
        <p:scale>
          <a:sx n="71" d="100"/>
          <a:sy n="71" d="100"/>
        </p:scale>
        <p:origin x="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286" y="1181324"/>
            <a:ext cx="180677" cy="245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028703"/>
            <a:ext cx="542924" cy="5429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286" y="1181326"/>
            <a:ext cx="180677" cy="245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2948" y="1782304"/>
            <a:ext cx="558210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9096" y="4024952"/>
            <a:ext cx="8309807" cy="245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"/>
            <a:ext cx="18287999" cy="1028699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527" y="0"/>
              <a:ext cx="5669471" cy="45597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0" y="5292678"/>
              <a:ext cx="2285999" cy="2285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1294" y="3590769"/>
            <a:ext cx="8976360" cy="3014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395"/>
              </a:lnSpc>
              <a:spcBef>
                <a:spcPts val="105"/>
              </a:spcBef>
            </a:pPr>
            <a:r>
              <a:rPr lang="en-US" sz="8750" b="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sz="8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2975"/>
              </a:lnSpc>
            </a:pPr>
            <a:r>
              <a:rPr lang="en-US" sz="10900" spc="3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10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93409" y="4082284"/>
            <a:ext cx="952499" cy="952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81294" y="6605056"/>
            <a:ext cx="114372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  <a:tab pos="506730" algn="l"/>
                <a:tab pos="698500" algn="l"/>
                <a:tab pos="988060" algn="l"/>
                <a:tab pos="1428115" algn="l"/>
                <a:tab pos="1689735" algn="l"/>
                <a:tab pos="1955164" algn="l"/>
                <a:tab pos="2206625" algn="l"/>
                <a:tab pos="2457450" algn="l"/>
                <a:tab pos="2708910" algn="l"/>
                <a:tab pos="3003550" algn="l"/>
                <a:tab pos="3255010" algn="l"/>
                <a:tab pos="3523615" algn="l"/>
                <a:tab pos="3775075" algn="l"/>
                <a:tab pos="3966845" algn="l"/>
                <a:tab pos="4267200" algn="l"/>
                <a:tab pos="4561840" algn="l"/>
                <a:tab pos="4999990" algn="l"/>
                <a:tab pos="5288915" algn="l"/>
                <a:tab pos="5541010" algn="l"/>
                <a:tab pos="5791200" algn="l"/>
                <a:tab pos="5983605" algn="l"/>
                <a:tab pos="6272530" algn="l"/>
              </a:tabLst>
            </a:pPr>
            <a:r>
              <a:rPr lang="en-US" sz="3200" spc="15" dirty="0">
                <a:solidFill>
                  <a:srgbClr val="F5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USING MACHINE LEARNING ALGORITHM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A6A61-2237-FD27-7FDC-9A3A4B1E4DB5}"/>
              </a:ext>
            </a:extLst>
          </p:cNvPr>
          <p:cNvSpPr txBox="1"/>
          <p:nvPr/>
        </p:nvSpPr>
        <p:spPr>
          <a:xfrm>
            <a:off x="11887200" y="7978731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JENISH DHADUK [20SE02ML010]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GANDHI [20SE02ML014]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5F100-EA41-A9F8-64E5-D63790ADC954}"/>
              </a:ext>
            </a:extLst>
          </p:cNvPr>
          <p:cNvSpPr txBox="1"/>
          <p:nvPr/>
        </p:nvSpPr>
        <p:spPr>
          <a:xfrm>
            <a:off x="11887200" y="91821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:- MR. KAUSHAL SINGH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C2B2FCC8-08BA-BC1C-1146-8C294A97FA61}"/>
              </a:ext>
            </a:extLst>
          </p:cNvPr>
          <p:cNvGrpSpPr/>
          <p:nvPr/>
        </p:nvGrpSpPr>
        <p:grpSpPr>
          <a:xfrm>
            <a:off x="497261" y="461152"/>
            <a:ext cx="542925" cy="542925"/>
            <a:chOff x="1028700" y="1028703"/>
            <a:chExt cx="542925" cy="54292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4985BC3-7A09-DDC2-0653-17AD1B86480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3277BD7B-5307-BB05-7779-E1E55CEDC5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7" name="object 15">
            <a:extLst>
              <a:ext uri="{FF2B5EF4-FFF2-40B4-BE49-F238E27FC236}">
                <a16:creationId xmlns:a16="http://schemas.microsoft.com/office/drawing/2014/main" id="{5B37DC8A-F7CA-6AF8-E3BB-FFD0AFC85CB3}"/>
              </a:ext>
            </a:extLst>
          </p:cNvPr>
          <p:cNvSpPr txBox="1">
            <a:spLocks/>
          </p:cNvSpPr>
          <p:nvPr/>
        </p:nvSpPr>
        <p:spPr>
          <a:xfrm>
            <a:off x="1218771" y="287941"/>
            <a:ext cx="14097429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>
            <a:lvl1pPr>
              <a:defRPr sz="5600" b="1" i="0">
                <a:solidFill>
                  <a:srgbClr val="17161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kern="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Consumption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484E4E-F857-7DF9-741D-BFB84D66BEF2}"/>
              </a:ext>
            </a:extLst>
          </p:cNvPr>
          <p:cNvSpPr txBox="1">
            <a:spLocks/>
          </p:cNvSpPr>
          <p:nvPr/>
        </p:nvSpPr>
        <p:spPr>
          <a:xfrm>
            <a:off x="6352948" y="1409700"/>
            <a:ext cx="558210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17161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kern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46EF3A-285E-1322-CEB1-BA39EFCB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70" y="1804664"/>
            <a:ext cx="12889460" cy="6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5BE7EEE9-257C-8748-7A62-34958851508D}"/>
              </a:ext>
            </a:extLst>
          </p:cNvPr>
          <p:cNvGrpSpPr/>
          <p:nvPr/>
        </p:nvGrpSpPr>
        <p:grpSpPr>
          <a:xfrm>
            <a:off x="497261" y="461152"/>
            <a:ext cx="542925" cy="542925"/>
            <a:chOff x="1028700" y="1028703"/>
            <a:chExt cx="542925" cy="54292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CAB0D77-041A-E037-A052-3A7B74A202C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733A61EB-24F5-A75E-F014-B4B71D13591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7" name="object 15">
            <a:extLst>
              <a:ext uri="{FF2B5EF4-FFF2-40B4-BE49-F238E27FC236}">
                <a16:creationId xmlns:a16="http://schemas.microsoft.com/office/drawing/2014/main" id="{601F7146-AE67-8F7B-4D9F-D33FE9A120C0}"/>
              </a:ext>
            </a:extLst>
          </p:cNvPr>
          <p:cNvSpPr txBox="1">
            <a:spLocks/>
          </p:cNvSpPr>
          <p:nvPr/>
        </p:nvSpPr>
        <p:spPr>
          <a:xfrm>
            <a:off x="1218771" y="287941"/>
            <a:ext cx="14097429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>
            <a:lvl1pPr>
              <a:defRPr sz="5600" b="1" i="0">
                <a:solidFill>
                  <a:srgbClr val="17161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kern="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Area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544418-1BF5-2EBE-EC32-18FEBD312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1" y="1993978"/>
            <a:ext cx="6690161" cy="629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211F4-1E2F-8030-BDCF-C41E345A4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93978"/>
            <a:ext cx="7511495" cy="55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80A2E59-3588-0CB1-A765-C80F427A8F18}"/>
              </a:ext>
            </a:extLst>
          </p:cNvPr>
          <p:cNvSpPr txBox="1"/>
          <p:nvPr/>
        </p:nvSpPr>
        <p:spPr>
          <a:xfrm>
            <a:off x="1905000" y="8001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-</a:t>
            </a:r>
          </a:p>
        </p:txBody>
      </p:sp>
      <p:pic>
        <p:nvPicPr>
          <p:cNvPr id="25" name="object 6">
            <a:extLst>
              <a:ext uri="{FF2B5EF4-FFF2-40B4-BE49-F238E27FC236}">
                <a16:creationId xmlns:a16="http://schemas.microsoft.com/office/drawing/2014/main" id="{4027FD49-9B45-E8E6-8600-0B349A1791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499" y="4260889"/>
            <a:ext cx="1263444" cy="1179956"/>
          </a:xfrm>
          <a:prstGeom prst="rect">
            <a:avLst/>
          </a:prstGeom>
        </p:spPr>
      </p:pic>
      <p:sp>
        <p:nvSpPr>
          <p:cNvPr id="26" name="object 7">
            <a:extLst>
              <a:ext uri="{FF2B5EF4-FFF2-40B4-BE49-F238E27FC236}">
                <a16:creationId xmlns:a16="http://schemas.microsoft.com/office/drawing/2014/main" id="{0F5691A4-2BB9-FDE8-23E6-E9F264FD14AA}"/>
              </a:ext>
            </a:extLst>
          </p:cNvPr>
          <p:cNvSpPr txBox="1"/>
          <p:nvPr/>
        </p:nvSpPr>
        <p:spPr>
          <a:xfrm>
            <a:off x="2630880" y="7594123"/>
            <a:ext cx="85538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Finding Problems Leading To Dropping Out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2F3A898F-7F38-9327-D592-A4C9CFEE8376}"/>
              </a:ext>
            </a:extLst>
          </p:cNvPr>
          <p:cNvSpPr txBox="1"/>
          <p:nvPr/>
        </p:nvSpPr>
        <p:spPr>
          <a:xfrm>
            <a:off x="1424914" y="4604802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IN"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endParaRPr lang="en-IN"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8" name="object 9">
            <a:extLst>
              <a:ext uri="{FF2B5EF4-FFF2-40B4-BE49-F238E27FC236}">
                <a16:creationId xmlns:a16="http://schemas.microsoft.com/office/drawing/2014/main" id="{63F0E9B3-83D0-13C5-8555-850E7749A8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499" y="2830746"/>
            <a:ext cx="1263444" cy="1182928"/>
          </a:xfrm>
          <a:prstGeom prst="rect">
            <a:avLst/>
          </a:prstGeom>
        </p:spPr>
      </p:pic>
      <p:sp>
        <p:nvSpPr>
          <p:cNvPr id="29" name="object 10">
            <a:extLst>
              <a:ext uri="{FF2B5EF4-FFF2-40B4-BE49-F238E27FC236}">
                <a16:creationId xmlns:a16="http://schemas.microsoft.com/office/drawing/2014/main" id="{AD4E49F6-555D-8FF2-59FA-64EF5EBDA195}"/>
              </a:ext>
            </a:extLst>
          </p:cNvPr>
          <p:cNvSpPr txBox="1"/>
          <p:nvPr/>
        </p:nvSpPr>
        <p:spPr>
          <a:xfrm>
            <a:off x="2634424" y="4604802"/>
            <a:ext cx="8338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Improving The Process Of Studying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A67F923-0270-C448-0690-104A265C7811}"/>
              </a:ext>
            </a:extLst>
          </p:cNvPr>
          <p:cNvSpPr txBox="1"/>
          <p:nvPr/>
        </p:nvSpPr>
        <p:spPr>
          <a:xfrm>
            <a:off x="1397586" y="3156400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US"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1" name="object 12">
            <a:extLst>
              <a:ext uri="{FF2B5EF4-FFF2-40B4-BE49-F238E27FC236}">
                <a16:creationId xmlns:a16="http://schemas.microsoft.com/office/drawing/2014/main" id="{30E021B0-EB3C-81FE-C060-BCBCD06E897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499" y="5688060"/>
            <a:ext cx="1263444" cy="1257775"/>
          </a:xfrm>
          <a:prstGeom prst="rect">
            <a:avLst/>
          </a:prstGeom>
        </p:spPr>
      </p:pic>
      <p:sp>
        <p:nvSpPr>
          <p:cNvPr id="33" name="object 14">
            <a:extLst>
              <a:ext uri="{FF2B5EF4-FFF2-40B4-BE49-F238E27FC236}">
                <a16:creationId xmlns:a16="http://schemas.microsoft.com/office/drawing/2014/main" id="{DB926BB9-36C9-2CF5-625B-BDC92928E1A2}"/>
              </a:ext>
            </a:extLst>
          </p:cNvPr>
          <p:cNvSpPr txBox="1"/>
          <p:nvPr/>
        </p:nvSpPr>
        <p:spPr>
          <a:xfrm>
            <a:off x="1397586" y="5983678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US"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70C2B161-B713-7A35-E9A3-86C0C1E9BD28}"/>
              </a:ext>
            </a:extLst>
          </p:cNvPr>
          <p:cNvSpPr txBox="1"/>
          <p:nvPr/>
        </p:nvSpPr>
        <p:spPr>
          <a:xfrm>
            <a:off x="2630880" y="6118084"/>
            <a:ext cx="76525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Feedback For Support Management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35" name="object 12">
            <a:extLst>
              <a:ext uri="{FF2B5EF4-FFF2-40B4-BE49-F238E27FC236}">
                <a16:creationId xmlns:a16="http://schemas.microsoft.com/office/drawing/2014/main" id="{CB1FEFA4-4889-1AB3-2521-FDB95CE643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499" y="7193050"/>
            <a:ext cx="1263444" cy="12577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E0C221-4D97-A3C7-F524-D335664B561A}"/>
              </a:ext>
            </a:extLst>
          </p:cNvPr>
          <p:cNvSpPr txBox="1"/>
          <p:nvPr/>
        </p:nvSpPr>
        <p:spPr>
          <a:xfrm>
            <a:off x="1304741" y="7482354"/>
            <a:ext cx="748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Trebuchet MS" panose="020B0703020202090204" pitchFamily="34" charset="0"/>
              </a:rPr>
              <a:t>04</a:t>
            </a:r>
          </a:p>
        </p:txBody>
      </p:sp>
      <p:pic>
        <p:nvPicPr>
          <p:cNvPr id="37" name="object 12">
            <a:extLst>
              <a:ext uri="{FF2B5EF4-FFF2-40B4-BE49-F238E27FC236}">
                <a16:creationId xmlns:a16="http://schemas.microsoft.com/office/drawing/2014/main" id="{2CAC3C3E-9208-AFE7-8DB0-94EE3B182FD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499" y="8740129"/>
            <a:ext cx="1263444" cy="12577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BF0860-CAD7-EFC8-422F-7A882A12525B}"/>
              </a:ext>
            </a:extLst>
          </p:cNvPr>
          <p:cNvSpPr txBox="1"/>
          <p:nvPr/>
        </p:nvSpPr>
        <p:spPr>
          <a:xfrm>
            <a:off x="1291961" y="9061239"/>
            <a:ext cx="8562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Trebuchet MS" panose="020B0703020202090204" pitchFamily="34" charset="0"/>
              </a:rPr>
              <a:t>05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45FFD-364C-82FB-15B3-B2E58D833D3B}"/>
              </a:ext>
            </a:extLst>
          </p:cNvPr>
          <p:cNvSpPr txBox="1"/>
          <p:nvPr/>
        </p:nvSpPr>
        <p:spPr>
          <a:xfrm>
            <a:off x="2647582" y="9107405"/>
            <a:ext cx="673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Predicting Student’s Performance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B05577-04C5-0AC8-9EF5-401F05E6AE0A}"/>
              </a:ext>
            </a:extLst>
          </p:cNvPr>
          <p:cNvSpPr txBox="1"/>
          <p:nvPr/>
        </p:nvSpPr>
        <p:spPr>
          <a:xfrm>
            <a:off x="2630880" y="3150611"/>
            <a:ext cx="795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Detection Of Undesirable Behaviours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9" grpId="0"/>
      <p:bldP spid="34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3551463" y="1577972"/>
            <a:ext cx="6305544" cy="31495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77376" y="855490"/>
            <a:ext cx="4323075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pc="210" dirty="0">
              <a:latin typeface="Arial"/>
              <a:cs typeface="Arial"/>
            </a:endParaRPr>
          </a:p>
        </p:txBody>
      </p:sp>
      <p:pic>
        <p:nvPicPr>
          <p:cNvPr id="17" name="1*c_fiB-YgbnMl6nntYGBMHQ.jpeg">
            <a:extLst>
              <a:ext uri="{FF2B5EF4-FFF2-40B4-BE49-F238E27FC236}">
                <a16:creationId xmlns:a16="http://schemas.microsoft.com/office/drawing/2014/main" id="{35DDFA2E-08E6-C2B0-13FD-E972C3592E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2728830"/>
            <a:ext cx="7005914" cy="458303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023113-80DD-6CF9-3139-9E3889E69DBB}"/>
              </a:ext>
            </a:extLst>
          </p:cNvPr>
          <p:cNvSpPr txBox="1"/>
          <p:nvPr/>
        </p:nvSpPr>
        <p:spPr>
          <a:xfrm>
            <a:off x="1207286" y="2400300"/>
            <a:ext cx="96131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may be inappropriate if the data is incomplete or inconsistent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students from the failure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the highly potential student for better performance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students for their career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 students from addiction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3306" y="2"/>
              <a:ext cx="3364692" cy="33599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22311"/>
              <a:ext cx="3359957" cy="3364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6594" y="1028702"/>
              <a:ext cx="1390649" cy="1390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5163" y="3776302"/>
              <a:ext cx="590549" cy="5905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568" y="7866468"/>
              <a:ext cx="1390649" cy="1390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9345" y="5917212"/>
              <a:ext cx="590549" cy="5905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33725" y="3988517"/>
            <a:ext cx="8020684" cy="17684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1400" spc="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1400" spc="9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1400" spc="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1400" spc="50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1400" spc="-1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400" spc="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1400" spc="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1400" spc="5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1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3">
            <a:extLst>
              <a:ext uri="{FF2B5EF4-FFF2-40B4-BE49-F238E27FC236}">
                <a16:creationId xmlns:a16="http://schemas.microsoft.com/office/drawing/2014/main" id="{7176D595-FD20-A92B-D596-4E8EAD914B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32" y="1400603"/>
            <a:ext cx="1209511" cy="1182928"/>
          </a:xfrm>
          <a:prstGeom prst="rect">
            <a:avLst/>
          </a:prstGeom>
        </p:spPr>
      </p:pic>
      <p:sp>
        <p:nvSpPr>
          <p:cNvPr id="20" name="object 4">
            <a:extLst>
              <a:ext uri="{FF2B5EF4-FFF2-40B4-BE49-F238E27FC236}">
                <a16:creationId xmlns:a16="http://schemas.microsoft.com/office/drawing/2014/main" id="{0345191A-DC59-C11A-119C-4159C5314217}"/>
              </a:ext>
            </a:extLst>
          </p:cNvPr>
          <p:cNvSpPr txBox="1"/>
          <p:nvPr/>
        </p:nvSpPr>
        <p:spPr>
          <a:xfrm>
            <a:off x="2634425" y="1770211"/>
            <a:ext cx="4866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ABSTRACT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0BB5533A-D901-7980-0134-10F63B255BBF}"/>
              </a:ext>
            </a:extLst>
          </p:cNvPr>
          <p:cNvSpPr txBox="1"/>
          <p:nvPr/>
        </p:nvSpPr>
        <p:spPr>
          <a:xfrm>
            <a:off x="1424914" y="1701248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IN"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IN"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2" name="object 6">
            <a:extLst>
              <a:ext uri="{FF2B5EF4-FFF2-40B4-BE49-F238E27FC236}">
                <a16:creationId xmlns:a16="http://schemas.microsoft.com/office/drawing/2014/main" id="{862BB233-0930-3C49-F076-98C3EC80CD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499" y="4260889"/>
            <a:ext cx="1263444" cy="1179956"/>
          </a:xfrm>
          <a:prstGeom prst="rect">
            <a:avLst/>
          </a:prstGeom>
        </p:spPr>
      </p:pic>
      <p:sp>
        <p:nvSpPr>
          <p:cNvPr id="23" name="object 7">
            <a:extLst>
              <a:ext uri="{FF2B5EF4-FFF2-40B4-BE49-F238E27FC236}">
                <a16:creationId xmlns:a16="http://schemas.microsoft.com/office/drawing/2014/main" id="{E42ED580-8648-9246-66E2-7DDE530AED80}"/>
              </a:ext>
            </a:extLst>
          </p:cNvPr>
          <p:cNvSpPr txBox="1"/>
          <p:nvPr/>
        </p:nvSpPr>
        <p:spPr>
          <a:xfrm>
            <a:off x="2647583" y="6031177"/>
            <a:ext cx="4866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IMPLEMENTATION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A42DB15-386A-9279-179C-6E6AFD159AC0}"/>
              </a:ext>
            </a:extLst>
          </p:cNvPr>
          <p:cNvSpPr txBox="1"/>
          <p:nvPr/>
        </p:nvSpPr>
        <p:spPr>
          <a:xfrm>
            <a:off x="1424914" y="4604802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IN"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IN"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5" name="object 9">
            <a:extLst>
              <a:ext uri="{FF2B5EF4-FFF2-40B4-BE49-F238E27FC236}">
                <a16:creationId xmlns:a16="http://schemas.microsoft.com/office/drawing/2014/main" id="{24A00C85-F05A-FA93-FA57-5EDAB1679D6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499" y="2830746"/>
            <a:ext cx="1263444" cy="1182928"/>
          </a:xfrm>
          <a:prstGeom prst="rect">
            <a:avLst/>
          </a:prstGeom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868B6D9C-3A74-C841-92C0-9201E4D82828}"/>
              </a:ext>
            </a:extLst>
          </p:cNvPr>
          <p:cNvSpPr txBox="1"/>
          <p:nvPr/>
        </p:nvSpPr>
        <p:spPr>
          <a:xfrm>
            <a:off x="2634425" y="4604802"/>
            <a:ext cx="4866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DATASET</a:t>
            </a:r>
            <a:endParaRPr lang="en-IN" sz="2800" dirty="0">
              <a:latin typeface="Trebuchet MS"/>
              <a:cs typeface="Trebuchet MS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988FA84-C688-7CF4-1241-27DF852C0A34}"/>
              </a:ext>
            </a:extLst>
          </p:cNvPr>
          <p:cNvSpPr txBox="1"/>
          <p:nvPr/>
        </p:nvSpPr>
        <p:spPr>
          <a:xfrm>
            <a:off x="1397586" y="3156400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8" name="object 12">
            <a:extLst>
              <a:ext uri="{FF2B5EF4-FFF2-40B4-BE49-F238E27FC236}">
                <a16:creationId xmlns:a16="http://schemas.microsoft.com/office/drawing/2014/main" id="{3A476E4F-E491-4443-88E5-A8F1AA4208D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499" y="5688060"/>
            <a:ext cx="1263444" cy="1257775"/>
          </a:xfrm>
          <a:prstGeom prst="rect">
            <a:avLst/>
          </a:prstGeom>
        </p:spPr>
      </p:pic>
      <p:sp>
        <p:nvSpPr>
          <p:cNvPr id="29" name="object 13">
            <a:extLst>
              <a:ext uri="{FF2B5EF4-FFF2-40B4-BE49-F238E27FC236}">
                <a16:creationId xmlns:a16="http://schemas.microsoft.com/office/drawing/2014/main" id="{4A0BB38E-6FD8-5DEC-44CB-7880A7D91A1E}"/>
              </a:ext>
            </a:extLst>
          </p:cNvPr>
          <p:cNvSpPr txBox="1"/>
          <p:nvPr/>
        </p:nvSpPr>
        <p:spPr>
          <a:xfrm>
            <a:off x="2634425" y="9061239"/>
            <a:ext cx="4866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CONCLUSION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ABDDF618-034E-D73E-297E-2C40D57F9E04}"/>
              </a:ext>
            </a:extLst>
          </p:cNvPr>
          <p:cNvSpPr txBox="1"/>
          <p:nvPr/>
        </p:nvSpPr>
        <p:spPr>
          <a:xfrm>
            <a:off x="1397586" y="5983678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-35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sz="3300" b="1" spc="-3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3D605024-4E2E-1ADD-A3F9-C1E0A6F7D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873" y="168124"/>
            <a:ext cx="6521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pc="335" dirty="0">
              <a:latin typeface="Arial"/>
              <a:cs typeface="Arial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19AAC93D-D937-6326-0A68-006590EA0589}"/>
              </a:ext>
            </a:extLst>
          </p:cNvPr>
          <p:cNvSpPr txBox="1"/>
          <p:nvPr/>
        </p:nvSpPr>
        <p:spPr>
          <a:xfrm>
            <a:off x="2634425" y="3178427"/>
            <a:ext cx="4866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INTRODUCTION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34" name="object 12">
            <a:extLst>
              <a:ext uri="{FF2B5EF4-FFF2-40B4-BE49-F238E27FC236}">
                <a16:creationId xmlns:a16="http://schemas.microsoft.com/office/drawing/2014/main" id="{B2D0DE88-4C84-2B81-D360-ED4694C2CC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499" y="7193050"/>
            <a:ext cx="1263444" cy="12577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12D1F7-7313-0854-B356-5D54EF1649F3}"/>
              </a:ext>
            </a:extLst>
          </p:cNvPr>
          <p:cNvSpPr txBox="1"/>
          <p:nvPr/>
        </p:nvSpPr>
        <p:spPr>
          <a:xfrm>
            <a:off x="1304741" y="7482354"/>
            <a:ext cx="748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Trebuchet MS" panose="020B0703020202090204" pitchFamily="34" charset="0"/>
              </a:rPr>
              <a:t>05</a:t>
            </a:r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EE700266-A4C0-19B4-B7F2-C80457244EE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499" y="8740129"/>
            <a:ext cx="1263444" cy="125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4D573-7C59-A540-CDC3-302B5181715A}"/>
              </a:ext>
            </a:extLst>
          </p:cNvPr>
          <p:cNvSpPr txBox="1"/>
          <p:nvPr/>
        </p:nvSpPr>
        <p:spPr>
          <a:xfrm>
            <a:off x="1291961" y="9061239"/>
            <a:ext cx="8562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Trebuchet MS" panose="020B0703020202090204" pitchFamily="34" charset="0"/>
              </a:rPr>
              <a:t>06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4CD8F-BF07-0ABB-05AE-42B2482FE46B}"/>
              </a:ext>
            </a:extLst>
          </p:cNvPr>
          <p:cNvSpPr txBox="1"/>
          <p:nvPr/>
        </p:nvSpPr>
        <p:spPr>
          <a:xfrm>
            <a:off x="2634425" y="7560327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120" dirty="0">
                <a:solidFill>
                  <a:srgbClr val="F56E1A"/>
                </a:solidFill>
                <a:latin typeface="Trebuchet MS"/>
                <a:cs typeface="Trebuchet MS"/>
              </a:rPr>
              <a:t>ADVANTAGES</a:t>
            </a:r>
            <a:endParaRPr lang="en-US" sz="2800" dirty="0"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E2EF6A56-8AF9-E1C0-8578-CDAC7BC292AE}"/>
              </a:ext>
            </a:extLst>
          </p:cNvPr>
          <p:cNvGrpSpPr/>
          <p:nvPr/>
        </p:nvGrpSpPr>
        <p:grpSpPr>
          <a:xfrm>
            <a:off x="175013" y="0"/>
            <a:ext cx="1116948" cy="1046964"/>
            <a:chOff x="1028700" y="1028703"/>
            <a:chExt cx="542925" cy="542925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325DF93F-12FD-73D6-B70D-4720DA588B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B74FA5B-E0E8-EEA7-F133-EFBBCBABB71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6" grpId="0"/>
      <p:bldP spid="29" grpId="0"/>
      <p:bldP spid="31" grpId="0"/>
      <p:bldP spid="3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7999" cy="1028699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2893" y="3389643"/>
              <a:ext cx="12199572" cy="38576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33163" y="1923583"/>
            <a:ext cx="4022090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4550" spc="345" dirty="0">
                <a:solidFill>
                  <a:srgbClr val="F56E1A"/>
                </a:solidFill>
              </a:rPr>
              <a:t>ABSTRACT</a:t>
            </a:r>
            <a:endParaRPr sz="4550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131116" y="3300082"/>
            <a:ext cx="10253369" cy="40367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0"/>
              </a:spcBef>
            </a:pPr>
            <a:r>
              <a:rPr lang="en-IN" b="0" i="0" dirty="0"/>
              <a:t>This process aims to identify factors that contribute to student success, develop interventions to improve outcomes, and identify at-risk students who need additional support.</a:t>
            </a:r>
            <a:endParaRPr lang="en-IN" spc="-4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1643075" y="2014600"/>
            <a:ext cx="15001875" cy="6604634"/>
            <a:chOff x="1643075" y="2014600"/>
            <a:chExt cx="15001875" cy="660463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6567" y="7523502"/>
              <a:ext cx="1095374" cy="10953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075" y="5928923"/>
              <a:ext cx="590549" cy="590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6043" y="2014600"/>
              <a:ext cx="1095374" cy="10953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4258" y="4113904"/>
              <a:ext cx="590549" cy="5905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19100"/>
            <a:ext cx="542924" cy="5429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004404"/>
            <a:ext cx="8511424" cy="8282594"/>
            <a:chOff x="0" y="2004404"/>
            <a:chExt cx="8511424" cy="828259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3500"/>
              <a:ext cx="5273762" cy="5143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93124" y="2004404"/>
              <a:ext cx="6718300" cy="6718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7079" y="2262034"/>
              <a:ext cx="952499" cy="9524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4673" y="1203368"/>
            <a:ext cx="1350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9878" y="245889"/>
            <a:ext cx="6013450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pc="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0" y="2273240"/>
            <a:ext cx="9144000" cy="6193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33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growth of educational data in institute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33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data in an Integrated and Consistent format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33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Warehouses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33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: To find relationship between variables and factors in the Data Warehouses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133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Progression status (Progress retain, Conditional progress)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301" y="1419987"/>
            <a:ext cx="10286999" cy="727966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50327" y="8225583"/>
            <a:ext cx="12185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30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45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-2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14E49-7474-482A-5087-0CDA595A7D66}"/>
              </a:ext>
            </a:extLst>
          </p:cNvPr>
          <p:cNvSpPr/>
          <p:nvPr/>
        </p:nvSpPr>
        <p:spPr>
          <a:xfrm>
            <a:off x="1028700" y="2520662"/>
            <a:ext cx="658901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IS MORE IMPORTANT TO GROW UP ANY BUSINESS OR INSTITUTE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B9C80A13-5517-EDF8-D27C-C5EDD3289E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24691"/>
            <a:ext cx="542924" cy="542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F53ED-BE99-090A-D4EA-21F6039ED899}"/>
              </a:ext>
            </a:extLst>
          </p:cNvPr>
          <p:cNvSpPr txBox="1"/>
          <p:nvPr/>
        </p:nvSpPr>
        <p:spPr>
          <a:xfrm>
            <a:off x="1371600" y="4191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FA23F-D743-D111-A9F1-5990262D9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95500"/>
            <a:ext cx="12526304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CD1CB-5DCB-F72F-2D0D-384158673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676900"/>
            <a:ext cx="1238682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7261" y="461152"/>
            <a:ext cx="542925" cy="542925"/>
            <a:chOff x="1028700" y="1028703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4045" y="2239963"/>
            <a:ext cx="12681673" cy="4871779"/>
            <a:chOff x="471974" y="2762225"/>
            <a:chExt cx="12681673" cy="4871779"/>
          </a:xfrm>
        </p:grpSpPr>
        <p:pic>
          <p:nvPicPr>
            <p:cNvPr id="7" name="object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70211" y="2903079"/>
              <a:ext cx="7983436" cy="4730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974" y="2762225"/>
              <a:ext cx="5277558" cy="125253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5021" y="2240650"/>
            <a:ext cx="5277558" cy="125253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18771" y="287941"/>
            <a:ext cx="6086475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pc="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object 11">
            <a:extLst>
              <a:ext uri="{FF2B5EF4-FFF2-40B4-BE49-F238E27FC236}">
                <a16:creationId xmlns:a16="http://schemas.microsoft.com/office/drawing/2014/main" id="{0B247DFC-5887-3A98-A040-4E912349314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45" y="5540719"/>
            <a:ext cx="5277558" cy="1252535"/>
          </a:xfrm>
          <a:prstGeom prst="rect">
            <a:avLst/>
          </a:prstGeom>
        </p:spPr>
      </p:pic>
      <p:pic>
        <p:nvPicPr>
          <p:cNvPr id="17" name="object 11">
            <a:extLst>
              <a:ext uri="{FF2B5EF4-FFF2-40B4-BE49-F238E27FC236}">
                <a16:creationId xmlns:a16="http://schemas.microsoft.com/office/drawing/2014/main" id="{606A0AE7-B482-D2A8-8F78-EA681C4AD7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5021" y="5540720"/>
            <a:ext cx="5277558" cy="1252535"/>
          </a:xfrm>
          <a:prstGeom prst="rect">
            <a:avLst/>
          </a:prstGeom>
        </p:spPr>
      </p:pic>
      <p:pic>
        <p:nvPicPr>
          <p:cNvPr id="18" name="object 11">
            <a:extLst>
              <a:ext uri="{FF2B5EF4-FFF2-40B4-BE49-F238E27FC236}">
                <a16:creationId xmlns:a16="http://schemas.microsoft.com/office/drawing/2014/main" id="{7BE073F6-9C74-C29E-4E98-FD5A4C74A51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5221" y="7689003"/>
            <a:ext cx="5277558" cy="12525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6AB09A-F3B4-04AC-CFDB-469DB9938E28}"/>
              </a:ext>
            </a:extLst>
          </p:cNvPr>
          <p:cNvSpPr txBox="1"/>
          <p:nvPr/>
        </p:nvSpPr>
        <p:spPr>
          <a:xfrm>
            <a:off x="768724" y="254306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716EE-C588-1E67-8AF6-2E8107CCD32F}"/>
              </a:ext>
            </a:extLst>
          </p:cNvPr>
          <p:cNvSpPr txBox="1"/>
          <p:nvPr/>
        </p:nvSpPr>
        <p:spPr>
          <a:xfrm>
            <a:off x="12525021" y="254306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07662-95CD-2B26-4AC4-1B2B7403488D}"/>
              </a:ext>
            </a:extLst>
          </p:cNvPr>
          <p:cNvSpPr txBox="1"/>
          <p:nvPr/>
        </p:nvSpPr>
        <p:spPr>
          <a:xfrm>
            <a:off x="766185" y="5829300"/>
            <a:ext cx="465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E04ABE-CDDA-8E3B-B0FA-BF98A2FB335B}"/>
              </a:ext>
            </a:extLst>
          </p:cNvPr>
          <p:cNvSpPr txBox="1"/>
          <p:nvPr/>
        </p:nvSpPr>
        <p:spPr>
          <a:xfrm>
            <a:off x="12801600" y="58293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86C3D-ADE7-CBC5-02A2-D67DB1E0CB30}"/>
              </a:ext>
            </a:extLst>
          </p:cNvPr>
          <p:cNvSpPr txBox="1"/>
          <p:nvPr/>
        </p:nvSpPr>
        <p:spPr>
          <a:xfrm>
            <a:off x="6781800" y="78867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799DF938-B3BA-66F9-EA1D-408D0943A6AC}"/>
              </a:ext>
            </a:extLst>
          </p:cNvPr>
          <p:cNvGrpSpPr/>
          <p:nvPr/>
        </p:nvGrpSpPr>
        <p:grpSpPr>
          <a:xfrm>
            <a:off x="497261" y="461152"/>
            <a:ext cx="542925" cy="542925"/>
            <a:chOff x="1028700" y="1028703"/>
            <a:chExt cx="542925" cy="54292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C491304-55E0-E1FC-F00B-ABC734F217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029E4D1C-5E7C-4D89-E9A9-028DC8F1E7F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7" name="object 15">
            <a:extLst>
              <a:ext uri="{FF2B5EF4-FFF2-40B4-BE49-F238E27FC236}">
                <a16:creationId xmlns:a16="http://schemas.microsoft.com/office/drawing/2014/main" id="{2B0D973B-C015-2F95-5DDD-2D523F05F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771" y="287941"/>
            <a:ext cx="14097429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Grade – Number of Students</a:t>
            </a:r>
            <a:endParaRPr spc="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1D17E1-6FC2-CE68-05C6-880E5F561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19418"/>
            <a:ext cx="9906000" cy="70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F4F9EA01-8435-B1A7-27AD-8A4D1219C7BB}"/>
              </a:ext>
            </a:extLst>
          </p:cNvPr>
          <p:cNvGrpSpPr/>
          <p:nvPr/>
        </p:nvGrpSpPr>
        <p:grpSpPr>
          <a:xfrm>
            <a:off x="497261" y="461152"/>
            <a:ext cx="542925" cy="542925"/>
            <a:chOff x="1028700" y="1028703"/>
            <a:chExt cx="542925" cy="54292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DE8277BB-3CF8-4105-4ED9-4B82EDFF855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65A1A018-F5E4-42F8-B350-D59C6B988EC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7" name="object 15">
            <a:extLst>
              <a:ext uri="{FF2B5EF4-FFF2-40B4-BE49-F238E27FC236}">
                <a16:creationId xmlns:a16="http://schemas.microsoft.com/office/drawing/2014/main" id="{D759EF82-3AE4-5290-11DF-F8C10282B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771" y="287941"/>
            <a:ext cx="14097429" cy="8893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lang="en-US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spc="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78C2E-1141-9B5C-1AD8-6D04A6D5A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98997"/>
            <a:ext cx="8534400" cy="88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213</Words>
  <Application>Microsoft Macintosh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Trebuchet MS</vt:lpstr>
      <vt:lpstr>Wingdings</vt:lpstr>
      <vt:lpstr>Office Theme</vt:lpstr>
      <vt:lpstr>Student Performance</vt:lpstr>
      <vt:lpstr>Contents</vt:lpstr>
      <vt:lpstr>ABSTRACT</vt:lpstr>
      <vt:lpstr>Introduction</vt:lpstr>
      <vt:lpstr>PowerPoint Presentation</vt:lpstr>
      <vt:lpstr>PowerPoint Presentation</vt:lpstr>
      <vt:lpstr>Implementation</vt:lpstr>
      <vt:lpstr>Final Grade – Number of Students</vt:lpstr>
      <vt:lpstr>Correlation Heatmap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SHUBHAMKUMAR GANDHI</dc:creator>
  <cp:keywords>DAFX_Y4Zkcw,BAFLvmKrLaw</cp:keywords>
  <cp:lastModifiedBy>Microsoft Office User</cp:lastModifiedBy>
  <cp:revision>7</cp:revision>
  <dcterms:created xsi:type="dcterms:W3CDTF">2023-01-18T05:44:30Z</dcterms:created>
  <dcterms:modified xsi:type="dcterms:W3CDTF">2023-04-08T18:25:17Z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2023-01-18T00:00:00Z</vt:filetime>
  </property>
</Properties>
</file>