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  <p:sldId id="271" r:id="rId15"/>
    <p:sldId id="272" r:id="rId16"/>
    <p:sldId id="273" r:id="rId17"/>
    <p:sldId id="275" r:id="rId18"/>
    <p:sldId id="274" r:id="rId19"/>
    <p:sldId id="277" r:id="rId20"/>
  </p:sldIdLst>
  <p:sldSz cx="18288000" cy="10287000"/>
  <p:notesSz cx="6858000" cy="9144000"/>
  <p:embeddedFontLst>
    <p:embeddedFont>
      <p:font typeface="Droid Serif" panose="020B0604020202020204" charset="0"/>
      <p:regular r:id="rId22"/>
    </p:embeddedFont>
    <p:embeddedFont>
      <p:font typeface="Droid Serif Bold" panose="020B0604020202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4622" autoAdjust="0"/>
  </p:normalViewPr>
  <p:slideViewPr>
    <p:cSldViewPr>
      <p:cViewPr varScale="1">
        <p:scale>
          <a:sx n="49" d="100"/>
          <a:sy n="49" d="100"/>
        </p:scale>
        <p:origin x="380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12.03.2025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A6D9D-BF89-3727-EEAD-D7C20C0AF3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3C4147F-73AD-475E-7AF8-044922C2F3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8115D-9102-3A76-9BF9-EDC98CC5400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7FF8DC01-40DF-3041-27F0-95E8EC6C45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BB584DFA-D856-36DF-2A4C-457EB69983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2933DC-4794-7BB9-1DB6-3A6522E1450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058F5-5BC0-604F-51AD-EFDEC7323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  <p:extLst>
      <p:ext uri="{BB962C8B-B14F-4D97-AF65-F5344CB8AC3E}">
        <p14:creationId xmlns:p14="http://schemas.microsoft.com/office/powerpoint/2010/main" val="14063914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01C6D1-C6B2-BB34-1798-CE0543899E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 flipH="1">
            <a:off x="0" y="190500"/>
            <a:ext cx="3032760" cy="3708537"/>
          </a:xfrm>
          <a:prstGeom prst="rect">
            <a:avLst/>
          </a:prstGeom>
        </p:spPr>
      </p:pic>
      <p:grpSp>
        <p:nvGrpSpPr>
          <p:cNvPr id="11" name="Group 2">
            <a:extLst>
              <a:ext uri="{FF2B5EF4-FFF2-40B4-BE49-F238E27FC236}">
                <a16:creationId xmlns:a16="http://schemas.microsoft.com/office/drawing/2014/main" id="{F01E48C7-7001-5AC0-BE5D-F07EA2D68D5D}"/>
              </a:ext>
            </a:extLst>
          </p:cNvPr>
          <p:cNvGrpSpPr/>
          <p:nvPr userDrawn="1"/>
        </p:nvGrpSpPr>
        <p:grpSpPr>
          <a:xfrm>
            <a:off x="0" y="0"/>
            <a:ext cx="18288568" cy="682824"/>
            <a:chOff x="0" y="0"/>
            <a:chExt cx="24384757" cy="910432"/>
          </a:xfrm>
        </p:grpSpPr>
        <p:sp>
          <p:nvSpPr>
            <p:cNvPr id="12" name="Freeform 3">
              <a:extLst>
                <a:ext uri="{FF2B5EF4-FFF2-40B4-BE49-F238E27FC236}">
                  <a16:creationId xmlns:a16="http://schemas.microsoft.com/office/drawing/2014/main" id="{DCB98C4D-DE30-9FA7-8D08-A35ADCE257F8}"/>
                </a:ext>
              </a:extLst>
            </p:cNvPr>
            <p:cNvSpPr/>
            <p:nvPr/>
          </p:nvSpPr>
          <p:spPr>
            <a:xfrm>
              <a:off x="127" y="0"/>
              <a:ext cx="24384636" cy="910463"/>
            </a:xfrm>
            <a:custGeom>
              <a:avLst/>
              <a:gdLst/>
              <a:ahLst/>
              <a:cxnLst/>
              <a:rect l="l" t="t" r="r" b="b"/>
              <a:pathLst>
                <a:path w="24384636" h="910463">
                  <a:moveTo>
                    <a:pt x="0" y="0"/>
                  </a:moveTo>
                  <a:lnTo>
                    <a:pt x="0" y="910463"/>
                  </a:lnTo>
                  <a:lnTo>
                    <a:pt x="22810978" y="910463"/>
                  </a:lnTo>
                  <a:lnTo>
                    <a:pt x="22810978" y="909574"/>
                  </a:lnTo>
                  <a:cubicBezTo>
                    <a:pt x="23498302" y="888365"/>
                    <a:pt x="24090122" y="524891"/>
                    <a:pt x="24384636" y="0"/>
                  </a:cubicBezTo>
                  <a:close/>
                </a:path>
              </a:pathLst>
            </a:custGeom>
            <a:solidFill>
              <a:srgbClr val="15153E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59371C96-1E1D-B2C2-7892-857AF534CE6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57200" y="8724900"/>
            <a:ext cx="828791" cy="109552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C2BAB61-413B-F3A3-FD93-8059A28C6F5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7102" y="4838700"/>
            <a:ext cx="5200898" cy="5284783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54200" y="736200"/>
            <a:ext cx="15807350" cy="8814066"/>
          </a:xfrm>
          <a:custGeom>
            <a:avLst/>
            <a:gdLst/>
            <a:ahLst/>
            <a:cxnLst/>
            <a:rect l="l" t="t" r="r" b="b"/>
            <a:pathLst>
              <a:path w="15807350" h="8814066">
                <a:moveTo>
                  <a:pt x="0" y="0"/>
                </a:moveTo>
                <a:lnTo>
                  <a:pt x="15807350" y="0"/>
                </a:lnTo>
                <a:lnTo>
                  <a:pt x="15807350" y="8814066"/>
                </a:lnTo>
                <a:lnTo>
                  <a:pt x="0" y="8814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2565600" y="2362850"/>
            <a:ext cx="10852097" cy="6831171"/>
          </a:xfrm>
          <a:custGeom>
            <a:avLst/>
            <a:gdLst/>
            <a:ahLst/>
            <a:cxnLst/>
            <a:rect l="l" t="t" r="r" b="b"/>
            <a:pathLst>
              <a:path w="10852097" h="6831171">
                <a:moveTo>
                  <a:pt x="0" y="0"/>
                </a:moveTo>
                <a:lnTo>
                  <a:pt x="10852097" y="0"/>
                </a:lnTo>
                <a:lnTo>
                  <a:pt x="10852097" y="6831171"/>
                </a:lnTo>
                <a:lnTo>
                  <a:pt x="0" y="683117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5" name="TextBox 5"/>
          <p:cNvSpPr txBox="1"/>
          <p:nvPr/>
        </p:nvSpPr>
        <p:spPr>
          <a:xfrm>
            <a:off x="2429625" y="3723400"/>
            <a:ext cx="8353350" cy="2752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NexGen</a:t>
            </a:r>
          </a:p>
          <a:p>
            <a:pPr algn="l">
              <a:lnSpc>
                <a:spcPts val="10800"/>
              </a:lnSpc>
            </a:pPr>
            <a:r>
              <a:rPr lang="en-US" sz="9000">
                <a:solidFill>
                  <a:srgbClr val="FFFFFF"/>
                </a:solidFill>
                <a:latin typeface="Droid Serif"/>
                <a:ea typeface="Droid Serif"/>
                <a:cs typeface="Droid Serif"/>
                <a:sym typeface="Droid Serif"/>
              </a:rPr>
              <a:t>Pioneers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7795429" y="4730353"/>
            <a:ext cx="9147540" cy="104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5" lvl="1" indent="-356233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Which contract tier to choose?</a:t>
            </a:r>
          </a:p>
          <a:p>
            <a:pPr marL="712465" lvl="1" indent="-356233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How much to buy from The Water Co. vs. Storage Tank?</a:t>
            </a:r>
          </a:p>
        </p:txBody>
      </p:sp>
      <p:sp>
        <p:nvSpPr>
          <p:cNvPr id="7" name="Freeform 7"/>
          <p:cNvSpPr/>
          <p:nvPr/>
        </p:nvSpPr>
        <p:spPr>
          <a:xfrm>
            <a:off x="6549796" y="2597530"/>
            <a:ext cx="1245633" cy="1269620"/>
          </a:xfrm>
          <a:custGeom>
            <a:avLst/>
            <a:gdLst/>
            <a:ahLst/>
            <a:cxnLst/>
            <a:rect l="l" t="t" r="r" b="b"/>
            <a:pathLst>
              <a:path w="1245633" h="1269620">
                <a:moveTo>
                  <a:pt x="0" y="0"/>
                </a:moveTo>
                <a:lnTo>
                  <a:pt x="1245633" y="0"/>
                </a:lnTo>
                <a:lnTo>
                  <a:pt x="1245633" y="1269620"/>
                </a:lnTo>
                <a:lnTo>
                  <a:pt x="0" y="126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/>
          <p:cNvSpPr txBox="1"/>
          <p:nvPr/>
        </p:nvSpPr>
        <p:spPr>
          <a:xfrm>
            <a:off x="1748567" y="1306823"/>
            <a:ext cx="1379294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Finding the Most Cost-Effective Water Purchase Strategy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773945" y="2975165"/>
            <a:ext cx="1086743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Goal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05093" y="4886325"/>
            <a:ext cx="4570512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Decisions to be made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17569" y="7422619"/>
            <a:ext cx="494555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Constraints to consider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111760" y="2597530"/>
            <a:ext cx="5506548" cy="104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Identify the cheapest way to meet water demand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7795429" y="6768584"/>
            <a:ext cx="9858390" cy="1598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65" lvl="1" indent="-356233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Treatment cost changes over weeks 3 &amp; 4</a:t>
            </a:r>
          </a:p>
          <a:p>
            <a:pPr marL="712465" lvl="1" indent="-356233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At least 25% of water must come from Storage Tank</a:t>
            </a:r>
          </a:p>
          <a:p>
            <a:pPr marL="712465" lvl="1" indent="-356233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Storage minimum limit of 30,000 gallons</a:t>
            </a:r>
          </a:p>
        </p:txBody>
      </p:sp>
      <p:sp>
        <p:nvSpPr>
          <p:cNvPr id="14" name="Freeform 14"/>
          <p:cNvSpPr/>
          <p:nvPr/>
        </p:nvSpPr>
        <p:spPr>
          <a:xfrm>
            <a:off x="6549796" y="4581525"/>
            <a:ext cx="1245633" cy="1269620"/>
          </a:xfrm>
          <a:custGeom>
            <a:avLst/>
            <a:gdLst/>
            <a:ahLst/>
            <a:cxnLst/>
            <a:rect l="l" t="t" r="r" b="b"/>
            <a:pathLst>
              <a:path w="1245633" h="1269620">
                <a:moveTo>
                  <a:pt x="0" y="0"/>
                </a:moveTo>
                <a:lnTo>
                  <a:pt x="1245633" y="0"/>
                </a:lnTo>
                <a:lnTo>
                  <a:pt x="1245633" y="1269620"/>
                </a:lnTo>
                <a:lnTo>
                  <a:pt x="0" y="126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6549796" y="7044984"/>
            <a:ext cx="1245633" cy="1269620"/>
          </a:xfrm>
          <a:custGeom>
            <a:avLst/>
            <a:gdLst/>
            <a:ahLst/>
            <a:cxnLst/>
            <a:rect l="l" t="t" r="r" b="b"/>
            <a:pathLst>
              <a:path w="1245633" h="1269620">
                <a:moveTo>
                  <a:pt x="0" y="0"/>
                </a:moveTo>
                <a:lnTo>
                  <a:pt x="1245633" y="0"/>
                </a:lnTo>
                <a:lnTo>
                  <a:pt x="1245633" y="1269620"/>
                </a:lnTo>
                <a:lnTo>
                  <a:pt x="0" y="12696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396086" y="1019175"/>
            <a:ext cx="6541294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Water Co. Contract Pricing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8549713"/>
              </p:ext>
            </p:extLst>
          </p:nvPr>
        </p:nvGraphicFramePr>
        <p:xfrm>
          <a:off x="2360573" y="2258945"/>
          <a:ext cx="14898728" cy="6796000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30406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115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74267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72914">
                <a:tc>
                  <a:txBody>
                    <a:bodyPr/>
                    <a:lstStyle/>
                    <a:p>
                      <a:pPr algn="ctr">
                        <a:lnSpc>
                          <a:spcPts val="3919"/>
                        </a:lnSpc>
                        <a:defRPr/>
                      </a:pPr>
                      <a:r>
                        <a:rPr lang="en-US" sz="2799" b="1" dirty="0">
                          <a:solidFill>
                            <a:srgbClr val="000000"/>
                          </a:solidFill>
                          <a:sym typeface="Droid Serif Bold"/>
                        </a:rPr>
                        <a:t>Contract Tier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15153E"/>
                          </a:solidFill>
                          <a:sym typeface="Droid Serif Bold"/>
                        </a:rPr>
                        <a:t>Price per Gallon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799" b="1">
                          <a:solidFill>
                            <a:srgbClr val="15153E"/>
                          </a:solidFill>
                          <a:sym typeface="Droid Serif Bold"/>
                        </a:rPr>
                        <a:t>Minimum Purchase (Gallons per Week)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Tier1 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0.25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10,000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0.20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15,000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0.18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20,000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4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0.16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25,000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5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0.14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30,000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0.13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35,000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0.12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40,000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4580"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Tier 8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0.11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45,000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9322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0.10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50,000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93223">
                <a:tc>
                  <a:txBody>
                    <a:bodyPr/>
                    <a:lstStyle/>
                    <a:p>
                      <a:pPr algn="ctr">
                        <a:lnSpc>
                          <a:spcPts val="3359"/>
                        </a:lnSpc>
                        <a:defRPr/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sym typeface="Droid Serif"/>
                        </a:rPr>
                        <a:t>Tier 10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>
                          <a:solidFill>
                            <a:srgbClr val="15153E"/>
                          </a:solidFill>
                          <a:sym typeface="Droid Serif"/>
                        </a:rPr>
                        <a:t>0.07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879"/>
                        </a:lnSpc>
                        <a:defRPr/>
                      </a:pPr>
                      <a:r>
                        <a:rPr lang="en-US" sz="2400" dirty="0">
                          <a:solidFill>
                            <a:srgbClr val="15153E"/>
                          </a:solidFill>
                          <a:sym typeface="Droid Serif"/>
                        </a:rPr>
                        <a:t>100,000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7856504" y="3097681"/>
            <a:ext cx="998247" cy="1017470"/>
          </a:xfrm>
          <a:custGeom>
            <a:avLst/>
            <a:gdLst/>
            <a:ahLst/>
            <a:cxnLst/>
            <a:rect l="l" t="t" r="r" b="b"/>
            <a:pathLst>
              <a:path w="998247" h="1017470">
                <a:moveTo>
                  <a:pt x="0" y="0"/>
                </a:moveTo>
                <a:lnTo>
                  <a:pt x="998247" y="0"/>
                </a:lnTo>
                <a:lnTo>
                  <a:pt x="998247" y="1017470"/>
                </a:lnTo>
                <a:lnTo>
                  <a:pt x="0" y="1017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7856504" y="5484558"/>
            <a:ext cx="998247" cy="1017470"/>
          </a:xfrm>
          <a:custGeom>
            <a:avLst/>
            <a:gdLst/>
            <a:ahLst/>
            <a:cxnLst/>
            <a:rect l="l" t="t" r="r" b="b"/>
            <a:pathLst>
              <a:path w="998247" h="1017470">
                <a:moveTo>
                  <a:pt x="0" y="0"/>
                </a:moveTo>
                <a:lnTo>
                  <a:pt x="998247" y="0"/>
                </a:lnTo>
                <a:lnTo>
                  <a:pt x="998247" y="1017470"/>
                </a:lnTo>
                <a:lnTo>
                  <a:pt x="0" y="1017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7856504" y="7711703"/>
            <a:ext cx="998247" cy="1017470"/>
          </a:xfrm>
          <a:custGeom>
            <a:avLst/>
            <a:gdLst/>
            <a:ahLst/>
            <a:cxnLst/>
            <a:rect l="l" t="t" r="r" b="b"/>
            <a:pathLst>
              <a:path w="998247" h="1017470">
                <a:moveTo>
                  <a:pt x="0" y="0"/>
                </a:moveTo>
                <a:lnTo>
                  <a:pt x="998247" y="0"/>
                </a:lnTo>
                <a:lnTo>
                  <a:pt x="998247" y="1017470"/>
                </a:lnTo>
                <a:lnTo>
                  <a:pt x="0" y="10174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4629880" y="1306823"/>
            <a:ext cx="803031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Factors That Affect Optimization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77527" y="3349241"/>
            <a:ext cx="5504706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Treatment cost variations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14288" y="5396686"/>
            <a:ext cx="4231184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</a:pPr>
            <a:r>
              <a:rPr lang="en-US" sz="3300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Water Storage Tank</a:t>
            </a:r>
          </a:p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replenishments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870249" y="3070826"/>
            <a:ext cx="8115300" cy="104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Weeks 1-2: $0.18 per gallon</a:t>
            </a:r>
          </a:p>
          <a:p>
            <a:pPr marL="712470" lvl="1" indent="-356235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Weeks 3-4: $0.10 per gallon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8944603" y="5049981"/>
            <a:ext cx="8115300" cy="2152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2470" lvl="1" indent="-356235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1: 12,000 gallons</a:t>
            </a:r>
          </a:p>
          <a:p>
            <a:pPr marL="712470" lvl="1" indent="-356235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2: 18,000 gallons</a:t>
            </a:r>
          </a:p>
          <a:p>
            <a:pPr marL="712470" lvl="1" indent="-356235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3: 20,000 gallons</a:t>
            </a:r>
          </a:p>
          <a:p>
            <a:pPr marL="712470" lvl="1" indent="-356235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4: 22,000 gallons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718480" y="7939430"/>
            <a:ext cx="4026991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0"/>
              </a:lnSpc>
              <a:spcBef>
                <a:spcPct val="0"/>
              </a:spcBef>
            </a:pPr>
            <a:r>
              <a:rPr lang="en-US" sz="3300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Sustainability Rule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9241478" y="7785614"/>
            <a:ext cx="8115300" cy="1044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At least 25% of water usage must be from the storage tank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876300" y="1664954"/>
            <a:ext cx="10858500" cy="6526546"/>
          </a:xfrm>
          <a:custGeom>
            <a:avLst/>
            <a:gdLst/>
            <a:ahLst/>
            <a:cxnLst/>
            <a:rect l="l" t="t" r="r" b="b"/>
            <a:pathLst>
              <a:path w="15341824" h="7907105">
                <a:moveTo>
                  <a:pt x="0" y="0"/>
                </a:moveTo>
                <a:lnTo>
                  <a:pt x="15341824" y="0"/>
                </a:lnTo>
                <a:lnTo>
                  <a:pt x="15341824" y="7907106"/>
                </a:lnTo>
                <a:lnTo>
                  <a:pt x="0" y="79071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8" r="-2043"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2386076" y="775330"/>
            <a:ext cx="11666488" cy="695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550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Optimization Strategy and Methodology</a:t>
            </a:r>
          </a:p>
        </p:txBody>
      </p:sp>
      <p:sp>
        <p:nvSpPr>
          <p:cNvPr id="9" name="TextBox 12">
            <a:extLst>
              <a:ext uri="{FF2B5EF4-FFF2-40B4-BE49-F238E27FC236}">
                <a16:creationId xmlns:a16="http://schemas.microsoft.com/office/drawing/2014/main" id="{AFBC3E64-6AE1-FE32-981B-64A31F5C464D}"/>
              </a:ext>
            </a:extLst>
          </p:cNvPr>
          <p:cNvSpPr txBox="1"/>
          <p:nvPr/>
        </p:nvSpPr>
        <p:spPr>
          <a:xfrm>
            <a:off x="1676400" y="8420100"/>
            <a:ext cx="16078200" cy="1598323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spAutoFit/>
          </a:bodyPr>
          <a:lstStyle/>
          <a:p>
            <a:pPr marL="356235" lvl="1" algn="just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 used </a:t>
            </a:r>
            <a:r>
              <a:rPr lang="en-US" sz="2400" b="1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PROC OPTMODEL </a:t>
            </a: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 SAS to define decision variables, assign constraints, and optimize the objective function, which minimizes total water procurement costs while meeting operational and sustainability requirements.</a:t>
            </a:r>
          </a:p>
        </p:txBody>
      </p:sp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CF2293-3B27-9681-A9E8-BDF4E7D817F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1794" t="6100" r="17949"/>
          <a:stretch/>
        </p:blipFill>
        <p:spPr>
          <a:xfrm>
            <a:off x="12039600" y="2069345"/>
            <a:ext cx="6019800" cy="547919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1918588" y="1019175"/>
            <a:ext cx="14083412" cy="6953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sz="455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Best Contract Selection &amp; Cost </a:t>
            </a:r>
            <a:r>
              <a:rPr lang="en-US" sz="4550" b="1" dirty="0" err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minimisation</a:t>
            </a:r>
            <a:endParaRPr lang="en-US" sz="4550" b="1" dirty="0">
              <a:solidFill>
                <a:srgbClr val="000000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762000" y="2095500"/>
            <a:ext cx="17066221" cy="70353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835501" lvl="1" indent="-417750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 model identified </a:t>
            </a:r>
            <a:r>
              <a:rPr lang="en-US" sz="28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Tier 7 </a:t>
            </a: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($0.12 per gallon, min. 40,000 gallons per week) as the most cost-effective contract.</a:t>
            </a:r>
          </a:p>
          <a:p>
            <a:pPr marL="1714180" lvl="2" indent="-571393" algn="l">
              <a:lnSpc>
                <a:spcPct val="150000"/>
              </a:lnSpc>
              <a:spcBef>
                <a:spcPct val="0"/>
              </a:spcBef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Purchase from </a:t>
            </a:r>
            <a:r>
              <a:rPr lang="en-US" sz="28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The Water Co. : ~40,000 gallons per week</a:t>
            </a:r>
          </a:p>
          <a:p>
            <a:pPr marL="1671001" lvl="2" indent="-557000" algn="l">
              <a:lnSpc>
                <a:spcPct val="150000"/>
              </a:lnSpc>
              <a:spcBef>
                <a:spcPct val="0"/>
              </a:spcBef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Use from </a:t>
            </a:r>
            <a:r>
              <a:rPr lang="en-US" sz="28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Storage Tank: ~13,000–14,000 gallons per week</a:t>
            </a:r>
          </a:p>
          <a:p>
            <a:pPr marL="1671001" lvl="2" indent="-557000" algn="l">
              <a:lnSpc>
                <a:spcPct val="150000"/>
              </a:lnSpc>
              <a:spcBef>
                <a:spcPct val="0"/>
              </a:spcBef>
              <a:buFont typeface="Arial"/>
              <a:buChar char="⚬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Total Cost Over 4 Weeks: </a:t>
            </a:r>
            <a:r>
              <a:rPr lang="en-US" sz="28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$26,785.97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endParaRPr lang="en-US" sz="2800" b="1" dirty="0">
              <a:solidFill>
                <a:srgbClr val="000000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Reasons for choosing Tier-7</a:t>
            </a: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: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Lower per-gallon price than smaller tiers.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Meets weekly demand without overcommitting to unnecessary gallons.</a:t>
            </a:r>
          </a:p>
          <a:p>
            <a:pPr marL="800100" lvl="1" indent="-342900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Ensures compliance with sustainability requirements.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2885912" y="1306823"/>
            <a:ext cx="11518255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Cost Savings Comparison Across Contract Tiers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rcRect l="4855" t="15564" b="8172"/>
          <a:stretch/>
        </p:blipFill>
        <p:spPr>
          <a:xfrm>
            <a:off x="605175" y="2857500"/>
            <a:ext cx="8551581" cy="606017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8458200" y="2909075"/>
            <a:ext cx="9372600" cy="22552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Tier 1 ($0.25/gal, min. 10,000 gal): $40,008.48 → $13,222.51 more expensive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Tier 3 ($0.18/gal, min. 20,000 gal): $33,216.64 → $6,430.67 more expensive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Tier 5 ($0.14/gal, min. 30,000 gal): $29,190.29 → $2,404.32 more expensive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Tier 9 ($0.10/gal, min. 50,000 gal): $27,504.16 → $718.19 more expensive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8458200" y="5864726"/>
            <a:ext cx="8657739" cy="225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0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Insights: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Higher-priced tiers result in significantly higher costs.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Lower-priced tiers (Tier 9, Tier 10) force over-purchasing, leading to unnecessary expenses.</a:t>
            </a:r>
          </a:p>
          <a:p>
            <a:pPr marL="342900" indent="-342900" algn="l">
              <a:lnSpc>
                <a:spcPct val="150000"/>
              </a:lnSpc>
              <a:spcBef>
                <a:spcPct val="0"/>
              </a:spcBef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Tier 7 provides the best balance of price and purchase commitment.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4677398" y="1019175"/>
            <a:ext cx="7850088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Projected Ending Storage Levels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459500"/>
            <a:ext cx="9144000" cy="7808325"/>
          </a:xfrm>
          <a:prstGeom prst="rect">
            <a:avLst/>
          </a:prstGeom>
        </p:spPr>
      </p:pic>
      <p:pic>
        <p:nvPicPr>
          <p:cNvPr id="8" name="Picture 7" descr="A screenshot of a data&#10;&#10;AI-generated content may be incorrect.">
            <a:extLst>
              <a:ext uri="{FF2B5EF4-FFF2-40B4-BE49-F238E27FC236}">
                <a16:creationId xmlns:a16="http://schemas.microsoft.com/office/drawing/2014/main" id="{02987353-892B-0573-DDD7-2E8C7FE52B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800" y="3207543"/>
            <a:ext cx="7323347" cy="3871913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5656084" y="846237"/>
            <a:ext cx="5934521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Conclusion &amp; Next Steps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61999" y="2076450"/>
            <a:ext cx="17221201" cy="4922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6535" lvl="1" indent="-348267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Total Spend: $26,785.97 over 4 weeks, saving thousands vs. alternatives.</a:t>
            </a:r>
          </a:p>
          <a:p>
            <a:pPr marL="696535" lvl="1" indent="-348267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Sustainability &amp; Security: Ensures compliance while minimizing costs.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Approach :</a:t>
            </a:r>
          </a:p>
          <a:p>
            <a:pPr marL="696535" lvl="1" indent="-348267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Use Tier 7 procurement &amp; optimized storage.</a:t>
            </a:r>
          </a:p>
          <a:p>
            <a:pPr marL="696535" lvl="1" indent="-348267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Track water consumption for better forecasting.</a:t>
            </a:r>
          </a:p>
          <a:p>
            <a:pPr marL="696535" lvl="1" indent="-348267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Negotiate flexible terms with The Water Co.</a:t>
            </a:r>
          </a:p>
          <a:p>
            <a:pPr marL="696535" lvl="1" indent="-348267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Improve water treatment to cut storage costs.</a:t>
            </a:r>
          </a:p>
          <a:p>
            <a:pPr marL="696535" lvl="1" indent="-348267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Quarterly strategy reviews for cost &amp; demand adjustments.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3105552" y="871557"/>
            <a:ext cx="10074184" cy="723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88"/>
              </a:lnSpc>
              <a:spcBef>
                <a:spcPct val="0"/>
              </a:spcBef>
            </a:pPr>
            <a:r>
              <a:rPr lang="en-US" sz="4740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Final Recommendation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235666" y="1811757"/>
            <a:ext cx="15816668" cy="61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3"/>
              </a:lnSpc>
            </a:pPr>
            <a:r>
              <a:rPr lang="en-US" sz="24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Best Selected Contract Tier: </a:t>
            </a: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Tier 7 </a:t>
            </a:r>
          </a:p>
          <a:p>
            <a:pPr algn="l">
              <a:lnSpc>
                <a:spcPts val="4853"/>
              </a:lnSpc>
            </a:pPr>
            <a:endParaRPr lang="en-US" sz="24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algn="l">
              <a:lnSpc>
                <a:spcPts val="4613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Cost Components:</a:t>
            </a:r>
          </a:p>
          <a:p>
            <a:pPr marL="1531234" lvl="2" indent="-510411" algn="l">
              <a:lnSpc>
                <a:spcPts val="4255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Purchased Water Cost (from The Water Co.): Based on Tier 7 price per gallon ($0.12).</a:t>
            </a:r>
          </a:p>
          <a:p>
            <a:pPr marL="1531234" lvl="2" indent="-510411" algn="l">
              <a:lnSpc>
                <a:spcPts val="4255"/>
              </a:lnSpc>
              <a:spcBef>
                <a:spcPct val="0"/>
              </a:spcBef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Water Storage Treatment Cost: Varies across weeks ($0.18 for weeks 1-2, $0.10 for weeks 3-4).</a:t>
            </a:r>
          </a:p>
          <a:p>
            <a:pPr marL="1531234" lvl="2" indent="-510411" algn="l">
              <a:lnSpc>
                <a:spcPts val="4255"/>
              </a:lnSpc>
              <a:spcBef>
                <a:spcPct val="0"/>
              </a:spcBef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Total Cost Calculation: Includes both purchased water cost + storage treatment cost.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algn="l">
              <a:lnSpc>
                <a:spcPts val="4495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For future Optimization: </a:t>
            </a:r>
          </a:p>
          <a:p>
            <a:pPr marL="765617" lvl="1" indent="-382809" algn="l">
              <a:lnSpc>
                <a:spcPts val="4255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Explore flexible contract negotiations</a:t>
            </a:r>
          </a:p>
          <a:p>
            <a:pPr marL="765617" lvl="1" indent="-382809" algn="l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Invest in improved water treatment efficiency</a:t>
            </a:r>
          </a:p>
          <a:p>
            <a:pPr marL="765617" lvl="1" indent="-382809" algn="l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Monitor demand trends continuously to refine forecasts and purchasing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DC80F2-DCE5-085F-7D05-7BD59A130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AFD74327-4B7F-8024-6752-49F1996CF3CF}"/>
              </a:ext>
            </a:extLst>
          </p:cNvPr>
          <p:cNvSpPr/>
          <p:nvPr/>
        </p:nvSpPr>
        <p:spPr>
          <a:xfrm>
            <a:off x="1548950" y="736467"/>
            <a:ext cx="15840918" cy="8814066"/>
          </a:xfrm>
          <a:custGeom>
            <a:avLst/>
            <a:gdLst/>
            <a:ahLst/>
            <a:cxnLst/>
            <a:rect l="l" t="t" r="r" b="b"/>
            <a:pathLst>
              <a:path w="15840918" h="8814066">
                <a:moveTo>
                  <a:pt x="0" y="0"/>
                </a:moveTo>
                <a:lnTo>
                  <a:pt x="15840918" y="0"/>
                </a:lnTo>
                <a:lnTo>
                  <a:pt x="15840918" y="8814066"/>
                </a:lnTo>
                <a:lnTo>
                  <a:pt x="0" y="8814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0AFDE89-5BEE-0E77-E85C-3B6E0E55CAE7}"/>
              </a:ext>
            </a:extLst>
          </p:cNvPr>
          <p:cNvSpPr/>
          <p:nvPr/>
        </p:nvSpPr>
        <p:spPr>
          <a:xfrm>
            <a:off x="11758635" y="8000051"/>
            <a:ext cx="5135643" cy="5057821"/>
          </a:xfrm>
          <a:custGeom>
            <a:avLst/>
            <a:gdLst/>
            <a:ahLst/>
            <a:cxnLst/>
            <a:rect l="l" t="t" r="r" b="b"/>
            <a:pathLst>
              <a:path w="5135643" h="5057821">
                <a:moveTo>
                  <a:pt x="0" y="0"/>
                </a:moveTo>
                <a:lnTo>
                  <a:pt x="5135643" y="0"/>
                </a:lnTo>
                <a:lnTo>
                  <a:pt x="5135643" y="5057821"/>
                </a:lnTo>
                <a:lnTo>
                  <a:pt x="0" y="50578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5FF66977-602A-C5A4-6FBF-7552A91E6D93}"/>
              </a:ext>
            </a:extLst>
          </p:cNvPr>
          <p:cNvSpPr txBox="1"/>
          <p:nvPr/>
        </p:nvSpPr>
        <p:spPr>
          <a:xfrm>
            <a:off x="7267420" y="2400300"/>
            <a:ext cx="8982430" cy="14659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9999" b="1" dirty="0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9972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6"/>
          <p:cNvGrpSpPr/>
          <p:nvPr/>
        </p:nvGrpSpPr>
        <p:grpSpPr>
          <a:xfrm>
            <a:off x="5292683" y="4407689"/>
            <a:ext cx="3360779" cy="3360779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3"/>
              <a:stretch>
                <a:fillRect t="-25058" b="-8275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9649381" y="4415310"/>
            <a:ext cx="3331091" cy="3360778"/>
            <a:chOff x="323657" y="0"/>
            <a:chExt cx="489143" cy="472817"/>
          </a:xfrm>
        </p:grpSpPr>
        <p:sp>
          <p:nvSpPr>
            <p:cNvPr id="9" name="Freeform 9"/>
            <p:cNvSpPr/>
            <p:nvPr/>
          </p:nvSpPr>
          <p:spPr>
            <a:xfrm>
              <a:off x="323657" y="0"/>
              <a:ext cx="489143" cy="472817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-27066" t="-107938" r="-39102" b="-97671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3976392" y="4407689"/>
            <a:ext cx="3360779" cy="3360779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5"/>
              <a:stretch>
                <a:fillRect t="-14409" b="-102197"/>
              </a:stretch>
            </a:blipFill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2" name="TextBox 12"/>
          <p:cNvSpPr txBox="1"/>
          <p:nvPr/>
        </p:nvSpPr>
        <p:spPr>
          <a:xfrm>
            <a:off x="762372" y="8272174"/>
            <a:ext cx="3394174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Shubham Gaddi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5378092" y="8272174"/>
            <a:ext cx="3101727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Tanisha Singla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531959" y="8272174"/>
            <a:ext cx="373647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Roopesh Athmuri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303891" y="8272174"/>
            <a:ext cx="2822228" cy="1000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59"/>
              </a:lnSpc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Aishwarya</a:t>
            </a:r>
          </a:p>
          <a:p>
            <a:pPr algn="ctr">
              <a:lnSpc>
                <a:spcPts val="3959"/>
              </a:lnSpc>
              <a:spcBef>
                <a:spcPct val="0"/>
              </a:spcBef>
            </a:pPr>
            <a:r>
              <a:rPr lang="en-US" sz="32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 Sanamandra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451922" y="1617162"/>
            <a:ext cx="5384155" cy="1362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9"/>
              </a:lnSpc>
              <a:spcBef>
                <a:spcPct val="0"/>
              </a:spcBef>
            </a:pPr>
            <a:r>
              <a:rPr lang="en-US" sz="8899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Our Team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7BEFD6C-4A6B-AE19-01EB-E1F0488A8D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8288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N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011358E3-E660-69CB-D305-026169718CA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984" y="4415310"/>
            <a:ext cx="3360779" cy="336077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5"/>
          <p:cNvSpPr txBox="1"/>
          <p:nvPr/>
        </p:nvSpPr>
        <p:spPr>
          <a:xfrm>
            <a:off x="4210761" y="1137384"/>
            <a:ext cx="8504028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999"/>
              </a:lnSpc>
              <a:spcBef>
                <a:spcPct val="0"/>
              </a:spcBef>
            </a:pPr>
            <a:r>
              <a:rPr lang="en-US" sz="4999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Problem Statement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647942"/>
            <a:ext cx="16030123" cy="63890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XYZ Corporation relies on two </a:t>
            </a:r>
            <a:r>
              <a:rPr lang="en-US" sz="28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water sources</a:t>
            </a: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:</a:t>
            </a:r>
          </a:p>
          <a:p>
            <a:pPr marL="657469" lvl="1" indent="-328734" algn="l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 Water Co. – Purchased water at a contracted price per gallon.</a:t>
            </a:r>
          </a:p>
          <a:p>
            <a:pPr marL="657469" lvl="1" indent="-328734" algn="l">
              <a:lnSpc>
                <a:spcPct val="150000"/>
              </a:lnSpc>
              <a:buAutoNum type="arabicPeriod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Water Storage Tank – Precipitation collected and stored with an associated per-gallon cost.</a:t>
            </a:r>
          </a:p>
          <a:p>
            <a:pPr algn="l">
              <a:lnSpc>
                <a:spcPct val="150000"/>
              </a:lnSpc>
            </a:pPr>
            <a:endParaRPr lang="en-US" sz="28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algn="l">
              <a:lnSpc>
                <a:spcPct val="150000"/>
              </a:lnSpc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The corporation faces increasing water costs and must determine the most cost-effective water allocation strategy while ensuring :</a:t>
            </a:r>
          </a:p>
          <a:p>
            <a:pPr marL="657469" lvl="1" indent="-328734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Operational sustainability (meeting demand without shortages).</a:t>
            </a:r>
          </a:p>
          <a:p>
            <a:pPr marL="657469" lvl="1" indent="-328734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Regulatory compliance (maintaining a minimum water storage level).</a:t>
            </a:r>
          </a:p>
          <a:p>
            <a:pPr marL="657469" lvl="1" indent="-328734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Environmental commitments (ensuring at least 25% of water usage is from storage).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>
          <a:xfrm>
            <a:off x="3810000" y="2310796"/>
            <a:ext cx="767028" cy="781799"/>
          </a:xfrm>
          <a:custGeom>
            <a:avLst/>
            <a:gdLst/>
            <a:ahLst/>
            <a:cxnLst/>
            <a:rect l="l" t="t" r="r" b="b"/>
            <a:pathLst>
              <a:path w="767028" h="781799">
                <a:moveTo>
                  <a:pt x="0" y="0"/>
                </a:moveTo>
                <a:lnTo>
                  <a:pt x="767028" y="0"/>
                </a:lnTo>
                <a:lnTo>
                  <a:pt x="767028" y="781799"/>
                </a:lnTo>
                <a:lnTo>
                  <a:pt x="0" y="78179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6365718" y="1153732"/>
            <a:ext cx="10970121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Forecasting Water Demand for Next 4 Weeks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75854" y="2502924"/>
            <a:ext cx="2614761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Historical Data</a:t>
            </a:r>
            <a:r>
              <a:rPr lang="en-US" sz="2599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6468" y="4089766"/>
            <a:ext cx="3253532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1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Categories of Usage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4577029" y="3744440"/>
            <a:ext cx="5449050" cy="1598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61339" lvl="1" indent="-280669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Cooling (temperature regulation)</a:t>
            </a:r>
          </a:p>
          <a:p>
            <a:pPr marL="561339" lvl="1" indent="-280669" algn="l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Main (employee usage)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4761203" y="2521686"/>
            <a:ext cx="5342529" cy="37298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1.5 years of weekly water usage data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4761204" y="5530764"/>
            <a:ext cx="5070796" cy="77053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119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Predict total water demand for each of the next 4 weeks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179653" y="5672835"/>
            <a:ext cx="1986111" cy="40005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19"/>
              </a:lnSpc>
              <a:spcBef>
                <a:spcPct val="0"/>
              </a:spcBef>
            </a:pPr>
            <a:r>
              <a:rPr lang="en-US" sz="2599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Objective</a:t>
            </a:r>
          </a:p>
        </p:txBody>
      </p:sp>
      <p:sp>
        <p:nvSpPr>
          <p:cNvPr id="14" name="Freeform 14"/>
          <p:cNvSpPr/>
          <p:nvPr/>
        </p:nvSpPr>
        <p:spPr>
          <a:xfrm>
            <a:off x="3810000" y="3873878"/>
            <a:ext cx="813650" cy="829319"/>
          </a:xfrm>
          <a:custGeom>
            <a:avLst/>
            <a:gdLst/>
            <a:ahLst/>
            <a:cxnLst/>
            <a:rect l="l" t="t" r="r" b="b"/>
            <a:pathLst>
              <a:path w="813650" h="829319">
                <a:moveTo>
                  <a:pt x="0" y="0"/>
                </a:moveTo>
                <a:lnTo>
                  <a:pt x="813650" y="0"/>
                </a:lnTo>
                <a:lnTo>
                  <a:pt x="813650" y="829319"/>
                </a:lnTo>
                <a:lnTo>
                  <a:pt x="0" y="829319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5" name="Freeform 15"/>
          <p:cNvSpPr/>
          <p:nvPr/>
        </p:nvSpPr>
        <p:spPr>
          <a:xfrm>
            <a:off x="3856621" y="5411400"/>
            <a:ext cx="767029" cy="922920"/>
          </a:xfrm>
          <a:custGeom>
            <a:avLst/>
            <a:gdLst/>
            <a:ahLst/>
            <a:cxnLst/>
            <a:rect l="l" t="t" r="r" b="b"/>
            <a:pathLst>
              <a:path w="905483" h="922920">
                <a:moveTo>
                  <a:pt x="0" y="0"/>
                </a:moveTo>
                <a:lnTo>
                  <a:pt x="905483" y="0"/>
                </a:lnTo>
                <a:lnTo>
                  <a:pt x="905483" y="922920"/>
                </a:lnTo>
                <a:lnTo>
                  <a:pt x="0" y="92292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Freeform 16"/>
          <p:cNvSpPr/>
          <p:nvPr/>
        </p:nvSpPr>
        <p:spPr>
          <a:xfrm>
            <a:off x="10123890" y="2544493"/>
            <a:ext cx="7525901" cy="6270911"/>
          </a:xfrm>
          <a:custGeom>
            <a:avLst/>
            <a:gdLst/>
            <a:ahLst/>
            <a:cxnLst/>
            <a:rect l="l" t="t" r="r" b="b"/>
            <a:pathLst>
              <a:path w="7525901" h="4026357">
                <a:moveTo>
                  <a:pt x="0" y="0"/>
                </a:moveTo>
                <a:lnTo>
                  <a:pt x="7525901" y="0"/>
                </a:lnTo>
                <a:lnTo>
                  <a:pt x="7525901" y="4026357"/>
                </a:lnTo>
                <a:lnTo>
                  <a:pt x="0" y="4026357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TextBox 17"/>
          <p:cNvSpPr txBox="1"/>
          <p:nvPr/>
        </p:nvSpPr>
        <p:spPr>
          <a:xfrm>
            <a:off x="390491" y="6918411"/>
            <a:ext cx="9733399" cy="2084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307"/>
              </a:lnSpc>
            </a:pPr>
            <a:r>
              <a:rPr lang="en-US" sz="24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Uncertainty in water demand:</a:t>
            </a:r>
          </a:p>
          <a:p>
            <a:pPr algn="ctr">
              <a:lnSpc>
                <a:spcPts val="3307"/>
              </a:lnSpc>
            </a:pPr>
            <a:endParaRPr lang="en-US" sz="2400" b="1" dirty="0">
              <a:solidFill>
                <a:srgbClr val="000000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  <a:p>
            <a:pPr>
              <a:lnSpc>
                <a:spcPts val="3307"/>
              </a:lnSpc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Through the historical data of 1.5 years, there were fluctuation in water consumption encountered. Due to seasonal or operational factors.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7"/>
          <p:cNvSpPr txBox="1"/>
          <p:nvPr/>
        </p:nvSpPr>
        <p:spPr>
          <a:xfrm>
            <a:off x="7391400" y="1211043"/>
            <a:ext cx="2884448" cy="5863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99"/>
              </a:lnSpc>
              <a:spcBef>
                <a:spcPct val="0"/>
              </a:spcBef>
            </a:pPr>
            <a:r>
              <a:rPr lang="en-US" sz="3999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Objective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19200" y="1943100"/>
            <a:ext cx="16049495" cy="76817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To develop an optimized water sourcing strategy that minimizes total water costs over the next four weeks by: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777234" lvl="1" indent="-388617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Forecasting future water demand based on historical usage trends.</a:t>
            </a:r>
          </a:p>
          <a:p>
            <a:pPr marL="777234" lvl="1" indent="-388617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Selecting the optimal contract tier from The Water Co. based on pricing and purchase constraints.</a:t>
            </a:r>
          </a:p>
          <a:p>
            <a:pPr marL="777234" lvl="1" indent="-388617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Balancing water purchases and storage usage while maintaining cost efficiency.</a:t>
            </a:r>
          </a:p>
          <a:p>
            <a:pPr algn="l">
              <a:lnSpc>
                <a:spcPct val="150000"/>
              </a:lnSpc>
              <a:spcBef>
                <a:spcPct val="0"/>
              </a:spcBef>
            </a:pPr>
            <a:endParaRPr lang="en-US" sz="28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</a:pPr>
            <a:r>
              <a:rPr lang="en-US" sz="28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Constraints:</a:t>
            </a:r>
          </a:p>
          <a:p>
            <a:pPr marL="777234" lvl="1" indent="-388617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Minimum water storage limit: 30,000 gallons</a:t>
            </a:r>
          </a:p>
          <a:p>
            <a:pPr marL="777234" lvl="1" indent="-388617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Precipitation replenishes storage weekly</a:t>
            </a:r>
          </a:p>
          <a:p>
            <a:pPr marL="777234" lvl="1" indent="-388617" algn="l">
              <a:lnSpc>
                <a:spcPct val="150000"/>
              </a:lnSpc>
              <a:spcBef>
                <a:spcPct val="0"/>
              </a:spcBef>
              <a:buFont typeface="Arial"/>
              <a:buChar char="•"/>
            </a:pPr>
            <a:r>
              <a:rPr lang="en-US" sz="28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Treatment costs vary over time.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8950" y="736467"/>
            <a:ext cx="15840918" cy="8814066"/>
          </a:xfrm>
          <a:custGeom>
            <a:avLst/>
            <a:gdLst/>
            <a:ahLst/>
            <a:cxnLst/>
            <a:rect l="l" t="t" r="r" b="b"/>
            <a:pathLst>
              <a:path w="15840918" h="8814066">
                <a:moveTo>
                  <a:pt x="0" y="0"/>
                </a:moveTo>
                <a:lnTo>
                  <a:pt x="15840918" y="0"/>
                </a:lnTo>
                <a:lnTo>
                  <a:pt x="15840918" y="8814066"/>
                </a:lnTo>
                <a:lnTo>
                  <a:pt x="0" y="8814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096103" y="4351139"/>
            <a:ext cx="9863257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sz="12000">
                <a:solidFill>
                  <a:srgbClr val="A7F6CF"/>
                </a:solidFill>
                <a:latin typeface="Droid Serif"/>
                <a:ea typeface="Droid Serif"/>
                <a:cs typeface="Droid Serif"/>
                <a:sym typeface="Droid Serif"/>
              </a:rPr>
              <a:t>Forecasting </a:t>
            </a:r>
          </a:p>
        </p:txBody>
      </p:sp>
      <p:sp>
        <p:nvSpPr>
          <p:cNvPr id="4" name="Freeform 4"/>
          <p:cNvSpPr/>
          <p:nvPr/>
        </p:nvSpPr>
        <p:spPr>
          <a:xfrm>
            <a:off x="11823717" y="7370926"/>
            <a:ext cx="5135643" cy="5057821"/>
          </a:xfrm>
          <a:custGeom>
            <a:avLst/>
            <a:gdLst/>
            <a:ahLst/>
            <a:cxnLst/>
            <a:rect l="l" t="t" r="r" b="b"/>
            <a:pathLst>
              <a:path w="5135643" h="5057821">
                <a:moveTo>
                  <a:pt x="0" y="0"/>
                </a:moveTo>
                <a:lnTo>
                  <a:pt x="5135643" y="0"/>
                </a:lnTo>
                <a:lnTo>
                  <a:pt x="5135643" y="5057822"/>
                </a:lnTo>
                <a:lnTo>
                  <a:pt x="0" y="505782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2922034" y="3288059"/>
            <a:ext cx="679021" cy="229632"/>
          </a:xfrm>
          <a:custGeom>
            <a:avLst/>
            <a:gdLst/>
            <a:ahLst/>
            <a:cxnLst/>
            <a:rect l="l" t="t" r="r" b="b"/>
            <a:pathLst>
              <a:path w="679021" h="229632">
                <a:moveTo>
                  <a:pt x="0" y="0"/>
                </a:moveTo>
                <a:lnTo>
                  <a:pt x="679021" y="0"/>
                </a:lnTo>
                <a:lnTo>
                  <a:pt x="679021" y="229633"/>
                </a:lnTo>
                <a:lnTo>
                  <a:pt x="0" y="2296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926464" y="2364134"/>
            <a:ext cx="2121750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sz="12000" b="1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01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206598" y="2521297"/>
            <a:ext cx="6525622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9999" b="1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Objective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579120" y="3957178"/>
            <a:ext cx="5181600" cy="49223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Our Approach :</a:t>
            </a:r>
          </a:p>
          <a:p>
            <a:pPr algn="just">
              <a:lnSpc>
                <a:spcPct val="150000"/>
              </a:lnSpc>
            </a:pPr>
            <a:endParaRPr lang="en-US" sz="2400" b="1" dirty="0">
              <a:solidFill>
                <a:srgbClr val="000000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 Tested multiple individual and combined forecasting models.</a:t>
            </a:r>
          </a:p>
          <a:p>
            <a:pPr algn="just">
              <a:lnSpc>
                <a:spcPct val="150000"/>
              </a:lnSpc>
            </a:pPr>
            <a:endParaRPr lang="en-US" sz="24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518160" lvl="1" indent="-259080" algn="just">
              <a:lnSpc>
                <a:spcPct val="15000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Selected champion model based on evaluation of multiple error metrics - WMAPE, WMAE, WRMSE</a:t>
            </a:r>
          </a:p>
        </p:txBody>
      </p: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8135224"/>
              </p:ext>
            </p:extLst>
          </p:nvPr>
        </p:nvGraphicFramePr>
        <p:xfrm>
          <a:off x="5997990" y="1066800"/>
          <a:ext cx="12021463" cy="8374305"/>
        </p:xfrm>
        <a:graphic>
          <a:graphicData uri="http://schemas.openxmlformats.org/drawingml/2006/table">
            <a:tbl>
              <a:tblPr firstRow="1" firstCol="1">
                <a:tableStyleId>{BC89EF96-8CEA-46FF-86C4-4CE0E7609802}</a:tableStyleId>
              </a:tblPr>
              <a:tblGrid>
                <a:gridCol w="2291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4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7730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26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3094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7942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867762"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 dirty="0">
                          <a:solidFill>
                            <a:srgbClr val="000000"/>
                          </a:solidFill>
                          <a:sym typeface="Droid Serif Bold"/>
                        </a:rPr>
                        <a:t>Model Name</a:t>
                      </a:r>
                      <a:endParaRPr 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>
                          <a:solidFill>
                            <a:srgbClr val="000000"/>
                          </a:solidFill>
                          <a:sym typeface="Droid Serif"/>
                        </a:rPr>
                        <a:t>Weighted Mean Absolute Error</a:t>
                      </a:r>
                      <a:endParaRPr lang="en-US" sz="11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 dirty="0">
                          <a:solidFill>
                            <a:srgbClr val="000000"/>
                          </a:solidFill>
                          <a:sym typeface="Droid Serif"/>
                        </a:rPr>
                        <a:t>Weighted Mean Absolute Percent Error</a:t>
                      </a:r>
                      <a:endParaRPr 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>
                          <a:solidFill>
                            <a:srgbClr val="000000"/>
                          </a:solidFill>
                          <a:sym typeface="Droid Serif"/>
                        </a:rPr>
                        <a:t>Weighted Mean Absolute Scaled Error</a:t>
                      </a:r>
                      <a:endParaRPr lang="en-US" sz="11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>
                          <a:solidFill>
                            <a:srgbClr val="000000"/>
                          </a:solidFill>
                          <a:sym typeface="Droid Serif"/>
                        </a:rPr>
                        <a:t>Weighted Absolute Scaled Error</a:t>
                      </a:r>
                      <a:endParaRPr lang="en-US" sz="1100" b="1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 dirty="0">
                          <a:solidFill>
                            <a:srgbClr val="000000"/>
                          </a:solidFill>
                          <a:sym typeface="Droid Serif"/>
                        </a:rPr>
                        <a:t>Weighted Root Mean Square Error</a:t>
                      </a:r>
                      <a:endParaRPr lang="en-US" sz="1100" b="1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 dirty="0">
                          <a:solidFill>
                            <a:srgbClr val="000000"/>
                          </a:solidFill>
                          <a:sym typeface="Droid Serif"/>
                        </a:rPr>
                        <a:t>Weighted Absolute Percent Error</a:t>
                      </a:r>
                      <a:endParaRPr lang="en-US" sz="1100" b="1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683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Arimax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000000"/>
                          </a:solidFill>
                          <a:sym typeface="Droid Serif"/>
                        </a:rPr>
                        <a:t>5,122.39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24.986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0.9281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3.8841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6,698.97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0.1801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4683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ESM Model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5,445.42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25.4269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0.9733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1.4926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7,299.37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0.1903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4683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Seasonal Model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5,069.82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24.1201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0.9149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3.8943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6,637.12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0.1781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222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Stacked Model (NN + TS)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3,147.95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20.768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0.5907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3.6971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4,138.66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0.1118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4683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IDM Model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000000"/>
                          </a:solidFill>
                          <a:sym typeface="Droid Serif"/>
                        </a:rPr>
                        <a:t>5,441.24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25.5172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0.9726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1.3997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7,297.81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0.1902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67762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Ensemble (ARIMA/ETS/Stacked/Seasonal)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3,147.95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20.768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0.5907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3.6971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4,138.66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0.1118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2912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Ensemble (ARIMA/ETS/Seasonal)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5,069.82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24.1201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0.9149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3.8943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6,637.12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0.1781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2912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Ensemble (Stacked/Seasonal)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000000"/>
                          </a:solidFill>
                          <a:sym typeface="Droid Serif"/>
                        </a:rPr>
                        <a:t>3,147.95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20.768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0.5907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3.6971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4,138.66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0.1118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602912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Ensemble (ARIMA/ETS/Stacked)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3,147.95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20.768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0.5907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3.6971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4,138.66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0.1118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591222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Regression for Time Series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3,029.82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13.5862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0.5259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2.1913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b="1">
                          <a:solidFill>
                            <a:srgbClr val="000000"/>
                          </a:solidFill>
                          <a:sym typeface="Droid Serif Bold"/>
                        </a:rPr>
                        <a:t>4,174.77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0.1021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5770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Non-seasonal Model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5,069.82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24.1201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0.9149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3.8943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6,637.12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0.1781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157194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Ensemble (ARIMA/ETS/Stacked/Seasonal/Non-seasonal/Regression)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2,665.43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000000"/>
                          </a:solidFill>
                          <a:sym typeface="Droid Serif"/>
                        </a:rPr>
                        <a:t>14.8154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0.4692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3.3703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3,638.44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0.0888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4683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Auto-forecasting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5,069.82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24.1201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0.9149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3.8943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6,637.12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0.1781</a:t>
                      </a:r>
                      <a:endParaRPr lang="en-US" sz="110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591222">
                <a:tc>
                  <a:txBody>
                    <a:bodyPr/>
                    <a:lstStyle/>
                    <a:p>
                      <a:pPr algn="l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Hierarchical Forecasting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5,339.92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25.6279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000000"/>
                          </a:solidFill>
                          <a:sym typeface="Droid Serif"/>
                        </a:rPr>
                        <a:t>0.9599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>
                          <a:solidFill>
                            <a:srgbClr val="000000"/>
                          </a:solidFill>
                          <a:sym typeface="Droid Serif"/>
                        </a:rPr>
                        <a:t>3.5359</a:t>
                      </a:r>
                      <a:endParaRPr lang="en-US" sz="110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000000"/>
                          </a:solidFill>
                          <a:sym typeface="Droid Serif"/>
                        </a:rPr>
                        <a:t>7,164.84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239"/>
                        </a:lnSpc>
                        <a:defRPr/>
                      </a:pPr>
                      <a:r>
                        <a:rPr lang="en-US" sz="1599" dirty="0">
                          <a:solidFill>
                            <a:srgbClr val="000000"/>
                          </a:solidFill>
                          <a:sym typeface="Droid Serif"/>
                        </a:rPr>
                        <a:t>0.188</a:t>
                      </a:r>
                      <a:endParaRPr lang="en-US" sz="1100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8" name="TextBox 8"/>
          <p:cNvSpPr txBox="1"/>
          <p:nvPr/>
        </p:nvSpPr>
        <p:spPr>
          <a:xfrm>
            <a:off x="579120" y="1181100"/>
            <a:ext cx="5181600" cy="25851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879"/>
              </a:lnSpc>
            </a:pPr>
            <a:r>
              <a:rPr lang="en-US" sz="2400" b="1" dirty="0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Challenges in Forecasting Water Usage : </a:t>
            </a:r>
          </a:p>
          <a:p>
            <a:pPr algn="just">
              <a:lnSpc>
                <a:spcPts val="2879"/>
              </a:lnSpc>
            </a:pPr>
            <a:endParaRPr lang="en-US" sz="2400" b="1" dirty="0">
              <a:solidFill>
                <a:srgbClr val="000000"/>
              </a:solidFill>
              <a:latin typeface="Droid Serif Bold"/>
              <a:ea typeface="Droid Serif Bold"/>
              <a:cs typeface="Droid Serif Bold"/>
              <a:sym typeface="Droid Serif Bold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Seasonal Trend &amp; fluctuations.</a:t>
            </a:r>
          </a:p>
          <a:p>
            <a:pPr algn="just">
              <a:lnSpc>
                <a:spcPts val="2879"/>
              </a:lnSpc>
            </a:pPr>
            <a:endParaRPr lang="en-US" sz="24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  <a:p>
            <a:pPr marL="518160" lvl="1" indent="-259080" algn="just">
              <a:lnSpc>
                <a:spcPts val="2879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No single model is perfect </a:t>
            </a:r>
          </a:p>
          <a:p>
            <a:pPr algn="just">
              <a:lnSpc>
                <a:spcPts val="2879"/>
              </a:lnSpc>
            </a:pPr>
            <a:endParaRPr lang="en-US" sz="2400" dirty="0">
              <a:solidFill>
                <a:srgbClr val="000000"/>
              </a:solidFill>
              <a:latin typeface="Droid Serif"/>
              <a:ea typeface="Droid Serif"/>
              <a:cs typeface="Droid Serif"/>
              <a:sym typeface="Droid Serif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6"/>
          <p:cNvSpPr txBox="1"/>
          <p:nvPr/>
        </p:nvSpPr>
        <p:spPr>
          <a:xfrm>
            <a:off x="6706611" y="1019175"/>
            <a:ext cx="3834259" cy="5810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59"/>
              </a:lnSpc>
              <a:spcBef>
                <a:spcPct val="0"/>
              </a:spcBef>
            </a:pPr>
            <a:r>
              <a:rPr lang="en-US" sz="3799" b="1">
                <a:solidFill>
                  <a:srgbClr val="000000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Final Forecasts </a:t>
            </a:r>
          </a:p>
        </p:txBody>
      </p:sp>
      <p:pic>
        <p:nvPicPr>
          <p:cNvPr id="7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41" y="1121629"/>
            <a:ext cx="10099059" cy="8621213"/>
          </a:xfrm>
          <a:prstGeom prst="rect">
            <a:avLst/>
          </a:prstGeom>
        </p:spPr>
      </p:pic>
      <p:sp>
        <p:nvSpPr>
          <p:cNvPr id="8" name="TextBox 8"/>
          <p:cNvSpPr txBox="1"/>
          <p:nvPr/>
        </p:nvSpPr>
        <p:spPr>
          <a:xfrm>
            <a:off x="12128282" y="4197326"/>
            <a:ext cx="5138738" cy="2219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1 : 53,953 gallons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2 : 53,591 gallons</a:t>
            </a:r>
          </a:p>
          <a:p>
            <a:pPr algn="ctr">
              <a:lnSpc>
                <a:spcPct val="150000"/>
              </a:lnSpc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3 : 53,369 gallons</a:t>
            </a: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Droid Serif"/>
                <a:ea typeface="Droid Serif"/>
                <a:cs typeface="Droid Serif"/>
                <a:sym typeface="Droid Serif"/>
              </a:rPr>
              <a:t>Week 4 : 53,215 gallons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48950" y="736467"/>
            <a:ext cx="15840918" cy="8814066"/>
          </a:xfrm>
          <a:custGeom>
            <a:avLst/>
            <a:gdLst/>
            <a:ahLst/>
            <a:cxnLst/>
            <a:rect l="l" t="t" r="r" b="b"/>
            <a:pathLst>
              <a:path w="15840918" h="8814066">
                <a:moveTo>
                  <a:pt x="0" y="0"/>
                </a:moveTo>
                <a:lnTo>
                  <a:pt x="15840918" y="0"/>
                </a:lnTo>
                <a:lnTo>
                  <a:pt x="15840918" y="8814066"/>
                </a:lnTo>
                <a:lnTo>
                  <a:pt x="0" y="881406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3" name="TextBox 3"/>
          <p:cNvSpPr txBox="1"/>
          <p:nvPr/>
        </p:nvSpPr>
        <p:spPr>
          <a:xfrm>
            <a:off x="7396043" y="4332926"/>
            <a:ext cx="9863257" cy="3667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sz="12000">
                <a:solidFill>
                  <a:srgbClr val="A7F6CF"/>
                </a:solidFill>
                <a:latin typeface="Droid Serif"/>
                <a:ea typeface="Droid Serif"/>
                <a:cs typeface="Droid Serif"/>
                <a:sym typeface="Droid Serif"/>
              </a:rPr>
              <a:t>Optimization </a:t>
            </a:r>
          </a:p>
        </p:txBody>
      </p:sp>
      <p:sp>
        <p:nvSpPr>
          <p:cNvPr id="4" name="Freeform 4"/>
          <p:cNvSpPr/>
          <p:nvPr/>
        </p:nvSpPr>
        <p:spPr>
          <a:xfrm>
            <a:off x="11758635" y="8000051"/>
            <a:ext cx="5135643" cy="5057821"/>
          </a:xfrm>
          <a:custGeom>
            <a:avLst/>
            <a:gdLst/>
            <a:ahLst/>
            <a:cxnLst/>
            <a:rect l="l" t="t" r="r" b="b"/>
            <a:pathLst>
              <a:path w="5135643" h="5057821">
                <a:moveTo>
                  <a:pt x="0" y="0"/>
                </a:moveTo>
                <a:lnTo>
                  <a:pt x="5135643" y="0"/>
                </a:lnTo>
                <a:lnTo>
                  <a:pt x="5135643" y="5057821"/>
                </a:lnTo>
                <a:lnTo>
                  <a:pt x="0" y="505782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>
            <a:off x="13087993" y="3214171"/>
            <a:ext cx="679021" cy="229632"/>
          </a:xfrm>
          <a:custGeom>
            <a:avLst/>
            <a:gdLst/>
            <a:ahLst/>
            <a:cxnLst/>
            <a:rect l="l" t="t" r="r" b="b"/>
            <a:pathLst>
              <a:path w="679021" h="229632">
                <a:moveTo>
                  <a:pt x="0" y="0"/>
                </a:moveTo>
                <a:lnTo>
                  <a:pt x="679021" y="0"/>
                </a:lnTo>
                <a:lnTo>
                  <a:pt x="679021" y="229632"/>
                </a:lnTo>
                <a:lnTo>
                  <a:pt x="0" y="22963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TextBox 7"/>
          <p:cNvSpPr txBox="1"/>
          <p:nvPr/>
        </p:nvSpPr>
        <p:spPr>
          <a:xfrm>
            <a:off x="13767014" y="2405062"/>
            <a:ext cx="2121750" cy="183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4400"/>
              </a:lnSpc>
            </a:pPr>
            <a:r>
              <a:rPr lang="en-US" sz="12000" b="1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02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562371" y="2447409"/>
            <a:ext cx="6525622" cy="1524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99"/>
              </a:lnSpc>
              <a:spcBef>
                <a:spcPct val="0"/>
              </a:spcBef>
            </a:pPr>
            <a:r>
              <a:rPr lang="en-US" sz="9999" b="1">
                <a:solidFill>
                  <a:srgbClr val="FFFFFF"/>
                </a:solidFill>
                <a:latin typeface="Droid Serif Bold"/>
                <a:ea typeface="Droid Serif Bold"/>
                <a:cs typeface="Droid Serif Bold"/>
                <a:sym typeface="Droid Serif Bold"/>
              </a:rPr>
              <a:t>Objective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1134</Words>
  <Application>Microsoft Office PowerPoint</Application>
  <PresentationFormat>Custom</PresentationFormat>
  <Paragraphs>304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Droid Serif</vt:lpstr>
      <vt:lpstr>Droid Serif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SAS.pptx</dc:title>
  <dc:creator>Shubham Gaddi</dc:creator>
  <cp:lastModifiedBy>Shubham Gaddi</cp:lastModifiedBy>
  <cp:revision>3</cp:revision>
  <dcterms:created xsi:type="dcterms:W3CDTF">2006-08-16T00:00:00Z</dcterms:created>
  <dcterms:modified xsi:type="dcterms:W3CDTF">2025-03-13T02:38:35Z</dcterms:modified>
  <dc:identifier>DAGhRx_m5Bc</dc:identifier>
</cp:coreProperties>
</file>