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0" r:id="rId3"/>
    <p:sldId id="262" r:id="rId4"/>
    <p:sldId id="257" r:id="rId5"/>
    <p:sldId id="261" r:id="rId6"/>
    <p:sldId id="258" r:id="rId7"/>
    <p:sldId id="263" r:id="rId8"/>
    <p:sldId id="266" r:id="rId9"/>
    <p:sldId id="268" r:id="rId10"/>
    <p:sldId id="269" r:id="rId11"/>
    <p:sldId id="270" r:id="rId12"/>
    <p:sldId id="271" r:id="rId13"/>
    <p:sldId id="272" r:id="rId14"/>
    <p:sldId id="264" r:id="rId15"/>
    <p:sldId id="273" r:id="rId16"/>
    <p:sldId id="274" r:id="rId17"/>
    <p:sldId id="275" r:id="rId18"/>
    <p:sldId id="27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413E-AD90-4982-AB1E-725E5B696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E6F65-1123-46B0-BE6B-40363921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0F041-4E61-44C0-95D2-8874D6159A5A}"/>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5" name="Footer Placeholder 4">
            <a:extLst>
              <a:ext uri="{FF2B5EF4-FFF2-40B4-BE49-F238E27FC236}">
                <a16:creationId xmlns:a16="http://schemas.microsoft.com/office/drawing/2014/main" id="{B0F1D661-2411-4898-BB34-E8E91CBC2E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37D7E-B3BF-4D69-855D-EAFE5EF6E283}"/>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135310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CC82-75BC-482F-BD4B-B73A0BCBE2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4133B-5154-412F-8713-5F65243D6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BB2BB-06C1-4237-A318-D38B63560236}"/>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5" name="Footer Placeholder 4">
            <a:extLst>
              <a:ext uri="{FF2B5EF4-FFF2-40B4-BE49-F238E27FC236}">
                <a16:creationId xmlns:a16="http://schemas.microsoft.com/office/drawing/2014/main" id="{9A36848A-0B72-41AB-AFF3-CF7DD7C55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F133B-B318-4273-B3CF-DBB73ADAF6EC}"/>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52161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17A95-B80A-440E-9B67-33ECF4AB9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CAD440-B8FD-4776-9094-943298E45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00D69-AA6D-4438-B30E-1FCA6C50689C}"/>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5" name="Footer Placeholder 4">
            <a:extLst>
              <a:ext uri="{FF2B5EF4-FFF2-40B4-BE49-F238E27FC236}">
                <a16:creationId xmlns:a16="http://schemas.microsoft.com/office/drawing/2014/main" id="{82BF3136-5705-47C1-BF75-8F3EC7705C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33A72-E989-411B-B8DB-8633F7AB7BC0}"/>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289916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FDDC-B459-4B74-A633-181A57268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D4EBA-9A90-443A-87F9-EFCCF2591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C9793-5244-47F3-BAE6-DB1B13C93575}"/>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5" name="Footer Placeholder 4">
            <a:extLst>
              <a:ext uri="{FF2B5EF4-FFF2-40B4-BE49-F238E27FC236}">
                <a16:creationId xmlns:a16="http://schemas.microsoft.com/office/drawing/2014/main" id="{99AFF00E-1FAC-4514-B102-1E38D378A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4E2B9-5956-410B-B61A-6950E7228F7A}"/>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1134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524F-44E1-476F-A052-6205C8D7C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8C7DE-46C1-458A-9B33-B8A2808AAD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8B95B-EDCD-4F80-A785-F475F146F053}"/>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5" name="Footer Placeholder 4">
            <a:extLst>
              <a:ext uri="{FF2B5EF4-FFF2-40B4-BE49-F238E27FC236}">
                <a16:creationId xmlns:a16="http://schemas.microsoft.com/office/drawing/2014/main" id="{A8919254-5427-4CBC-8651-C46A0B53C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634F9-838E-403B-8420-77B8BA9AA94D}"/>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03379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B929-ABF6-4A75-ADFF-3348ECEEA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6E1C3-02DE-4216-9C1F-F57485E4F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EB19-63FB-440E-A315-F7E575818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66E5B-C07E-4088-9E1D-A62AE9925002}"/>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6" name="Footer Placeholder 5">
            <a:extLst>
              <a:ext uri="{FF2B5EF4-FFF2-40B4-BE49-F238E27FC236}">
                <a16:creationId xmlns:a16="http://schemas.microsoft.com/office/drawing/2014/main" id="{F21C2282-3B84-47AF-9297-76FB5F1D5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8FE21-5BAC-499D-BD15-1F8B457F4ED9}"/>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78141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E7B5-07CF-4964-9E3E-EF09C5AFA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27BF7-87F7-40A7-B630-7063CDC11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63A45-185A-451D-83DC-5D18926EE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A73BB-4273-410D-843D-B9CEE7D0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1329C-E197-4780-8604-3393FD9A8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D119D1-5A6A-49EA-A567-005F012852F8}"/>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8" name="Footer Placeholder 7">
            <a:extLst>
              <a:ext uri="{FF2B5EF4-FFF2-40B4-BE49-F238E27FC236}">
                <a16:creationId xmlns:a16="http://schemas.microsoft.com/office/drawing/2014/main" id="{2434C92B-779E-4D39-9FDC-B0B5EC2FCF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1E4D5-65D4-45D4-B8F8-FE410A2A18DC}"/>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112276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5763-8392-415F-9B4B-3128D6FD0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58A98-9D42-4EB6-8D83-C9A9F8B3413A}"/>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4" name="Footer Placeholder 3">
            <a:extLst>
              <a:ext uri="{FF2B5EF4-FFF2-40B4-BE49-F238E27FC236}">
                <a16:creationId xmlns:a16="http://schemas.microsoft.com/office/drawing/2014/main" id="{1DECAF94-4C27-478B-ADB8-9501734B11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839BC3-696D-4010-8C30-1C5CDDE816E6}"/>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273205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A1F67-0756-4415-9594-F5AFD8DADCA8}"/>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3" name="Footer Placeholder 2">
            <a:extLst>
              <a:ext uri="{FF2B5EF4-FFF2-40B4-BE49-F238E27FC236}">
                <a16:creationId xmlns:a16="http://schemas.microsoft.com/office/drawing/2014/main" id="{2C9548F1-EF41-49BD-BD1B-FEA456517B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70C0D3-4BDA-4EE2-A84A-08C3125EB5F4}"/>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5112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9C2C-4974-4C31-A640-F1CC9AE95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56AC3-A311-403D-9C44-57C3A6069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959100-700C-4BC6-8433-717D3B986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D37A2-A8AD-45D5-B06B-EC9E46280ABB}"/>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6" name="Footer Placeholder 5">
            <a:extLst>
              <a:ext uri="{FF2B5EF4-FFF2-40B4-BE49-F238E27FC236}">
                <a16:creationId xmlns:a16="http://schemas.microsoft.com/office/drawing/2014/main" id="{932D7E8E-EDFE-45A7-9BB8-24073FD83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3F1C4-071D-4B64-AC42-7A448337D116}"/>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200741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B9D-5DD7-4B5C-86A5-5F8FB5F2B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3EDFF-8E78-4461-AC64-767101854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485EC-841B-41F3-B182-10AC2979E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BE10F-1DAB-4F73-869C-E7F844F23F3E}"/>
              </a:ext>
            </a:extLst>
          </p:cNvPr>
          <p:cNvSpPr>
            <a:spLocks noGrp="1"/>
          </p:cNvSpPr>
          <p:nvPr>
            <p:ph type="dt" sz="half" idx="10"/>
          </p:nvPr>
        </p:nvSpPr>
        <p:spPr/>
        <p:txBody>
          <a:bodyPr/>
          <a:lstStyle/>
          <a:p>
            <a:fld id="{0B6427AC-F27D-4B2F-A829-30CAE721DAE4}" type="datetimeFigureOut">
              <a:rPr lang="en-IN" smtClean="0"/>
              <a:t>13-12-2019</a:t>
            </a:fld>
            <a:endParaRPr lang="en-IN"/>
          </a:p>
        </p:txBody>
      </p:sp>
      <p:sp>
        <p:nvSpPr>
          <p:cNvPr id="6" name="Footer Placeholder 5">
            <a:extLst>
              <a:ext uri="{FF2B5EF4-FFF2-40B4-BE49-F238E27FC236}">
                <a16:creationId xmlns:a16="http://schemas.microsoft.com/office/drawing/2014/main" id="{007777D3-E30E-47F5-9DCE-DD33D18150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FA4A99-B494-43F7-8261-C4C02FD96C9C}"/>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10492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81A3E-F3FC-4B13-923A-87C502FB2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C75B64-09A0-486B-A985-80D0614DF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4BEF2-0F50-4A3A-97BF-85CF7D0B9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427AC-F27D-4B2F-A829-30CAE721DAE4}" type="datetimeFigureOut">
              <a:rPr lang="en-IN" smtClean="0"/>
              <a:t>13-12-2019</a:t>
            </a:fld>
            <a:endParaRPr lang="en-IN"/>
          </a:p>
        </p:txBody>
      </p:sp>
      <p:sp>
        <p:nvSpPr>
          <p:cNvPr id="5" name="Footer Placeholder 4">
            <a:extLst>
              <a:ext uri="{FF2B5EF4-FFF2-40B4-BE49-F238E27FC236}">
                <a16:creationId xmlns:a16="http://schemas.microsoft.com/office/drawing/2014/main" id="{50B9B276-F9B8-49BD-8BCB-FD4956A8B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148FC4-A3BA-46DD-9403-2EE315D30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00242-6379-4400-9720-10B0B4FD9441}" type="slidenum">
              <a:rPr lang="en-IN" smtClean="0"/>
              <a:t>‹#›</a:t>
            </a:fld>
            <a:endParaRPr lang="en-IN"/>
          </a:p>
        </p:txBody>
      </p:sp>
    </p:spTree>
    <p:extLst>
      <p:ext uri="{BB962C8B-B14F-4D97-AF65-F5344CB8AC3E}">
        <p14:creationId xmlns:p14="http://schemas.microsoft.com/office/powerpoint/2010/main" val="185227441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fda.gov/regulatory-information/search-fda-guidance-documents/infusion-pumps-total-product-life-cyc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21BE-3A12-4191-95BE-4092F4EA7695}"/>
              </a:ext>
            </a:extLst>
          </p:cNvPr>
          <p:cNvSpPr>
            <a:spLocks noGrp="1"/>
          </p:cNvSpPr>
          <p:nvPr>
            <p:ph type="ctrTitle"/>
          </p:nvPr>
        </p:nvSpPr>
        <p:spPr>
          <a:xfrm>
            <a:off x="2222346" y="165100"/>
            <a:ext cx="8574622" cy="807173"/>
          </a:xfrm>
        </p:spPr>
        <p:txBody>
          <a:bodyPr>
            <a:normAutofit/>
          </a:bodyPr>
          <a:lstStyle/>
          <a:p>
            <a:r>
              <a:rPr lang="en-US" sz="4000" dirty="0">
                <a:solidFill>
                  <a:srgbClr val="000000"/>
                </a:solidFill>
              </a:rPr>
              <a:t>Insulin And Glucagon Pump Simulation</a:t>
            </a:r>
            <a:endParaRPr lang="en-IN" sz="4000" dirty="0"/>
          </a:p>
        </p:txBody>
      </p:sp>
      <p:pic>
        <p:nvPicPr>
          <p:cNvPr id="4" name="Picture 2" descr="Image result for fra uas png">
            <a:extLst>
              <a:ext uri="{FF2B5EF4-FFF2-40B4-BE49-F238E27FC236}">
                <a16:creationId xmlns:a16="http://schemas.microsoft.com/office/drawing/2014/main" id="{CA560E27-C5E2-4BB1-AB14-F76C14EE54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6966" y="1296120"/>
            <a:ext cx="3312992" cy="138853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1151AFA-E63B-4E43-9B8B-D957CBDB886F}"/>
              </a:ext>
            </a:extLst>
          </p:cNvPr>
          <p:cNvSpPr txBox="1">
            <a:spLocks/>
          </p:cNvSpPr>
          <p:nvPr/>
        </p:nvSpPr>
        <p:spPr>
          <a:xfrm>
            <a:off x="1018572" y="3127951"/>
            <a:ext cx="4803494" cy="243103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4F81BD"/>
              </a:buClr>
              <a:buSzTx/>
              <a:buFont typeface="Wingdings 3" charset="2"/>
              <a:buNone/>
              <a:tabLst/>
              <a:defRPr/>
            </a:pPr>
            <a:r>
              <a:rPr kumimoji="0" lang="en-US" sz="1600" b="1" i="0" u="none" strike="noStrike" kern="1200" cap="none" spc="0" normalizeH="0" baseline="0" noProof="0" dirty="0">
                <a:ln>
                  <a:noFill/>
                </a:ln>
                <a:solidFill>
                  <a:srgbClr val="000000"/>
                </a:solidFill>
                <a:effectLst/>
                <a:uLnTx/>
                <a:uFillTx/>
                <a:latin typeface="Century Gothic"/>
                <a:ea typeface="+mn-ea"/>
                <a:cs typeface="+mn-cs"/>
              </a:rPr>
              <a:t>Group D:</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lang="en-US" dirty="0">
                <a:solidFill>
                  <a:sysClr val="windowText" lastClr="000000"/>
                </a:solidFill>
                <a:latin typeface="Century Gothic"/>
              </a:rPr>
              <a:t>Shubham Girdhar		          1323003</a:t>
            </a:r>
            <a:endParaRPr kumimoji="0" lang="en-US" b="0" i="0" u="none" strike="noStrike" kern="1200" cap="none" spc="0" normalizeH="0" baseline="0" noProof="0" dirty="0">
              <a:ln>
                <a:noFill/>
              </a:ln>
              <a:solidFill>
                <a:sysClr val="windowText" lastClr="000000"/>
              </a:solidFill>
              <a:effectLst/>
              <a:uLnTx/>
              <a:uFillTx/>
              <a:latin typeface="Century Gothic"/>
              <a:ea typeface="+mn-ea"/>
              <a:cs typeface="+mn-cs"/>
            </a:endParaRP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lang="en-US" dirty="0" err="1">
                <a:solidFill>
                  <a:sysClr val="windowText" lastClr="000000"/>
                </a:solidFill>
                <a:latin typeface="Century Gothic"/>
              </a:rPr>
              <a:t>Kshitij</a:t>
            </a:r>
            <a:r>
              <a:rPr lang="en-US" dirty="0">
                <a:solidFill>
                  <a:sysClr val="windowText" lastClr="000000"/>
                </a:solidFill>
                <a:latin typeface="Century Gothic"/>
              </a:rPr>
              <a:t> </a:t>
            </a:r>
            <a:r>
              <a:rPr lang="en-US" dirty="0" err="1">
                <a:solidFill>
                  <a:sysClr val="windowText" lastClr="000000"/>
                </a:solidFill>
                <a:latin typeface="Century Gothic"/>
              </a:rPr>
              <a:t>Yelpale</a:t>
            </a: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				   1322509</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kumimoji="0" lang="en-US" b="0" i="0" u="none" strike="noStrike" kern="1200" cap="none" spc="0" normalizeH="0" baseline="0" noProof="0" dirty="0" err="1">
                <a:ln>
                  <a:noFill/>
                </a:ln>
                <a:solidFill>
                  <a:sysClr val="windowText" lastClr="000000"/>
                </a:solidFill>
                <a:effectLst/>
                <a:uLnTx/>
                <a:uFillTx/>
                <a:latin typeface="Century Gothic"/>
                <a:ea typeface="+mn-ea"/>
                <a:cs typeface="+mn-cs"/>
              </a:rPr>
              <a:t>Safir</a:t>
            </a: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b="0" i="0" u="none" strike="noStrike" kern="1200" cap="none" spc="0" normalizeH="0" baseline="0" noProof="0" dirty="0" err="1">
                <a:ln>
                  <a:noFill/>
                </a:ln>
                <a:solidFill>
                  <a:sysClr val="windowText" lastClr="000000"/>
                </a:solidFill>
                <a:effectLst/>
                <a:uLnTx/>
                <a:uFillTx/>
                <a:latin typeface="Century Gothic"/>
                <a:ea typeface="+mn-ea"/>
                <a:cs typeface="+mn-cs"/>
              </a:rPr>
              <a:t>Mohamm</a:t>
            </a: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				   1322554	</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lang="en-US" dirty="0" err="1">
                <a:solidFill>
                  <a:sysClr val="windowText" lastClr="000000"/>
                </a:solidFill>
                <a:latin typeface="Century Gothic"/>
              </a:rPr>
              <a:t>Faiz</a:t>
            </a:r>
            <a:r>
              <a:rPr lang="en-US" dirty="0">
                <a:solidFill>
                  <a:sysClr val="windowText" lastClr="000000"/>
                </a:solidFill>
                <a:latin typeface="Century Gothic"/>
              </a:rPr>
              <a:t> </a:t>
            </a:r>
            <a:r>
              <a:rPr lang="en-US" dirty="0" err="1">
                <a:solidFill>
                  <a:sysClr val="windowText" lastClr="000000"/>
                </a:solidFill>
                <a:latin typeface="Century Gothic"/>
              </a:rPr>
              <a:t>Usmani</a:t>
            </a:r>
            <a:r>
              <a:rPr lang="en-US" dirty="0">
                <a:solidFill>
                  <a:sysClr val="windowText" lastClr="000000"/>
                </a:solidFill>
                <a:latin typeface="Century Gothic"/>
              </a:rPr>
              <a:t>				   	   1323197	</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Asad Ahmed				   1321474</a:t>
            </a:r>
            <a:endParaRPr kumimoji="0" lang="en-US" b="0" i="0" u="none" strike="noStrike" kern="1200" cap="none" spc="0" normalizeH="0" baseline="0" noProof="0" dirty="0">
              <a:ln>
                <a:noFill/>
              </a:ln>
              <a:solidFill>
                <a:sysClr val="windowText" lastClr="000000">
                  <a:lumMod val="65000"/>
                  <a:lumOff val="35000"/>
                </a:sysClr>
              </a:solidFill>
              <a:effectLst/>
              <a:uLnTx/>
              <a:uFillTx/>
              <a:latin typeface="Century Gothic"/>
              <a:ea typeface="+mn-ea"/>
              <a:cs typeface="+mn-cs"/>
            </a:endParaRPr>
          </a:p>
        </p:txBody>
      </p:sp>
      <p:sp>
        <p:nvSpPr>
          <p:cNvPr id="7" name="Subtitle 2">
            <a:extLst>
              <a:ext uri="{FF2B5EF4-FFF2-40B4-BE49-F238E27FC236}">
                <a16:creationId xmlns:a16="http://schemas.microsoft.com/office/drawing/2014/main" id="{C805810D-DCC4-4371-8E22-1FE08380ACE1}"/>
              </a:ext>
            </a:extLst>
          </p:cNvPr>
          <p:cNvSpPr txBox="1">
            <a:spLocks/>
          </p:cNvSpPr>
          <p:nvPr/>
        </p:nvSpPr>
        <p:spPr>
          <a:xfrm>
            <a:off x="8137002" y="3127951"/>
            <a:ext cx="3530279" cy="216168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solidFill>
                  <a:srgbClr val="000000"/>
                </a:solidFill>
              </a:rPr>
              <a:t>Project Supervisor: </a:t>
            </a:r>
          </a:p>
          <a:p>
            <a:r>
              <a:rPr lang="en-US" sz="2000" dirty="0">
                <a:solidFill>
                  <a:schemeClr val="tx1"/>
                </a:solidFill>
              </a:rPr>
              <a:t>Prof. Dr. Matthias F. Wagner</a:t>
            </a:r>
            <a:r>
              <a:rPr lang="en-US" sz="1400" dirty="0">
                <a:solidFill>
                  <a:schemeClr val="tx1"/>
                </a:solidFill>
              </a:rPr>
              <a:t>	</a:t>
            </a:r>
          </a:p>
          <a:p>
            <a:pPr>
              <a:spcBef>
                <a:spcPts val="600"/>
              </a:spcBef>
            </a:pPr>
            <a:endParaRPr lang="en-US" sz="1000" dirty="0"/>
          </a:p>
          <a:p>
            <a:pPr>
              <a:spcBef>
                <a:spcPts val="600"/>
              </a:spcBef>
            </a:pPr>
            <a:r>
              <a:rPr lang="en-US" sz="1000" dirty="0"/>
              <a:t> </a:t>
            </a:r>
            <a:endParaRPr lang="en-US" sz="2000" dirty="0"/>
          </a:p>
          <a:p>
            <a:endParaRPr lang="en-US" sz="2000" dirty="0"/>
          </a:p>
          <a:p>
            <a:endParaRPr lang="en-US" dirty="0"/>
          </a:p>
        </p:txBody>
      </p:sp>
    </p:spTree>
    <p:extLst>
      <p:ext uri="{BB962C8B-B14F-4D97-AF65-F5344CB8AC3E}">
        <p14:creationId xmlns:p14="http://schemas.microsoft.com/office/powerpoint/2010/main" val="3063244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C149FC59-4C58-4F37-BC30-DC907E4318A6}"/>
              </a:ext>
            </a:extLst>
          </p:cNvPr>
          <p:cNvSpPr>
            <a:spLocks noChangeArrowheads="1"/>
          </p:cNvSpPr>
          <p:nvPr/>
        </p:nvSpPr>
        <p:spPr bwMode="auto">
          <a:xfrm>
            <a:off x="640079" y="2074363"/>
            <a:ext cx="3029095" cy="2709275"/>
          </a:xfrm>
          <a:prstGeom prst="ellipse">
            <a:avLst/>
          </a:prstGeom>
          <a:solidFill>
            <a:srgbClr val="262626"/>
          </a:solidFill>
          <a:ln w="174625" cmpd="thinThick">
            <a:solidFill>
              <a:srgbClr val="262626"/>
            </a:solid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2600" b="1" i="0" u="none" strike="noStrike" kern="1200" cap="none" normalizeH="0" baseline="0">
                <a:ln>
                  <a:noFill/>
                </a:ln>
                <a:solidFill>
                  <a:srgbClr val="FFFFFF"/>
                </a:solidFill>
                <a:effectLst/>
                <a:latin typeface="+mj-lt"/>
                <a:ea typeface="+mj-ea"/>
                <a:cs typeface="+mj-cs"/>
              </a:rPr>
              <a:t>Environmental Sources</a:t>
            </a:r>
            <a:endParaRPr kumimoji="0" lang="en-US" altLang="en-US" sz="2600" b="0" i="0" u="none" strike="noStrike" kern="1200" cap="none" normalizeH="0" baseline="0">
              <a:ln>
                <a:noFill/>
              </a:ln>
              <a:solidFill>
                <a:srgbClr val="FFFFFF"/>
              </a:solidFill>
              <a:effectLst/>
              <a:latin typeface="+mj-lt"/>
              <a:ea typeface="+mj-ea"/>
              <a:cs typeface="+mj-cs"/>
            </a:endParaRPr>
          </a:p>
          <a:p>
            <a:pPr marL="0" marR="0" lvl="0" indent="0" algn="ctr" fontAlgn="base">
              <a:lnSpc>
                <a:spcPct val="90000"/>
              </a:lnSpc>
              <a:spcBef>
                <a:spcPct val="0"/>
              </a:spcBef>
              <a:spcAft>
                <a:spcPts val="600"/>
              </a:spcAft>
              <a:buClrTx/>
              <a:buSzTx/>
              <a:tabLst/>
            </a:pPr>
            <a:endParaRPr kumimoji="0" lang="en-US" altLang="en-US" sz="2600" b="0" i="0" u="none" strike="noStrike" kern="1200" cap="none" normalizeH="0" baseline="0">
              <a:ln>
                <a:noFill/>
              </a:ln>
              <a:solidFill>
                <a:srgbClr val="FFFFFF"/>
              </a:solidFill>
              <a:effectLst/>
              <a:latin typeface="+mj-lt"/>
              <a:ea typeface="+mj-ea"/>
              <a:cs typeface="+mj-cs"/>
            </a:endParaRPr>
          </a:p>
        </p:txBody>
      </p:sp>
      <p:graphicFrame>
        <p:nvGraphicFramePr>
          <p:cNvPr id="4" name="Content Placeholder 3">
            <a:extLst>
              <a:ext uri="{FF2B5EF4-FFF2-40B4-BE49-F238E27FC236}">
                <a16:creationId xmlns:a16="http://schemas.microsoft.com/office/drawing/2014/main" id="{B4C02975-3B33-420B-B848-2F2A6135969D}"/>
              </a:ext>
            </a:extLst>
          </p:cNvPr>
          <p:cNvGraphicFramePr>
            <a:graphicFrameLocks noGrp="1"/>
          </p:cNvGraphicFramePr>
          <p:nvPr>
            <p:ph idx="1"/>
            <p:extLst>
              <p:ext uri="{D42A27DB-BD31-4B8C-83A1-F6EECF244321}">
                <p14:modId xmlns:p14="http://schemas.microsoft.com/office/powerpoint/2010/main" val="2499941536"/>
              </p:ext>
            </p:extLst>
          </p:nvPr>
        </p:nvGraphicFramePr>
        <p:xfrm>
          <a:off x="4074289" y="370390"/>
          <a:ext cx="7824486" cy="6518502"/>
        </p:xfrm>
        <a:graphic>
          <a:graphicData uri="http://schemas.openxmlformats.org/drawingml/2006/table">
            <a:tbl>
              <a:tblPr firstRow="1" firstCol="1" bandRow="1">
                <a:noFill/>
                <a:tableStyleId>{5C22544A-7EE6-4342-B048-85BDC9FD1C3A}</a:tableStyleId>
              </a:tblPr>
              <a:tblGrid>
                <a:gridCol w="3628566">
                  <a:extLst>
                    <a:ext uri="{9D8B030D-6E8A-4147-A177-3AD203B41FA5}">
                      <a16:colId xmlns:a16="http://schemas.microsoft.com/office/drawing/2014/main" val="1746615502"/>
                    </a:ext>
                  </a:extLst>
                </a:gridCol>
                <a:gridCol w="4195920">
                  <a:extLst>
                    <a:ext uri="{9D8B030D-6E8A-4147-A177-3AD203B41FA5}">
                      <a16:colId xmlns:a16="http://schemas.microsoft.com/office/drawing/2014/main" val="2192786355"/>
                    </a:ext>
                  </a:extLst>
                </a:gridCol>
              </a:tblGrid>
              <a:tr h="385365">
                <a:tc>
                  <a:txBody>
                    <a:bodyPr/>
                    <a:lstStyle/>
                    <a:p>
                      <a:pPr marL="762000" marR="0">
                        <a:lnSpc>
                          <a:spcPts val="1100"/>
                        </a:lnSpc>
                        <a:spcBef>
                          <a:spcPts val="0"/>
                        </a:spcBef>
                        <a:spcAft>
                          <a:spcPts val="0"/>
                        </a:spcAft>
                      </a:pPr>
                      <a:r>
                        <a:rPr lang="en-US" sz="1000" b="0" cap="all" spc="150">
                          <a:solidFill>
                            <a:schemeClr val="lt1"/>
                          </a:solidFill>
                          <a:effectLst/>
                        </a:rPr>
                        <a:t>Hazard</a:t>
                      </a:r>
                      <a:endParaRPr lang="en-US" sz="1000" b="0" cap="all" spc="150">
                        <a:solidFill>
                          <a:schemeClr val="lt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lnL>
                    <a:lnR w="12700" cmpd="sng">
                      <a:noFill/>
                    </a:lnR>
                    <a:lnT w="12700" cmpd="sng">
                      <a:noFill/>
                    </a:lnT>
                    <a:lnB w="38100" cmpd="sng">
                      <a:noFill/>
                    </a:lnB>
                    <a:solidFill>
                      <a:srgbClr val="505356"/>
                    </a:solidFill>
                  </a:tcPr>
                </a:tc>
                <a:tc>
                  <a:txBody>
                    <a:bodyPr/>
                    <a:lstStyle/>
                    <a:p>
                      <a:pPr marL="1079500" marR="0">
                        <a:lnSpc>
                          <a:spcPts val="1100"/>
                        </a:lnSpc>
                        <a:spcBef>
                          <a:spcPts val="0"/>
                        </a:spcBef>
                        <a:spcAft>
                          <a:spcPts val="0"/>
                        </a:spcAft>
                      </a:pPr>
                      <a:r>
                        <a:rPr lang="en-US" sz="1000" b="0" cap="all" spc="150">
                          <a:solidFill>
                            <a:schemeClr val="lt1"/>
                          </a:solidFill>
                          <a:effectLst/>
                        </a:rPr>
                        <a:t>Potential Causes</a:t>
                      </a:r>
                      <a:endParaRPr lang="en-US" sz="1000" b="0" cap="all" spc="150">
                        <a:solidFill>
                          <a:schemeClr val="lt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877538763"/>
                  </a:ext>
                </a:extLst>
              </a:tr>
              <a:tr h="362856">
                <a:tc>
                  <a:txBody>
                    <a:bodyPr/>
                    <a:lstStyle/>
                    <a:p>
                      <a:pPr marL="63500" marR="0">
                        <a:lnSpc>
                          <a:spcPts val="1000"/>
                        </a:lnSpc>
                        <a:spcBef>
                          <a:spcPts val="0"/>
                        </a:spcBef>
                        <a:spcAft>
                          <a:spcPts val="0"/>
                        </a:spcAft>
                      </a:pPr>
                      <a:r>
                        <a:rPr lang="en-US" sz="1200" b="1" cap="none" spc="0" dirty="0">
                          <a:solidFill>
                            <a:schemeClr val="tx1"/>
                          </a:solidFill>
                          <a:effectLst/>
                        </a:rPr>
                        <a:t>Failure to operate / Pump malfunction</a:t>
                      </a:r>
                      <a:endParaRPr lang="en-US" sz="1200" b="1"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38100" cmpd="sng">
                      <a:noFill/>
                    </a:lnT>
                    <a:lnB w="12700" cmpd="sng">
                      <a:noFill/>
                      <a:prstDash val="solid"/>
                    </a:lnB>
                    <a:noFill/>
                  </a:tcPr>
                </a:tc>
                <a:tc>
                  <a:txBody>
                    <a:bodyPr/>
                    <a:lstStyle/>
                    <a:p>
                      <a:pPr marL="50800" marR="0">
                        <a:lnSpc>
                          <a:spcPts val="1000"/>
                        </a:lnSpc>
                        <a:spcBef>
                          <a:spcPts val="0"/>
                        </a:spcBef>
                        <a:spcAft>
                          <a:spcPts val="0"/>
                        </a:spcAft>
                      </a:pPr>
                      <a:r>
                        <a:rPr lang="en-US" sz="1200" cap="none" spc="0" dirty="0">
                          <a:solidFill>
                            <a:schemeClr val="tx1"/>
                          </a:solidFill>
                          <a:effectLst/>
                        </a:rPr>
                        <a:t>Temperature / Humidity / Air pressure too high or too low</a:t>
                      </a: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40628613"/>
                  </a:ext>
                </a:extLst>
              </a:tr>
              <a:tr h="394900">
                <a:tc>
                  <a:txBody>
                    <a:bodyPr/>
                    <a:lstStyle/>
                    <a:p>
                      <a:pPr marL="63500" marR="0">
                        <a:spcBef>
                          <a:spcPts val="0"/>
                        </a:spcBef>
                        <a:spcAft>
                          <a:spcPts val="0"/>
                        </a:spcAft>
                      </a:pPr>
                      <a:endParaRPr lang="en-US" sz="1200" b="1"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50800" marR="0">
                        <a:spcBef>
                          <a:spcPts val="0"/>
                        </a:spcBef>
                        <a:spcAft>
                          <a:spcPts val="0"/>
                        </a:spcAft>
                      </a:pP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51739187"/>
                  </a:ext>
                </a:extLst>
              </a:tr>
              <a:tr h="374621">
                <a:tc>
                  <a:txBody>
                    <a:bodyPr/>
                    <a:lstStyle/>
                    <a:p>
                      <a:pPr marL="63500" marR="0">
                        <a:lnSpc>
                          <a:spcPts val="1100"/>
                        </a:lnSpc>
                        <a:spcBef>
                          <a:spcPts val="0"/>
                        </a:spcBef>
                        <a:spcAft>
                          <a:spcPts val="0"/>
                        </a:spcAft>
                      </a:pPr>
                      <a:r>
                        <a:rPr lang="en-US" sz="1200" b="1" cap="none" spc="0" dirty="0">
                          <a:solidFill>
                            <a:schemeClr val="tx1"/>
                          </a:solidFill>
                          <a:effectLst/>
                        </a:rPr>
                        <a:t>The pump is exposed to pathogens,</a:t>
                      </a:r>
                      <a:endParaRPr lang="en-US" sz="1200" b="1"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50800" marR="0">
                        <a:lnSpc>
                          <a:spcPts val="1100"/>
                        </a:lnSpc>
                        <a:spcBef>
                          <a:spcPts val="0"/>
                        </a:spcBef>
                        <a:spcAft>
                          <a:spcPts val="0"/>
                        </a:spcAft>
                      </a:pPr>
                      <a:r>
                        <a:rPr lang="en-US" sz="1200" cap="none" spc="0">
                          <a:solidFill>
                            <a:schemeClr val="tx1"/>
                          </a:solidFill>
                          <a:effectLst/>
                        </a:rPr>
                        <a:t>Contamination due to spillage / exposure to toxins</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31684429"/>
                  </a:ext>
                </a:extLst>
              </a:tr>
              <a:tr h="362856">
                <a:tc>
                  <a:txBody>
                    <a:bodyPr/>
                    <a:lstStyle/>
                    <a:p>
                      <a:pPr marL="63500" marR="0">
                        <a:lnSpc>
                          <a:spcPts val="950"/>
                        </a:lnSpc>
                        <a:spcBef>
                          <a:spcPts val="0"/>
                        </a:spcBef>
                        <a:spcAft>
                          <a:spcPts val="0"/>
                        </a:spcAft>
                      </a:pPr>
                      <a:r>
                        <a:rPr lang="en-US" sz="1200" b="1" cap="none" spc="0">
                          <a:solidFill>
                            <a:schemeClr val="tx1"/>
                          </a:solidFill>
                          <a:effectLst/>
                        </a:rPr>
                        <a:t>allergens, or other hazardous</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50800" marR="0">
                        <a:lnSpc>
                          <a:spcPts val="950"/>
                        </a:lnSpc>
                        <a:spcBef>
                          <a:spcPts val="0"/>
                        </a:spcBef>
                        <a:spcAft>
                          <a:spcPts val="0"/>
                        </a:spcAft>
                      </a:pPr>
                      <a:r>
                        <a:rPr lang="en-US" sz="1200" cap="none" spc="0">
                          <a:solidFill>
                            <a:schemeClr val="tx1"/>
                          </a:solidFill>
                          <a:effectLst/>
                        </a:rPr>
                        <a:t>Battery leak</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01673249"/>
                  </a:ext>
                </a:extLst>
              </a:tr>
              <a:tr h="394900">
                <a:tc>
                  <a:txBody>
                    <a:bodyPr/>
                    <a:lstStyle/>
                    <a:p>
                      <a:pPr marL="63500" marR="0">
                        <a:spcBef>
                          <a:spcPts val="0"/>
                        </a:spcBef>
                        <a:spcAft>
                          <a:spcPts val="0"/>
                        </a:spcAft>
                      </a:pPr>
                      <a:r>
                        <a:rPr lang="en-US" sz="1200" b="1" cap="none" spc="0">
                          <a:solidFill>
                            <a:schemeClr val="tx1"/>
                          </a:solidFill>
                          <a:effectLst/>
                        </a:rPr>
                        <a:t>substances</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0" marR="0">
                        <a:spcBef>
                          <a:spcPts val="0"/>
                        </a:spcBef>
                        <a:spcAft>
                          <a:spcPts val="0"/>
                        </a:spcAft>
                      </a:pPr>
                      <a:r>
                        <a:rPr lang="en-US" sz="1200" cap="none" spc="0">
                          <a:solidFill>
                            <a:schemeClr val="tx1"/>
                          </a:solidFill>
                          <a:effectLst/>
                        </a:rPr>
                        <a:t> </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05795693"/>
                  </a:ext>
                </a:extLst>
              </a:tr>
              <a:tr h="362856">
                <a:tc>
                  <a:txBody>
                    <a:bodyPr/>
                    <a:lstStyle/>
                    <a:p>
                      <a:pPr marL="63500" marR="0">
                        <a:lnSpc>
                          <a:spcPts val="1000"/>
                        </a:lnSpc>
                        <a:spcBef>
                          <a:spcPts val="0"/>
                        </a:spcBef>
                        <a:spcAft>
                          <a:spcPts val="0"/>
                        </a:spcAft>
                      </a:pPr>
                      <a:r>
                        <a:rPr lang="en-US" sz="1200" b="1" cap="none" spc="0">
                          <a:solidFill>
                            <a:schemeClr val="tx1"/>
                          </a:solidFill>
                          <a:effectLst/>
                        </a:rPr>
                        <a:t>Disruption/malfunction of pump</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50800" marR="0">
                        <a:lnSpc>
                          <a:spcPts val="1000"/>
                        </a:lnSpc>
                        <a:spcBef>
                          <a:spcPts val="0"/>
                        </a:spcBef>
                        <a:spcAft>
                          <a:spcPts val="0"/>
                        </a:spcAft>
                      </a:pPr>
                      <a:r>
                        <a:rPr lang="en-US" sz="1200" cap="none" spc="0">
                          <a:solidFill>
                            <a:schemeClr val="tx1"/>
                          </a:solidFill>
                          <a:effectLst/>
                        </a:rPr>
                        <a:t>Electromagnetic interference (EMI) related to:</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48598759"/>
                  </a:ext>
                </a:extLst>
              </a:tr>
              <a:tr h="394900">
                <a:tc>
                  <a:txBody>
                    <a:bodyPr/>
                    <a:lstStyle/>
                    <a:p>
                      <a:pPr marL="63500" marR="0">
                        <a:spcBef>
                          <a:spcPts val="0"/>
                        </a:spcBef>
                        <a:spcAft>
                          <a:spcPts val="0"/>
                        </a:spcAft>
                      </a:pPr>
                      <a:r>
                        <a:rPr lang="en-US" sz="1200" b="1" cap="none" spc="0">
                          <a:solidFill>
                            <a:schemeClr val="tx1"/>
                          </a:solidFill>
                          <a:effectLst/>
                        </a:rPr>
                        <a:t>due to electromagnetic interference</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127000" marR="0" lvl="0" indent="0" algn="l" defTabSz="914400" rtl="0" eaLnBrk="1" fontAlgn="auto" latinLnBrk="0" hangingPunct="1">
                        <a:lnSpc>
                          <a:spcPct val="100000"/>
                        </a:lnSpc>
                        <a:spcBef>
                          <a:spcPts val="0"/>
                        </a:spcBef>
                        <a:spcAft>
                          <a:spcPts val="0"/>
                        </a:spcAft>
                        <a:buClrTx/>
                        <a:buSzTx/>
                        <a:buFontTx/>
                        <a:buNone/>
                        <a:tabLst/>
                        <a:defRPr/>
                      </a:pPr>
                      <a:r>
                        <a:rPr lang="en-US" sz="1200" cap="none" spc="0" dirty="0">
                          <a:solidFill>
                            <a:schemeClr val="tx1"/>
                          </a:solidFill>
                          <a:effectLst/>
                        </a:rPr>
                        <a:t>-   Radiofrequency (RF) emitters, e.g., mobile radios, cellular telephone</a:t>
                      </a:r>
                      <a:endParaRPr lang="en-US" sz="1200" cap="none" spc="0" dirty="0">
                        <a:solidFill>
                          <a:schemeClr val="tx1"/>
                        </a:solidFill>
                        <a:effectLst/>
                        <a:latin typeface="Times New Roman" panose="02020603050405020304" pitchFamily="18" charset="0"/>
                        <a:ea typeface="Times New Roman" panose="02020603050405020304" pitchFamily="18" charset="0"/>
                      </a:endParaRPr>
                    </a:p>
                    <a:p>
                      <a:pPr marL="127000" marR="0">
                        <a:spcBef>
                          <a:spcPts val="0"/>
                        </a:spcBef>
                        <a:spcAft>
                          <a:spcPts val="0"/>
                        </a:spcAft>
                      </a:pP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79227225"/>
                  </a:ext>
                </a:extLst>
              </a:tr>
              <a:tr h="394900">
                <a:tc>
                  <a:txBody>
                    <a:bodyPr/>
                    <a:lstStyle/>
                    <a:p>
                      <a:pPr marL="63500" marR="0">
                        <a:spcBef>
                          <a:spcPts val="0"/>
                        </a:spcBef>
                        <a:spcAft>
                          <a:spcPts val="0"/>
                        </a:spcAft>
                      </a:pPr>
                      <a:r>
                        <a:rPr lang="en-US" sz="1200" b="1" cap="none" spc="0">
                          <a:solidFill>
                            <a:schemeClr val="tx1"/>
                          </a:solidFill>
                          <a:effectLst/>
                        </a:rPr>
                        <a:t>(EMI)</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55600" marR="0">
                        <a:spcBef>
                          <a:spcPts val="0"/>
                        </a:spcBef>
                        <a:spcAft>
                          <a:spcPts val="0"/>
                        </a:spcAft>
                      </a:pP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020935996"/>
                  </a:ext>
                </a:extLst>
              </a:tr>
              <a:tr h="394900">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127000" marR="0">
                        <a:spcBef>
                          <a:spcPts val="0"/>
                        </a:spcBef>
                        <a:spcAft>
                          <a:spcPts val="0"/>
                        </a:spcAft>
                      </a:pPr>
                      <a:r>
                        <a:rPr lang="en-US" sz="1200" cap="none" spc="0">
                          <a:solidFill>
                            <a:schemeClr val="tx1"/>
                          </a:solidFill>
                          <a:effectLst/>
                        </a:rPr>
                        <a:t>-   Electrostatic discharge (ESD)</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94836154"/>
                  </a:ext>
                </a:extLst>
              </a:tr>
              <a:tr h="394900">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0" marR="0">
                        <a:lnSpc>
                          <a:spcPts val="1140"/>
                        </a:lnSpc>
                        <a:spcBef>
                          <a:spcPts val="0"/>
                        </a:spcBef>
                        <a:spcAft>
                          <a:spcPts val="0"/>
                        </a:spcAft>
                      </a:pPr>
                      <a:r>
                        <a:rPr lang="en-US" sz="1200" cap="none" spc="0">
                          <a:solidFill>
                            <a:schemeClr val="tx1"/>
                          </a:solidFill>
                          <a:effectLst/>
                        </a:rPr>
                        <a:t>-   Conducted RF, e.g., via power line</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69254043"/>
                  </a:ext>
                </a:extLst>
              </a:tr>
              <a:tr h="394900">
                <a:tc>
                  <a:txBody>
                    <a:bodyPr/>
                    <a:lstStyle/>
                    <a:p>
                      <a:pPr marL="0" marR="0">
                        <a:spcBef>
                          <a:spcPts val="0"/>
                        </a:spcBef>
                        <a:spcAft>
                          <a:spcPts val="0"/>
                        </a:spcAft>
                      </a:pPr>
                      <a:r>
                        <a:rPr lang="en-US" sz="1200" b="1" cap="none" spc="0" dirty="0">
                          <a:solidFill>
                            <a:schemeClr val="tx1"/>
                          </a:solidFill>
                          <a:effectLst/>
                        </a:rPr>
                        <a:t> </a:t>
                      </a:r>
                      <a:endParaRPr lang="en-US" sz="1200" b="1"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127000" marR="0">
                        <a:spcBef>
                          <a:spcPts val="0"/>
                        </a:spcBef>
                        <a:spcAft>
                          <a:spcPts val="0"/>
                        </a:spcAft>
                      </a:pPr>
                      <a:r>
                        <a:rPr lang="en-US" sz="1200" cap="none" spc="0">
                          <a:solidFill>
                            <a:schemeClr val="tx1"/>
                          </a:solidFill>
                          <a:effectLst/>
                        </a:rPr>
                        <a:t>-   Poor AC power quality, e.g., voltage surges or sags.</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30280694"/>
                  </a:ext>
                </a:extLst>
              </a:tr>
              <a:tr h="394900">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50800" marR="0">
                        <a:spcBef>
                          <a:spcPts val="0"/>
                        </a:spcBef>
                        <a:spcAft>
                          <a:spcPts val="0"/>
                        </a:spcAft>
                      </a:pPr>
                      <a:r>
                        <a:rPr lang="en-US" sz="1200" cap="none" spc="0">
                          <a:solidFill>
                            <a:schemeClr val="tx1"/>
                          </a:solidFill>
                          <a:effectLst/>
                        </a:rPr>
                        <a:t>Magnetic fields: e.g., electric motors, power lines</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853032131"/>
                  </a:ext>
                </a:extLst>
              </a:tr>
              <a:tr h="394900">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0" marR="0">
                        <a:spcBef>
                          <a:spcPts val="0"/>
                        </a:spcBef>
                        <a:spcAft>
                          <a:spcPts val="0"/>
                        </a:spcAft>
                      </a:pPr>
                      <a:r>
                        <a:rPr lang="en-US" sz="1200" cap="none" spc="0">
                          <a:solidFill>
                            <a:schemeClr val="tx1"/>
                          </a:solidFill>
                          <a:effectLst/>
                        </a:rPr>
                        <a:t> </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68065610"/>
                  </a:ext>
                </a:extLst>
              </a:tr>
              <a:tr h="394900">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50800" marR="0">
                        <a:lnSpc>
                          <a:spcPts val="1000"/>
                        </a:lnSpc>
                        <a:spcBef>
                          <a:spcPts val="0"/>
                        </a:spcBef>
                        <a:spcAft>
                          <a:spcPts val="0"/>
                        </a:spcAft>
                      </a:pPr>
                      <a:r>
                        <a:rPr lang="en-US" sz="1200" cap="none" spc="0">
                          <a:solidFill>
                            <a:schemeClr val="tx1"/>
                          </a:solidFill>
                          <a:effectLst/>
                        </a:rPr>
                        <a:t>Inadequate shielding, filtering, or other electromagnetic</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31292403"/>
                  </a:ext>
                </a:extLst>
              </a:tr>
              <a:tr h="394900">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tc>
                  <a:txBody>
                    <a:bodyPr/>
                    <a:lstStyle/>
                    <a:p>
                      <a:pPr marL="50800" marR="0">
                        <a:spcBef>
                          <a:spcPts val="0"/>
                        </a:spcBef>
                        <a:spcAft>
                          <a:spcPts val="0"/>
                        </a:spcAft>
                      </a:pPr>
                      <a:r>
                        <a:rPr lang="en-US" sz="1200" cap="none" spc="0" dirty="0">
                          <a:solidFill>
                            <a:schemeClr val="tx1"/>
                          </a:solidFill>
                          <a:effectLst/>
                        </a:rPr>
                        <a:t>compatibility (EMC) design or mitigation</a:t>
                      </a: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6154" marR="86154" marT="86154" marB="86154"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80815558"/>
                  </a:ext>
                </a:extLst>
              </a:tr>
            </a:tbl>
          </a:graphicData>
        </a:graphic>
      </p:graphicFrame>
    </p:spTree>
    <p:extLst>
      <p:ext uri="{BB962C8B-B14F-4D97-AF65-F5344CB8AC3E}">
        <p14:creationId xmlns:p14="http://schemas.microsoft.com/office/powerpoint/2010/main" val="2727547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966952" y="1204108"/>
            <a:ext cx="2669406" cy="1781175"/>
          </a:xfrm>
        </p:spPr>
        <p:txBody>
          <a:bodyPr>
            <a:normAutofit/>
          </a:bodyPr>
          <a:lstStyle/>
          <a:p>
            <a:r>
              <a:rPr lang="en-IN" sz="3200" b="1">
                <a:solidFill>
                  <a:srgbClr val="FFFFFF"/>
                </a:solidFill>
                <a:cs typeface="Aldhabi" panose="020B0604020202020204" pitchFamily="2" charset="-78"/>
              </a:rPr>
              <a:t>Electrical Sources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966951" y="3355130"/>
            <a:ext cx="2669407" cy="2427333"/>
          </a:xfrm>
        </p:spPr>
        <p:txBody>
          <a:bodyPr>
            <a:normAutofit/>
          </a:bodyPr>
          <a:lstStyle/>
          <a:p>
            <a:pPr>
              <a:buFont typeface="Wingdings" panose="05000000000000000000" pitchFamily="2" charset="2"/>
              <a:buChar char="Ø"/>
            </a:pPr>
            <a:endParaRPr lang="en-IN" sz="1600"/>
          </a:p>
          <a:p>
            <a:pPr marL="0" indent="0">
              <a:buNone/>
            </a:pPr>
            <a:endParaRPr lang="en-IN" sz="1600"/>
          </a:p>
        </p:txBody>
      </p:sp>
      <p:graphicFrame>
        <p:nvGraphicFramePr>
          <p:cNvPr id="7" name="Table 6">
            <a:extLst>
              <a:ext uri="{FF2B5EF4-FFF2-40B4-BE49-F238E27FC236}">
                <a16:creationId xmlns:a16="http://schemas.microsoft.com/office/drawing/2014/main" id="{17592EA1-387A-49B0-86E3-B4702AF54EFB}"/>
              </a:ext>
            </a:extLst>
          </p:cNvPr>
          <p:cNvGraphicFramePr>
            <a:graphicFrameLocks noGrp="1"/>
          </p:cNvGraphicFramePr>
          <p:nvPr>
            <p:extLst>
              <p:ext uri="{D42A27DB-BD31-4B8C-83A1-F6EECF244321}">
                <p14:modId xmlns:p14="http://schemas.microsoft.com/office/powerpoint/2010/main" val="277429116"/>
              </p:ext>
            </p:extLst>
          </p:nvPr>
        </p:nvGraphicFramePr>
        <p:xfrm>
          <a:off x="4967187" y="952500"/>
          <a:ext cx="6293555" cy="4829974"/>
        </p:xfrm>
        <a:graphic>
          <a:graphicData uri="http://schemas.openxmlformats.org/drawingml/2006/table">
            <a:tbl>
              <a:tblPr firstRow="1" firstCol="1" bandRow="1">
                <a:tableStyleId>{9D7B26C5-4107-4FEC-AEDC-1716B250A1EF}</a:tableStyleId>
              </a:tblPr>
              <a:tblGrid>
                <a:gridCol w="2387079">
                  <a:extLst>
                    <a:ext uri="{9D8B030D-6E8A-4147-A177-3AD203B41FA5}">
                      <a16:colId xmlns:a16="http://schemas.microsoft.com/office/drawing/2014/main" val="461867811"/>
                    </a:ext>
                  </a:extLst>
                </a:gridCol>
                <a:gridCol w="3906476">
                  <a:extLst>
                    <a:ext uri="{9D8B030D-6E8A-4147-A177-3AD203B41FA5}">
                      <a16:colId xmlns:a16="http://schemas.microsoft.com/office/drawing/2014/main" val="3590757730"/>
                    </a:ext>
                  </a:extLst>
                </a:gridCol>
              </a:tblGrid>
              <a:tr h="265274">
                <a:tc>
                  <a:txBody>
                    <a:bodyPr/>
                    <a:lstStyle/>
                    <a:p>
                      <a:pPr marL="762000" marR="0">
                        <a:lnSpc>
                          <a:spcPts val="1100"/>
                        </a:lnSpc>
                        <a:spcBef>
                          <a:spcPts val="0"/>
                        </a:spcBef>
                        <a:spcAft>
                          <a:spcPts val="0"/>
                        </a:spcAft>
                      </a:pPr>
                      <a:r>
                        <a:rPr lang="en-US" sz="1500">
                          <a:effectLst/>
                        </a:rPr>
                        <a:t>Hazard</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79500" marR="0">
                        <a:lnSpc>
                          <a:spcPts val="1100"/>
                        </a:lnSpc>
                        <a:spcBef>
                          <a:spcPts val="0"/>
                        </a:spcBef>
                        <a:spcAft>
                          <a:spcPts val="0"/>
                        </a:spcAft>
                      </a:pPr>
                      <a:r>
                        <a:rPr lang="en-US" sz="1500">
                          <a:effectLst/>
                        </a:rPr>
                        <a:t>Potential Causes</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350130483"/>
                  </a:ext>
                </a:extLst>
              </a:tr>
              <a:tr h="475505">
                <a:tc>
                  <a:txBody>
                    <a:bodyPr/>
                    <a:lstStyle/>
                    <a:p>
                      <a:pPr marL="63500" marR="0">
                        <a:lnSpc>
                          <a:spcPts val="1100"/>
                        </a:lnSpc>
                        <a:spcBef>
                          <a:spcPts val="0"/>
                        </a:spcBef>
                        <a:spcAft>
                          <a:spcPts val="0"/>
                        </a:spcAft>
                      </a:pPr>
                      <a:r>
                        <a:rPr lang="en-US" sz="1500">
                          <a:effectLst/>
                        </a:rPr>
                        <a:t>Overheating</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500">
                          <a:effectLst/>
                        </a:rPr>
                        <a:t>Incorrect or loose interconnections between devices</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414620599"/>
                  </a:ext>
                </a:extLst>
              </a:tr>
              <a:tr h="265274">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090"/>
                        </a:lnSpc>
                        <a:spcBef>
                          <a:spcPts val="0"/>
                        </a:spcBef>
                        <a:spcAft>
                          <a:spcPts val="0"/>
                        </a:spcAft>
                      </a:pPr>
                      <a:r>
                        <a:rPr lang="en-US" sz="1500">
                          <a:effectLst/>
                        </a:rPr>
                        <a:t>Supply processor charge too high</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61903260"/>
                  </a:ext>
                </a:extLst>
              </a:tr>
              <a:tr h="272919">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500">
                          <a:effectLst/>
                        </a:rPr>
                        <a:t>Insufficient cooling/faulty heat sink</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986590933"/>
                  </a:ext>
                </a:extLst>
              </a:tr>
              <a:tr h="272919">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902495375"/>
                  </a:ext>
                </a:extLst>
              </a:tr>
              <a:tr h="265274">
                <a:tc>
                  <a:txBody>
                    <a:bodyPr/>
                    <a:lstStyle/>
                    <a:p>
                      <a:pPr marL="63500" marR="0">
                        <a:lnSpc>
                          <a:spcPts val="1100"/>
                        </a:lnSpc>
                        <a:spcBef>
                          <a:spcPts val="0"/>
                        </a:spcBef>
                        <a:spcAft>
                          <a:spcPts val="0"/>
                        </a:spcAft>
                      </a:pPr>
                      <a:r>
                        <a:rPr lang="en-US" sz="1500">
                          <a:effectLst/>
                        </a:rPr>
                        <a:t>Charge Error</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500">
                          <a:effectLst/>
                        </a:rPr>
                        <a:t>Battery could not be charged</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506468944"/>
                  </a:ext>
                </a:extLst>
              </a:tr>
              <a:tr h="272919">
                <a:tc>
                  <a:txBody>
                    <a:bodyPr/>
                    <a:lstStyle/>
                    <a:p>
                      <a:pPr marL="0" marR="0">
                        <a:spcBef>
                          <a:spcPts val="0"/>
                        </a:spcBef>
                        <a:spcAft>
                          <a:spcPts val="0"/>
                        </a:spcAft>
                      </a:pPr>
                      <a:r>
                        <a:rPr lang="en-US" sz="14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500">
                          <a:effectLst/>
                        </a:rPr>
                        <a:t>AC supply exceeds limits</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39134882"/>
                  </a:ext>
                </a:extLst>
              </a:tr>
              <a:tr h="284386">
                <a:tc rowSpan="3">
                  <a:txBody>
                    <a:bodyPr/>
                    <a:lstStyle/>
                    <a:p>
                      <a:pPr marL="63500" marR="0">
                        <a:spcBef>
                          <a:spcPts val="0"/>
                        </a:spcBef>
                        <a:spcAft>
                          <a:spcPts val="0"/>
                        </a:spcAft>
                      </a:pPr>
                      <a:r>
                        <a:rPr lang="en-US" sz="1500">
                          <a:effectLst/>
                        </a:rPr>
                        <a:t>Supply Voltage Error</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500">
                          <a:effectLst/>
                        </a:rPr>
                        <a:t>Battery voltage exceeds limits</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60988690"/>
                  </a:ext>
                </a:extLst>
              </a:tr>
              <a:tr h="100911">
                <a:tc vMerge="1">
                  <a:txBody>
                    <a:bodyPr/>
                    <a:lstStyle/>
                    <a:p>
                      <a:endParaRPr lang="en-US"/>
                    </a:p>
                  </a:txBody>
                  <a:tcPr/>
                </a:tc>
                <a:tc>
                  <a:txBody>
                    <a:bodyPr/>
                    <a:lstStyle/>
                    <a:p>
                      <a:pPr marL="0" marR="0">
                        <a:spcBef>
                          <a:spcPts val="0"/>
                        </a:spcBef>
                        <a:spcAft>
                          <a:spcPts val="0"/>
                        </a:spcAft>
                      </a:pPr>
                      <a:r>
                        <a:rPr lang="en-US" sz="3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996128075"/>
                  </a:ext>
                </a:extLst>
              </a:tr>
              <a:tr h="305791">
                <a:tc vMerge="1">
                  <a:txBody>
                    <a:bodyPr/>
                    <a:lstStyle/>
                    <a:p>
                      <a:endParaRPr lang="en-US"/>
                    </a:p>
                  </a:txBody>
                  <a:tcPr/>
                </a:tc>
                <a:tc rowSpan="2">
                  <a:txBody>
                    <a:bodyPr/>
                    <a:lstStyle/>
                    <a:p>
                      <a:pPr marL="50800" marR="0">
                        <a:spcBef>
                          <a:spcPts val="0"/>
                        </a:spcBef>
                        <a:spcAft>
                          <a:spcPts val="0"/>
                        </a:spcAft>
                      </a:pPr>
                      <a:r>
                        <a:rPr lang="en-US" sz="1500">
                          <a:effectLst/>
                        </a:rPr>
                        <a:t>Battery depleted</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80302567"/>
                  </a:ext>
                </a:extLst>
              </a:tr>
              <a:tr h="146780">
                <a:tc>
                  <a:txBody>
                    <a:bodyPr/>
                    <a:lstStyle/>
                    <a:p>
                      <a:pPr marL="0" marR="0">
                        <a:spcBef>
                          <a:spcPts val="0"/>
                        </a:spcBef>
                        <a:spcAft>
                          <a:spcPts val="0"/>
                        </a:spcAft>
                      </a:pPr>
                      <a:r>
                        <a:rPr lang="en-US" sz="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extLst>
                  <a:ext uri="{0D108BD9-81ED-4DB2-BD59-A6C34878D82A}">
                    <a16:rowId xmlns:a16="http://schemas.microsoft.com/office/drawing/2014/main" val="3552476834"/>
                  </a:ext>
                </a:extLst>
              </a:tr>
              <a:tr h="100911">
                <a:tc>
                  <a:txBody>
                    <a:bodyPr/>
                    <a:lstStyle/>
                    <a:p>
                      <a:pPr marL="0" marR="0">
                        <a:spcBef>
                          <a:spcPts val="0"/>
                        </a:spcBef>
                        <a:spcAft>
                          <a:spcPts val="0"/>
                        </a:spcAft>
                      </a:pPr>
                      <a:r>
                        <a:rPr lang="en-US" sz="3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786762908"/>
                  </a:ext>
                </a:extLst>
              </a:tr>
              <a:tr h="295853">
                <a:tc>
                  <a:txBody>
                    <a:bodyPr/>
                    <a:lstStyle/>
                    <a:p>
                      <a:pPr marL="0" marR="0">
                        <a:spcBef>
                          <a:spcPts val="0"/>
                        </a:spcBef>
                        <a:spcAft>
                          <a:spcPts val="0"/>
                        </a:spcAft>
                      </a:pPr>
                      <a:r>
                        <a:rPr lang="en-US" sz="1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500">
                          <a:effectLst/>
                        </a:rPr>
                        <a:t>Voltage conversion failed</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08349492"/>
                  </a:ext>
                </a:extLst>
              </a:tr>
              <a:tr h="100911">
                <a:tc>
                  <a:txBody>
                    <a:bodyPr/>
                    <a:lstStyle/>
                    <a:p>
                      <a:pPr marL="0" marR="0">
                        <a:spcBef>
                          <a:spcPts val="0"/>
                        </a:spcBef>
                        <a:spcAft>
                          <a:spcPts val="0"/>
                        </a:spcAft>
                      </a:pPr>
                      <a:r>
                        <a:rPr lang="en-US" sz="3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2856945"/>
                  </a:ext>
                </a:extLst>
              </a:tr>
              <a:tr h="265274">
                <a:tc>
                  <a:txBody>
                    <a:bodyPr/>
                    <a:lstStyle/>
                    <a:p>
                      <a:pPr marL="63500" marR="0">
                        <a:lnSpc>
                          <a:spcPts val="1100"/>
                        </a:lnSpc>
                        <a:spcBef>
                          <a:spcPts val="0"/>
                        </a:spcBef>
                        <a:spcAft>
                          <a:spcPts val="0"/>
                        </a:spcAft>
                      </a:pPr>
                      <a:r>
                        <a:rPr lang="en-US" sz="1500">
                          <a:effectLst/>
                        </a:rPr>
                        <a:t>Battery Failure</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500">
                          <a:effectLst/>
                        </a:rPr>
                        <a:t>Battery voltage too low</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024762877"/>
                  </a:ext>
                </a:extLst>
              </a:tr>
              <a:tr h="295853">
                <a:tc>
                  <a:txBody>
                    <a:bodyPr/>
                    <a:lstStyle/>
                    <a:p>
                      <a:pPr marL="0" marR="0">
                        <a:spcBef>
                          <a:spcPts val="0"/>
                        </a:spcBef>
                        <a:spcAft>
                          <a:spcPts val="0"/>
                        </a:spcAft>
                      </a:pPr>
                      <a:r>
                        <a:rPr lang="en-US" sz="1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500">
                          <a:effectLst/>
                        </a:rPr>
                        <a:t>Battery depleted</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645304459"/>
                  </a:ext>
                </a:extLst>
              </a:tr>
              <a:tr h="146780">
                <a:tc>
                  <a:txBody>
                    <a:bodyPr/>
                    <a:lstStyle/>
                    <a:p>
                      <a:pPr marL="0" marR="0">
                        <a:spcBef>
                          <a:spcPts val="0"/>
                        </a:spcBef>
                        <a:spcAft>
                          <a:spcPts val="0"/>
                        </a:spcAft>
                      </a:pPr>
                      <a:r>
                        <a:rPr lang="en-US" sz="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93168340"/>
                  </a:ext>
                </a:extLst>
              </a:tr>
              <a:tr h="295853">
                <a:tc>
                  <a:txBody>
                    <a:bodyPr/>
                    <a:lstStyle/>
                    <a:p>
                      <a:pPr marL="0" marR="0">
                        <a:spcBef>
                          <a:spcPts val="0"/>
                        </a:spcBef>
                        <a:spcAft>
                          <a:spcPts val="0"/>
                        </a:spcAft>
                      </a:pPr>
                      <a:r>
                        <a:rPr lang="en-US" sz="16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500">
                          <a:effectLst/>
                        </a:rPr>
                        <a:t>Battery overcharged</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48270762"/>
                  </a:ext>
                </a:extLst>
              </a:tr>
              <a:tr h="135313">
                <a:tc>
                  <a:txBody>
                    <a:bodyPr/>
                    <a:lstStyle/>
                    <a:p>
                      <a:pPr marL="0" marR="0">
                        <a:spcBef>
                          <a:spcPts val="0"/>
                        </a:spcBef>
                        <a:spcAft>
                          <a:spcPts val="0"/>
                        </a:spcAft>
                      </a:pPr>
                      <a:r>
                        <a:rPr lang="en-US" sz="5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500">
                          <a:effectLst/>
                        </a:rPr>
                        <a:t> </a:t>
                      </a:r>
                      <a:endParaRPr lang="en-US" sz="1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8749522"/>
                  </a:ext>
                </a:extLst>
              </a:tr>
              <a:tr h="265274">
                <a:tc>
                  <a:txBody>
                    <a:bodyPr/>
                    <a:lstStyle/>
                    <a:p>
                      <a:pPr marL="63500" marR="0">
                        <a:lnSpc>
                          <a:spcPts val="1100"/>
                        </a:lnSpc>
                        <a:spcBef>
                          <a:spcPts val="0"/>
                        </a:spcBef>
                        <a:spcAft>
                          <a:spcPts val="0"/>
                        </a:spcAft>
                      </a:pPr>
                      <a:r>
                        <a:rPr lang="en-US" sz="1500" dirty="0">
                          <a:effectLst/>
                        </a:rPr>
                        <a:t>Leakage Current too high</a:t>
                      </a:r>
                      <a:endParaRPr lang="en-US" sz="1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500" dirty="0">
                          <a:effectLst/>
                        </a:rPr>
                        <a:t>Inadequate shielding</a:t>
                      </a:r>
                      <a:endParaRPr lang="en-US" sz="17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94407918"/>
                  </a:ext>
                </a:extLst>
              </a:tr>
            </a:tbl>
          </a:graphicData>
        </a:graphic>
      </p:graphicFrame>
    </p:spTree>
    <p:extLst>
      <p:ext uri="{BB962C8B-B14F-4D97-AF65-F5344CB8AC3E}">
        <p14:creationId xmlns:p14="http://schemas.microsoft.com/office/powerpoint/2010/main" val="1795700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cs typeface="Aldhabi" panose="020B0604020202020204" pitchFamily="2" charset="-78"/>
              </a:rPr>
              <a:t>Hardware Sources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4038600" y="4884873"/>
            <a:ext cx="7188199" cy="1292090"/>
          </a:xfrm>
        </p:spPr>
        <p:txBody>
          <a:bodyPr>
            <a:normAutofit/>
          </a:bodyPr>
          <a:lstStyle/>
          <a:p>
            <a:pPr>
              <a:buFont typeface="Wingdings" panose="05000000000000000000" pitchFamily="2" charset="2"/>
              <a:buChar char="Ø"/>
            </a:pPr>
            <a:endParaRPr lang="en-IN" sz="1800"/>
          </a:p>
          <a:p>
            <a:pPr>
              <a:buFont typeface="Wingdings" panose="05000000000000000000" pitchFamily="2" charset="2"/>
              <a:buChar char="Ø"/>
            </a:pPr>
            <a:endParaRPr lang="en-IN" sz="1800"/>
          </a:p>
        </p:txBody>
      </p:sp>
      <p:graphicFrame>
        <p:nvGraphicFramePr>
          <p:cNvPr id="4" name="Table 3">
            <a:extLst>
              <a:ext uri="{FF2B5EF4-FFF2-40B4-BE49-F238E27FC236}">
                <a16:creationId xmlns:a16="http://schemas.microsoft.com/office/drawing/2014/main" id="{50D1C164-130F-4463-A010-B21D4B318B16}"/>
              </a:ext>
            </a:extLst>
          </p:cNvPr>
          <p:cNvGraphicFramePr>
            <a:graphicFrameLocks noGrp="1"/>
          </p:cNvGraphicFramePr>
          <p:nvPr>
            <p:extLst>
              <p:ext uri="{D42A27DB-BD31-4B8C-83A1-F6EECF244321}">
                <p14:modId xmlns:p14="http://schemas.microsoft.com/office/powerpoint/2010/main" val="1521682857"/>
              </p:ext>
            </p:extLst>
          </p:nvPr>
        </p:nvGraphicFramePr>
        <p:xfrm>
          <a:off x="3796495" y="681037"/>
          <a:ext cx="7905509" cy="4897968"/>
        </p:xfrm>
        <a:graphic>
          <a:graphicData uri="http://schemas.openxmlformats.org/drawingml/2006/table">
            <a:tbl>
              <a:tblPr firstRow="1" firstCol="1" bandRow="1">
                <a:tableStyleId>{3B4B98B0-60AC-42C2-AFA5-B58CD77FA1E5}</a:tableStyleId>
              </a:tblPr>
              <a:tblGrid>
                <a:gridCol w="3365151">
                  <a:extLst>
                    <a:ext uri="{9D8B030D-6E8A-4147-A177-3AD203B41FA5}">
                      <a16:colId xmlns:a16="http://schemas.microsoft.com/office/drawing/2014/main" val="2656350730"/>
                    </a:ext>
                  </a:extLst>
                </a:gridCol>
                <a:gridCol w="4372267">
                  <a:extLst>
                    <a:ext uri="{9D8B030D-6E8A-4147-A177-3AD203B41FA5}">
                      <a16:colId xmlns:a16="http://schemas.microsoft.com/office/drawing/2014/main" val="2165895785"/>
                    </a:ext>
                  </a:extLst>
                </a:gridCol>
                <a:gridCol w="168091">
                  <a:extLst>
                    <a:ext uri="{9D8B030D-6E8A-4147-A177-3AD203B41FA5}">
                      <a16:colId xmlns:a16="http://schemas.microsoft.com/office/drawing/2014/main" val="2994313851"/>
                    </a:ext>
                  </a:extLst>
                </a:gridCol>
              </a:tblGrid>
              <a:tr h="306123">
                <a:tc>
                  <a:txBody>
                    <a:bodyPr/>
                    <a:lstStyle/>
                    <a:p>
                      <a:pPr marL="762000" marR="0">
                        <a:lnSpc>
                          <a:spcPts val="1100"/>
                        </a:lnSpc>
                        <a:spcBef>
                          <a:spcPts val="0"/>
                        </a:spcBef>
                        <a:spcAft>
                          <a:spcPts val="0"/>
                        </a:spcAft>
                      </a:pPr>
                      <a:r>
                        <a:rPr lang="en-US" sz="900">
                          <a:effectLst/>
                        </a:rPr>
                        <a:t>Hazard</a:t>
                      </a:r>
                      <a:endParaRPr lang="en-US"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79500" marR="0">
                        <a:lnSpc>
                          <a:spcPts val="1100"/>
                        </a:lnSpc>
                        <a:spcBef>
                          <a:spcPts val="0"/>
                        </a:spcBef>
                        <a:spcAft>
                          <a:spcPts val="0"/>
                        </a:spcAft>
                      </a:pPr>
                      <a:r>
                        <a:rPr lang="en-US" sz="900">
                          <a:effectLst/>
                        </a:rPr>
                        <a:t>Potential Causes</a:t>
                      </a:r>
                      <a:endParaRPr lang="en-US" sz="1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190556396"/>
                  </a:ext>
                </a:extLst>
              </a:tr>
              <a:tr h="306123">
                <a:tc>
                  <a:txBody>
                    <a:bodyPr/>
                    <a:lstStyle/>
                    <a:p>
                      <a:pPr marL="63500" marR="0">
                        <a:lnSpc>
                          <a:spcPts val="1100"/>
                        </a:lnSpc>
                        <a:spcBef>
                          <a:spcPts val="0"/>
                        </a:spcBef>
                        <a:spcAft>
                          <a:spcPts val="0"/>
                        </a:spcAft>
                      </a:pPr>
                      <a:r>
                        <a:rPr lang="en-US" sz="1200">
                          <a:effectLst/>
                        </a:rPr>
                        <a:t>System failure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Malfunctioning component</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66142620"/>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Synchronization error between pump components</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80772084"/>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Watchdog failure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04594308"/>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Reliability specification not met</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21841650"/>
                  </a:ext>
                </a:extLst>
              </a:tr>
              <a:tr h="306123">
                <a:tc>
                  <a:txBody>
                    <a:bodyPr/>
                    <a:lstStyle/>
                    <a:p>
                      <a:pPr marL="63500" marR="0">
                        <a:lnSpc>
                          <a:spcPts val="1100"/>
                        </a:lnSpc>
                        <a:spcBef>
                          <a:spcPts val="0"/>
                        </a:spcBef>
                        <a:spcAft>
                          <a:spcPts val="0"/>
                        </a:spcAft>
                      </a:pPr>
                      <a:r>
                        <a:rPr lang="en-US" sz="1200">
                          <a:effectLst/>
                        </a:rPr>
                        <a:t>Network error</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Network congestion</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96312828"/>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Communication problem</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26885481"/>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Loss of (wireless) signal</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91216144"/>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Pump not compatible with networked / integrated device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098635305"/>
                  </a:ext>
                </a:extLst>
              </a:tr>
              <a:tr h="306123">
                <a:tc>
                  <a:txBody>
                    <a:bodyPr/>
                    <a:lstStyle/>
                    <a:p>
                      <a:pPr marL="63500" marR="0">
                        <a:lnSpc>
                          <a:spcPts val="1100"/>
                        </a:lnSpc>
                        <a:spcBef>
                          <a:spcPts val="0"/>
                        </a:spcBef>
                        <a:spcAft>
                          <a:spcPts val="0"/>
                        </a:spcAft>
                      </a:pPr>
                      <a:r>
                        <a:rPr lang="en-US" sz="1200">
                          <a:effectLst/>
                        </a:rPr>
                        <a:t>Memory failure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Attempted write to memory failed</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07554521"/>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Critical value data integrity error</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609522733"/>
                  </a:ext>
                </a:extLst>
              </a:tr>
              <a:tr h="306123">
                <a:tc rowSpan="2">
                  <a:txBody>
                    <a:bodyPr/>
                    <a:lstStyle/>
                    <a:p>
                      <a:pPr marL="63500" marR="0">
                        <a:spcBef>
                          <a:spcPts val="0"/>
                        </a:spcBef>
                        <a:spcAft>
                          <a:spcPts val="0"/>
                        </a:spcAft>
                      </a:pPr>
                      <a:r>
                        <a:rPr lang="en-US" sz="1200" dirty="0">
                          <a:effectLst/>
                        </a:rPr>
                        <a:t>False alarm</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25"/>
                        </a:lnSpc>
                        <a:spcBef>
                          <a:spcPts val="0"/>
                        </a:spcBef>
                        <a:spcAft>
                          <a:spcPts val="0"/>
                        </a:spcAft>
                      </a:pPr>
                      <a:r>
                        <a:rPr lang="en-US" sz="1200">
                          <a:effectLst/>
                        </a:rPr>
                        <a:t>False watchdog interrupt</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925210892"/>
                  </a:ext>
                </a:extLst>
              </a:tr>
              <a:tr h="306123">
                <a:tc vMerge="1">
                  <a:txBody>
                    <a:bodyPr/>
                    <a:lstStyle/>
                    <a:p>
                      <a:endParaRPr lang="en-US"/>
                    </a:p>
                  </a:txBody>
                  <a:tcPr/>
                </a:tc>
                <a:tc>
                  <a:txBody>
                    <a:bodyPr/>
                    <a:lstStyle/>
                    <a:p>
                      <a:pPr marL="50800" marR="0">
                        <a:lnSpc>
                          <a:spcPts val="1125"/>
                        </a:lnSpc>
                        <a:spcBef>
                          <a:spcPts val="0"/>
                        </a:spcBef>
                        <a:spcAft>
                          <a:spcPts val="0"/>
                        </a:spcAft>
                      </a:pPr>
                      <a:r>
                        <a:rPr lang="en-US" sz="1200">
                          <a:effectLst/>
                        </a:rPr>
                        <a:t>Device or sensor contaminated</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466969209"/>
                  </a:ext>
                </a:extLst>
              </a:tr>
              <a:tr h="306123">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25"/>
                        </a:lnSpc>
                        <a:spcBef>
                          <a:spcPts val="0"/>
                        </a:spcBef>
                        <a:spcAft>
                          <a:spcPts val="0"/>
                        </a:spcAft>
                      </a:pPr>
                      <a:r>
                        <a:rPr lang="en-US" sz="1200">
                          <a:effectLst/>
                        </a:rPr>
                        <a:t>Device or sensor out of calibration</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21468901"/>
                  </a:ext>
                </a:extLst>
              </a:tr>
              <a:tr h="306123">
                <a:tc>
                  <a:txBody>
                    <a:bodyPr/>
                    <a:lstStyle/>
                    <a:p>
                      <a:pPr marL="63500" marR="0">
                        <a:lnSpc>
                          <a:spcPts val="1100"/>
                        </a:lnSpc>
                        <a:spcBef>
                          <a:spcPts val="0"/>
                        </a:spcBef>
                        <a:spcAft>
                          <a:spcPts val="0"/>
                        </a:spcAft>
                      </a:pPr>
                      <a:r>
                        <a:rPr lang="en-US" sz="1200">
                          <a:effectLst/>
                        </a:rPr>
                        <a:t>Failure to alarm</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a:effectLst/>
                        </a:rPr>
                        <a:t>Sensor failure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89931382"/>
                  </a:ext>
                </a:extLst>
              </a:tr>
              <a:tr h="306123">
                <a:tc>
                  <a:txBody>
                    <a:bodyPr/>
                    <a:lstStyle/>
                    <a:p>
                      <a:pPr marL="63500" marR="0">
                        <a:lnSpc>
                          <a:spcPts val="1100"/>
                        </a:lnSpc>
                        <a:spcBef>
                          <a:spcPts val="0"/>
                        </a:spcBef>
                        <a:spcAft>
                          <a:spcPts val="0"/>
                        </a:spcAft>
                      </a:pPr>
                      <a:r>
                        <a:rPr lang="en-US" sz="1200">
                          <a:effectLst/>
                        </a:rPr>
                        <a:t>Incorrect dose value entered</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200" dirty="0">
                          <a:effectLst/>
                        </a:rPr>
                        <a:t>Key de-bounce prevention failed</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44968797"/>
                  </a:ext>
                </a:extLst>
              </a:tr>
            </a:tbl>
          </a:graphicData>
        </a:graphic>
      </p:graphicFrame>
    </p:spTree>
    <p:extLst>
      <p:ext uri="{BB962C8B-B14F-4D97-AF65-F5344CB8AC3E}">
        <p14:creationId xmlns:p14="http://schemas.microsoft.com/office/powerpoint/2010/main" val="1145284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Software Sources</a:t>
            </a:r>
          </a:p>
        </p:txBody>
      </p:sp>
      <p:graphicFrame>
        <p:nvGraphicFramePr>
          <p:cNvPr id="4" name="Content Placeholder 3">
            <a:extLst>
              <a:ext uri="{FF2B5EF4-FFF2-40B4-BE49-F238E27FC236}">
                <a16:creationId xmlns:a16="http://schemas.microsoft.com/office/drawing/2014/main" id="{611E80AA-CC47-48E0-AB65-7ECC1A96CF48}"/>
              </a:ext>
            </a:extLst>
          </p:cNvPr>
          <p:cNvGraphicFramePr>
            <a:graphicFrameLocks noGrp="1"/>
          </p:cNvGraphicFramePr>
          <p:nvPr>
            <p:ph idx="1"/>
            <p:extLst>
              <p:ext uri="{D42A27DB-BD31-4B8C-83A1-F6EECF244321}">
                <p14:modId xmlns:p14="http://schemas.microsoft.com/office/powerpoint/2010/main" val="1720586278"/>
              </p:ext>
            </p:extLst>
          </p:nvPr>
        </p:nvGraphicFramePr>
        <p:xfrm>
          <a:off x="4448157" y="961812"/>
          <a:ext cx="6369086" cy="4931001"/>
        </p:xfrm>
        <a:graphic>
          <a:graphicData uri="http://schemas.openxmlformats.org/drawingml/2006/table">
            <a:tbl>
              <a:tblPr firstRow="1" firstCol="1" bandRow="1">
                <a:tableStyleId>{9D7B26C5-4107-4FEC-AEDC-1716B250A1EF}</a:tableStyleId>
              </a:tblPr>
              <a:tblGrid>
                <a:gridCol w="2470628">
                  <a:extLst>
                    <a:ext uri="{9D8B030D-6E8A-4147-A177-3AD203B41FA5}">
                      <a16:colId xmlns:a16="http://schemas.microsoft.com/office/drawing/2014/main" val="3026665571"/>
                    </a:ext>
                  </a:extLst>
                </a:gridCol>
                <a:gridCol w="3898458">
                  <a:extLst>
                    <a:ext uri="{9D8B030D-6E8A-4147-A177-3AD203B41FA5}">
                      <a16:colId xmlns:a16="http://schemas.microsoft.com/office/drawing/2014/main" val="3503245169"/>
                    </a:ext>
                  </a:extLst>
                </a:gridCol>
              </a:tblGrid>
              <a:tr h="222678">
                <a:tc>
                  <a:txBody>
                    <a:bodyPr/>
                    <a:lstStyle/>
                    <a:p>
                      <a:pPr marL="762000" marR="0">
                        <a:lnSpc>
                          <a:spcPts val="1100"/>
                        </a:lnSpc>
                        <a:spcBef>
                          <a:spcPts val="0"/>
                        </a:spcBef>
                        <a:spcAft>
                          <a:spcPts val="0"/>
                        </a:spcAft>
                      </a:pPr>
                      <a:r>
                        <a:rPr lang="en-US" sz="1300">
                          <a:effectLst/>
                        </a:rPr>
                        <a:t>Hazard</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79500" marR="0">
                        <a:lnSpc>
                          <a:spcPts val="1100"/>
                        </a:lnSpc>
                        <a:spcBef>
                          <a:spcPts val="0"/>
                        </a:spcBef>
                        <a:spcAft>
                          <a:spcPts val="0"/>
                        </a:spcAft>
                      </a:pPr>
                      <a:r>
                        <a:rPr lang="en-US" sz="1300">
                          <a:effectLst/>
                        </a:rPr>
                        <a:t>Potential Causes</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869640550"/>
                  </a:ext>
                </a:extLst>
              </a:tr>
              <a:tr h="222678">
                <a:tc>
                  <a:txBody>
                    <a:bodyPr/>
                    <a:lstStyle/>
                    <a:p>
                      <a:pPr marL="63500" marR="0">
                        <a:lnSpc>
                          <a:spcPts val="1100"/>
                        </a:lnSpc>
                        <a:spcBef>
                          <a:spcPts val="0"/>
                        </a:spcBef>
                        <a:spcAft>
                          <a:spcPts val="0"/>
                        </a:spcAft>
                      </a:pPr>
                      <a:r>
                        <a:rPr lang="en-US" sz="1300">
                          <a:effectLst/>
                        </a:rPr>
                        <a:t>Data error</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Failure to backup</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55803427"/>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Data store/retrieval error</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073569885"/>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Communication problem</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861222"/>
                  </a:ext>
                </a:extLst>
              </a:tr>
              <a:tr h="238721">
                <a:tc>
                  <a:txBody>
                    <a:bodyPr/>
                    <a:lstStyle/>
                    <a:p>
                      <a:pPr marL="63500" marR="0">
                        <a:spcBef>
                          <a:spcPts val="0"/>
                        </a:spcBef>
                        <a:spcAft>
                          <a:spcPts val="0"/>
                        </a:spcAft>
                      </a:pPr>
                      <a:r>
                        <a:rPr lang="en-US" sz="1300">
                          <a:effectLst/>
                        </a:rPr>
                        <a:t>Software runtime error</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Buffer overflow/underflow</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00668740"/>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Null pointer dereference</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373785043"/>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Memory leak</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709955294"/>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Uninitialized variable</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769623155"/>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Incorrect dynamic libraries</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920733959"/>
                  </a:ext>
                </a:extLst>
              </a:tr>
              <a:tr h="222678">
                <a:tc>
                  <a:txBody>
                    <a:bodyPr/>
                    <a:lstStyle/>
                    <a:p>
                      <a:pPr marL="63500" marR="0">
                        <a:lnSpc>
                          <a:spcPts val="1100"/>
                        </a:lnSpc>
                        <a:spcBef>
                          <a:spcPts val="0"/>
                        </a:spcBef>
                        <a:spcAft>
                          <a:spcPts val="0"/>
                        </a:spcAft>
                      </a:pPr>
                      <a:r>
                        <a:rPr lang="en-US" sz="1300">
                          <a:effectLst/>
                        </a:rPr>
                        <a:t>System malfunction</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Software runtime error</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66703238"/>
                  </a:ext>
                </a:extLst>
              </a:tr>
              <a:tr h="229095">
                <a:tc>
                  <a:txBody>
                    <a:bodyPr/>
                    <a:lstStyle/>
                    <a:p>
                      <a:pPr marL="0" marR="0">
                        <a:spcBef>
                          <a:spcPts val="0"/>
                        </a:spcBef>
                        <a:spcAft>
                          <a:spcPts val="0"/>
                        </a:spcAft>
                      </a:pPr>
                      <a:r>
                        <a:rPr lang="en-US" sz="12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Communication error</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17381746"/>
                  </a:ext>
                </a:extLst>
              </a:tr>
              <a:tr h="238721">
                <a:tc>
                  <a:txBody>
                    <a:bodyPr/>
                    <a:lstStyle/>
                    <a:p>
                      <a:pPr marL="63500" marR="0">
                        <a:spcBef>
                          <a:spcPts val="0"/>
                        </a:spcBef>
                        <a:spcAft>
                          <a:spcPts val="0"/>
                        </a:spcAft>
                      </a:pPr>
                      <a:r>
                        <a:rPr lang="en-US" sz="1300">
                          <a:effectLst/>
                        </a:rPr>
                        <a:t>Corrupted infusion commands</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Data store/retrieval error</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014268126"/>
                  </a:ext>
                </a:extLst>
              </a:tr>
              <a:tr h="123211">
                <a:tc>
                  <a:txBody>
                    <a:bodyPr/>
                    <a:lstStyle/>
                    <a:p>
                      <a:pPr marL="0" marR="0">
                        <a:spcBef>
                          <a:spcPts val="0"/>
                        </a:spcBef>
                        <a:spcAft>
                          <a:spcPts val="0"/>
                        </a:spcAft>
                      </a:pPr>
                      <a:r>
                        <a:rPr lang="en-US" sz="5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5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00069410"/>
                  </a:ext>
                </a:extLst>
              </a:tr>
              <a:tr h="248347">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Communication problem</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04857144"/>
                  </a:ext>
                </a:extLst>
              </a:tr>
              <a:tr h="132837">
                <a:tc>
                  <a:txBody>
                    <a:bodyPr/>
                    <a:lstStyle/>
                    <a:p>
                      <a:pPr marL="0" marR="0">
                        <a:spcBef>
                          <a:spcPts val="0"/>
                        </a:spcBef>
                        <a:spcAft>
                          <a:spcPts val="0"/>
                        </a:spcAft>
                      </a:pPr>
                      <a:r>
                        <a:rPr lang="en-US" sz="6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6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47839807"/>
                  </a:ext>
                </a:extLst>
              </a:tr>
              <a:tr h="222678">
                <a:tc>
                  <a:txBody>
                    <a:bodyPr/>
                    <a:lstStyle/>
                    <a:p>
                      <a:pPr marL="63500" marR="0">
                        <a:lnSpc>
                          <a:spcPts val="1100"/>
                        </a:lnSpc>
                        <a:spcBef>
                          <a:spcPts val="0"/>
                        </a:spcBef>
                        <a:spcAft>
                          <a:spcPts val="0"/>
                        </a:spcAft>
                      </a:pPr>
                      <a:r>
                        <a:rPr lang="en-US" sz="1300">
                          <a:effectLst/>
                        </a:rPr>
                        <a:t>Pump could not be silenced</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Alarm priority set incorrectly</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898014933"/>
                  </a:ext>
                </a:extLst>
              </a:tr>
              <a:tr h="222678">
                <a:tc>
                  <a:txBody>
                    <a:bodyPr/>
                    <a:lstStyle/>
                    <a:p>
                      <a:pPr marL="63500" marR="0">
                        <a:lnSpc>
                          <a:spcPts val="1100"/>
                        </a:lnSpc>
                        <a:spcBef>
                          <a:spcPts val="0"/>
                        </a:spcBef>
                        <a:spcAft>
                          <a:spcPts val="0"/>
                        </a:spcAft>
                      </a:pPr>
                      <a:r>
                        <a:rPr lang="en-US" sz="1300">
                          <a:effectLst/>
                        </a:rPr>
                        <a:t>Incorrect software version</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Software updates not installed</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13583923"/>
                  </a:ext>
                </a:extLst>
              </a:tr>
              <a:tr h="229095">
                <a:tc>
                  <a:txBody>
                    <a:bodyPr/>
                    <a:lstStyle/>
                    <a:p>
                      <a:pPr marL="0" marR="0">
                        <a:spcBef>
                          <a:spcPts val="0"/>
                        </a:spcBef>
                        <a:spcAft>
                          <a:spcPts val="0"/>
                        </a:spcAft>
                      </a:pPr>
                      <a:r>
                        <a:rPr lang="en-US" sz="12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Incorrect drug library loaded</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751305387"/>
                  </a:ext>
                </a:extLst>
              </a:tr>
              <a:tr h="229095">
                <a:tc>
                  <a:txBody>
                    <a:bodyPr/>
                    <a:lstStyle/>
                    <a:p>
                      <a:pPr marL="0" marR="0">
                        <a:spcBef>
                          <a:spcPts val="0"/>
                        </a:spcBef>
                        <a:spcAft>
                          <a:spcPts val="0"/>
                        </a:spcAft>
                      </a:pPr>
                      <a:r>
                        <a:rPr lang="en-US" sz="12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100"/>
                        </a:lnSpc>
                        <a:spcBef>
                          <a:spcPts val="0"/>
                        </a:spcBef>
                        <a:spcAft>
                          <a:spcPts val="0"/>
                        </a:spcAft>
                      </a:pPr>
                      <a:r>
                        <a:rPr lang="en-US" sz="1300">
                          <a:effectLst/>
                        </a:rPr>
                        <a:t>Incorrect version installed</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74921088"/>
                  </a:ext>
                </a:extLst>
              </a:tr>
              <a:tr h="238721">
                <a:tc>
                  <a:txBody>
                    <a:bodyPr/>
                    <a:lstStyle/>
                    <a:p>
                      <a:pPr marL="63500" marR="0">
                        <a:spcBef>
                          <a:spcPts val="0"/>
                        </a:spcBef>
                        <a:spcAft>
                          <a:spcPts val="0"/>
                        </a:spcAft>
                      </a:pPr>
                      <a:r>
                        <a:rPr lang="en-US" sz="1300">
                          <a:effectLst/>
                        </a:rPr>
                        <a:t>Failure to alarm / False alarm</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Sensor failure</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61976719"/>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Alarm priority set incorrectly</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85416373"/>
                  </a:ext>
                </a:extLst>
              </a:tr>
              <a:tr h="238721">
                <a:tc>
                  <a:txBody>
                    <a:bodyPr/>
                    <a:lstStyle/>
                    <a:p>
                      <a:pPr marL="0" marR="0">
                        <a:spcBef>
                          <a:spcPts val="0"/>
                        </a:spcBef>
                        <a:spcAft>
                          <a:spcPts val="0"/>
                        </a:spcAft>
                      </a:pPr>
                      <a:r>
                        <a:rPr lang="en-US" sz="1300">
                          <a:effectLst/>
                        </a:rPr>
                        <a:t> </a:t>
                      </a:r>
                      <a:endParaRPr lang="en-US" sz="14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300">
                          <a:effectLst/>
                        </a:rPr>
                        <a:t>Incorrect settings of alarm thresholds</a:t>
                      </a:r>
                      <a:endParaRPr lang="en-US" sz="14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82733275"/>
                  </a:ext>
                </a:extLst>
              </a:tr>
            </a:tbl>
          </a:graphicData>
        </a:graphic>
      </p:graphicFrame>
    </p:spTree>
    <p:extLst>
      <p:ext uri="{BB962C8B-B14F-4D97-AF65-F5344CB8AC3E}">
        <p14:creationId xmlns:p14="http://schemas.microsoft.com/office/powerpoint/2010/main" val="517196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Safety Plan</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a:buFont typeface="Wingdings" panose="05000000000000000000" pitchFamily="2" charset="2"/>
              <a:buChar char="Ø"/>
            </a:pPr>
            <a:endParaRPr lang="en-IN" sz="2000" dirty="0"/>
          </a:p>
          <a:p>
            <a:pPr>
              <a:buFont typeface="Wingdings" panose="05000000000000000000" pitchFamily="2" charset="2"/>
              <a:buChar char="Ø"/>
            </a:pPr>
            <a:r>
              <a:rPr lang="en-US" sz="1800" dirty="0"/>
              <a:t>Appropriate error and warning messages are displayed in scenarios of faulty functioning of the pump or emergency scenarios.</a:t>
            </a:r>
          </a:p>
          <a:p>
            <a:pPr>
              <a:buFont typeface="Wingdings" panose="05000000000000000000" pitchFamily="2" charset="2"/>
              <a:buChar char="Ø"/>
            </a:pPr>
            <a:r>
              <a:rPr lang="en-US" sz="1800" dirty="0"/>
              <a:t>The user is alerted in the event of low pump battery, low insulin and glucagon level in reservoirs.</a:t>
            </a:r>
          </a:p>
          <a:p>
            <a:pPr>
              <a:buFont typeface="Wingdings" panose="05000000000000000000" pitchFamily="2" charset="2"/>
              <a:buChar char="Ø"/>
            </a:pPr>
            <a:r>
              <a:rPr lang="en-IN" sz="1800" dirty="0"/>
              <a:t>The configuration settings of the device can be changed by authorized person only.</a:t>
            </a:r>
          </a:p>
          <a:p>
            <a:pPr>
              <a:buFont typeface="Wingdings" panose="05000000000000000000" pitchFamily="2" charset="2"/>
              <a:buChar char="Ø"/>
            </a:pPr>
            <a:r>
              <a:rPr lang="en-IN" sz="1800" dirty="0"/>
              <a:t>Deadlocks in database should be avoided</a:t>
            </a:r>
          </a:p>
          <a:p>
            <a:pPr>
              <a:buFont typeface="Wingdings" panose="05000000000000000000" pitchFamily="2" charset="2"/>
              <a:buChar char="Ø"/>
            </a:pPr>
            <a:r>
              <a:rPr lang="en-IN" sz="1800" dirty="0"/>
              <a:t>Error messages or Notifications should be proper so user can understand it easily</a:t>
            </a:r>
          </a:p>
          <a:p>
            <a:pPr>
              <a:buFont typeface="Wingdings" panose="05000000000000000000" pitchFamily="2" charset="2"/>
              <a:buChar char="Ø"/>
            </a:pPr>
            <a:r>
              <a:rPr lang="en-IN" sz="1800" dirty="0"/>
              <a:t>In case of crashed system should be able to reset itself.</a:t>
            </a:r>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2304956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Security Aspects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a:buFont typeface="Wingdings" panose="05000000000000000000" pitchFamily="2" charset="2"/>
              <a:buChar char="Ø"/>
            </a:pPr>
            <a:endParaRPr lang="en-IN" sz="2000" dirty="0"/>
          </a:p>
          <a:p>
            <a:pPr>
              <a:buFont typeface="Wingdings" panose="05000000000000000000" pitchFamily="2" charset="2"/>
              <a:buChar char="Ø"/>
            </a:pPr>
            <a:r>
              <a:rPr lang="en-US" sz="2000" dirty="0"/>
              <a:t>Patient information and system data should be confidential </a:t>
            </a:r>
            <a:r>
              <a:rPr lang="en-US" sz="2000" b="1" dirty="0"/>
              <a:t>(Confidentiality)</a:t>
            </a:r>
          </a:p>
          <a:p>
            <a:pPr>
              <a:buFont typeface="Wingdings" panose="05000000000000000000" pitchFamily="2" charset="2"/>
              <a:buChar char="Ø"/>
            </a:pPr>
            <a:r>
              <a:rPr lang="en-US" sz="2000" dirty="0"/>
              <a:t>System should be able to respond according to its specification and design </a:t>
            </a:r>
            <a:r>
              <a:rPr lang="en-US" sz="2000" b="1" dirty="0"/>
              <a:t>(Availability)</a:t>
            </a:r>
          </a:p>
          <a:p>
            <a:pPr>
              <a:buFont typeface="Wingdings" panose="05000000000000000000" pitchFamily="2" charset="2"/>
              <a:buChar char="Ø"/>
            </a:pPr>
            <a:r>
              <a:rPr lang="en-US" sz="2000" b="1" dirty="0"/>
              <a:t>Integrity </a:t>
            </a:r>
            <a:r>
              <a:rPr lang="en-US" sz="2000" dirty="0"/>
              <a:t>should be maintained. Data should be undetectable and should not get altered during processing.</a:t>
            </a:r>
            <a:endParaRPr lang="en-US" sz="2000" b="1" dirty="0"/>
          </a:p>
          <a:p>
            <a:pPr>
              <a:buFont typeface="Wingdings" panose="05000000000000000000" pitchFamily="2" charset="2"/>
              <a:buChar char="Ø"/>
            </a:pPr>
            <a:r>
              <a:rPr lang="en-US" sz="2000" dirty="0"/>
              <a:t>The user is alerted in the event of low pump battery, low insulin and glucagon level in reservoirs.</a:t>
            </a:r>
          </a:p>
          <a:p>
            <a:pPr>
              <a:buFont typeface="Wingdings" panose="05000000000000000000" pitchFamily="2" charset="2"/>
              <a:buChar char="Ø"/>
            </a:pPr>
            <a:r>
              <a:rPr lang="en-IN" sz="2000" dirty="0"/>
              <a:t>The configuration settings of the device can be changed by authorized person only.  </a:t>
            </a:r>
            <a:r>
              <a:rPr lang="en-IN" sz="2000" b="1" dirty="0"/>
              <a:t>(Authentication)</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3989964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966952" y="1204108"/>
            <a:ext cx="2669406" cy="1781175"/>
          </a:xfrm>
        </p:spPr>
        <p:txBody>
          <a:bodyPr>
            <a:normAutofit/>
          </a:bodyPr>
          <a:lstStyle/>
          <a:p>
            <a:r>
              <a:rPr lang="en-IN" sz="3200" b="1">
                <a:solidFill>
                  <a:srgbClr val="FFFFFF"/>
                </a:solidFill>
                <a:cs typeface="Aldhabi" panose="020B0604020202020204" pitchFamily="2" charset="-78"/>
              </a:rPr>
              <a:t>Application Design</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966951" y="3355130"/>
            <a:ext cx="2669407" cy="2427333"/>
          </a:xfrm>
        </p:spPr>
        <p:txBody>
          <a:bodyPr>
            <a:normAutofit/>
          </a:bodyPr>
          <a:lstStyle/>
          <a:p>
            <a:pPr>
              <a:buFont typeface="Wingdings" panose="05000000000000000000" pitchFamily="2" charset="2"/>
              <a:buChar char="Ø"/>
            </a:pPr>
            <a:endParaRPr lang="en-IN" sz="1600"/>
          </a:p>
          <a:p>
            <a:pPr>
              <a:buFont typeface="Wingdings" panose="05000000000000000000" pitchFamily="2" charset="2"/>
              <a:buChar char="Ø"/>
            </a:pPr>
            <a:endParaRPr lang="en-IN" sz="1600"/>
          </a:p>
          <a:p>
            <a:pPr>
              <a:buFont typeface="Wingdings" panose="05000000000000000000" pitchFamily="2" charset="2"/>
              <a:buChar char="Ø"/>
            </a:pPr>
            <a:endParaRPr lang="en-IN" sz="1600"/>
          </a:p>
        </p:txBody>
      </p:sp>
      <p:pic>
        <p:nvPicPr>
          <p:cNvPr id="4" name="Picture 3">
            <a:extLst>
              <a:ext uri="{FF2B5EF4-FFF2-40B4-BE49-F238E27FC236}">
                <a16:creationId xmlns:a16="http://schemas.microsoft.com/office/drawing/2014/main" id="{1A2B1443-FD25-4127-90D3-023D87D94841}"/>
              </a:ext>
            </a:extLst>
          </p:cNvPr>
          <p:cNvPicPr>
            <a:picLocks noChangeAspect="1"/>
          </p:cNvPicPr>
          <p:nvPr/>
        </p:nvPicPr>
        <p:blipFill>
          <a:blip r:embed="rId2"/>
          <a:stretch>
            <a:fillRect/>
          </a:stretch>
        </p:blipFill>
        <p:spPr>
          <a:xfrm>
            <a:off x="4467828" y="952500"/>
            <a:ext cx="6618420" cy="5377466"/>
          </a:xfrm>
          <a:prstGeom prst="rect">
            <a:avLst/>
          </a:prstGeom>
        </p:spPr>
      </p:pic>
    </p:spTree>
    <p:extLst>
      <p:ext uri="{BB962C8B-B14F-4D97-AF65-F5344CB8AC3E}">
        <p14:creationId xmlns:p14="http://schemas.microsoft.com/office/powerpoint/2010/main" val="3979039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4F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dirty="0">
                <a:solidFill>
                  <a:srgbClr val="FFFFFF"/>
                </a:solidFill>
                <a:cs typeface="Aldhabi" panose="020B0604020202020204" pitchFamily="2" charset="-78"/>
              </a:rPr>
              <a:t>High Level Package Diagram</a:t>
            </a:r>
          </a:p>
        </p:txBody>
      </p:sp>
      <p:pic>
        <p:nvPicPr>
          <p:cNvPr id="4" name="Picture 3">
            <a:extLst>
              <a:ext uri="{FF2B5EF4-FFF2-40B4-BE49-F238E27FC236}">
                <a16:creationId xmlns:a16="http://schemas.microsoft.com/office/drawing/2014/main" id="{010D463B-A738-4CAE-95E4-71B2FD7756F5}"/>
              </a:ext>
            </a:extLst>
          </p:cNvPr>
          <p:cNvPicPr>
            <a:picLocks noChangeAspect="1"/>
          </p:cNvPicPr>
          <p:nvPr/>
        </p:nvPicPr>
        <p:blipFill>
          <a:blip r:embed="rId2"/>
          <a:stretch>
            <a:fillRect/>
          </a:stretch>
        </p:blipFill>
        <p:spPr>
          <a:xfrm>
            <a:off x="3779271" y="914400"/>
            <a:ext cx="7932873" cy="5486400"/>
          </a:xfrm>
          <a:prstGeom prst="rect">
            <a:avLst/>
          </a:prstGeom>
        </p:spPr>
      </p:pic>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4038600" y="4884873"/>
            <a:ext cx="7188199" cy="1292090"/>
          </a:xfrm>
        </p:spPr>
        <p:txBody>
          <a:bodyPr>
            <a:normAutofit/>
          </a:bodyPr>
          <a:lstStyle/>
          <a:p>
            <a:pPr>
              <a:buFont typeface="Wingdings" panose="05000000000000000000" pitchFamily="2" charset="2"/>
              <a:buChar char="Ø"/>
            </a:pPr>
            <a:endParaRPr lang="en-IN" sz="1800"/>
          </a:p>
          <a:p>
            <a:pPr>
              <a:buFont typeface="Wingdings" panose="05000000000000000000" pitchFamily="2" charset="2"/>
              <a:buChar char="Ø"/>
            </a:pPr>
            <a:endParaRPr lang="en-IN" sz="1800"/>
          </a:p>
          <a:p>
            <a:pPr>
              <a:buFont typeface="Wingdings" panose="05000000000000000000" pitchFamily="2" charset="2"/>
              <a:buChar char="Ø"/>
            </a:pPr>
            <a:endParaRPr lang="en-IN" sz="1800"/>
          </a:p>
        </p:txBody>
      </p:sp>
    </p:spTree>
    <p:extLst>
      <p:ext uri="{BB962C8B-B14F-4D97-AF65-F5344CB8AC3E}">
        <p14:creationId xmlns:p14="http://schemas.microsoft.com/office/powerpoint/2010/main" val="3260788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D0269-B285-4C9A-8122-BFEFCF524F6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Class Diagram</a:t>
            </a:r>
          </a:p>
        </p:txBody>
      </p:sp>
      <p:pic>
        <p:nvPicPr>
          <p:cNvPr id="5" name="Content Placeholder 4" descr="A close up of a map&#10;&#10;Description automatically generated">
            <a:extLst>
              <a:ext uri="{FF2B5EF4-FFF2-40B4-BE49-F238E27FC236}">
                <a16:creationId xmlns:a16="http://schemas.microsoft.com/office/drawing/2014/main" id="{7F364848-19E1-4346-BD4A-5042BD4E1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922" y="717630"/>
            <a:ext cx="8493904" cy="5648446"/>
          </a:xfrm>
          <a:prstGeom prst="rect">
            <a:avLst/>
          </a:prstGeom>
        </p:spPr>
      </p:pic>
    </p:spTree>
    <p:extLst>
      <p:ext uri="{BB962C8B-B14F-4D97-AF65-F5344CB8AC3E}">
        <p14:creationId xmlns:p14="http://schemas.microsoft.com/office/powerpoint/2010/main" val="1901987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References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a:buFont typeface="Wingdings" panose="05000000000000000000" pitchFamily="2" charset="2"/>
              <a:buChar char="Ø"/>
            </a:pPr>
            <a:endParaRPr lang="en-IN" sz="2000" dirty="0"/>
          </a:p>
          <a:p>
            <a:pPr marL="0" indent="0">
              <a:buNone/>
            </a:pPr>
            <a:r>
              <a:rPr lang="en-US" sz="2000" dirty="0">
                <a:hlinkClick r:id="rId2"/>
              </a:rPr>
              <a:t>https://www.fda.gov/regulatory-information/search-fda-guidance-documents/infusion-pumps-total-product-life-cycle</a:t>
            </a:r>
            <a:endParaRPr lang="en-US" sz="2000" dirty="0"/>
          </a:p>
          <a:p>
            <a:pPr>
              <a:buFont typeface="Wingdings" panose="05000000000000000000" pitchFamily="2" charset="2"/>
              <a:buChar char="Ø"/>
            </a:pPr>
            <a:r>
              <a:rPr lang="en-IN" sz="1400" dirty="0"/>
              <a:t>“An Integrated Process for Developing Safety-critical Systems using Agile Development Methods: </a:t>
            </a:r>
            <a:r>
              <a:rPr lang="en-IN" sz="1400" dirty="0" err="1"/>
              <a:t>Zhensheng</a:t>
            </a:r>
            <a:r>
              <a:rPr lang="en-IN" sz="1400" dirty="0"/>
              <a:t> Guo, Claudia </a:t>
            </a:r>
            <a:r>
              <a:rPr lang="en-IN" sz="1400" dirty="0" err="1"/>
              <a:t>Hirschmann</a:t>
            </a:r>
            <a:r>
              <a:rPr lang="en-IN" sz="1400" dirty="0"/>
              <a:t>, ICSEA 2012 : The Seventh International Conference on Software Engineering Advances”)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1021837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3A74B-392C-4824-ADF2-A1C5CCDD76E0}"/>
              </a:ext>
            </a:extLst>
          </p:cNvPr>
          <p:cNvSpPr>
            <a:spLocks noGrp="1"/>
          </p:cNvSpPr>
          <p:nvPr>
            <p:ph type="title"/>
          </p:nvPr>
        </p:nvSpPr>
        <p:spPr/>
        <p:txBody>
          <a:bodyPr/>
          <a:lstStyle/>
          <a:p>
            <a:r>
              <a:rPr lang="en-IN" dirty="0"/>
              <a:t>Mapping AGILE SCRUM to SAFETY STANDARD</a:t>
            </a:r>
          </a:p>
        </p:txBody>
      </p:sp>
      <p:sp>
        <p:nvSpPr>
          <p:cNvPr id="6" name="Content Placeholder 5">
            <a:extLst>
              <a:ext uri="{FF2B5EF4-FFF2-40B4-BE49-F238E27FC236}">
                <a16:creationId xmlns:a16="http://schemas.microsoft.com/office/drawing/2014/main" id="{CA37B455-DC1B-4997-9BBB-08EF592C4293}"/>
              </a:ext>
            </a:extLst>
          </p:cNvPr>
          <p:cNvSpPr>
            <a:spLocks noGrp="1"/>
          </p:cNvSpPr>
          <p:nvPr>
            <p:ph idx="1"/>
          </p:nvPr>
        </p:nvSpPr>
        <p:spPr/>
        <p:txBody>
          <a:bodyPr>
            <a:normAutofit/>
          </a:bodyPr>
          <a:lstStyle/>
          <a:p>
            <a:r>
              <a:rPr lang="en-IN" sz="2400" dirty="0"/>
              <a:t>All the phases listed in the safety standard IEC-61508 will be followed and mapped to AGILE methodologies. All the steps in the safety standard needs to be followed mandatorily but AGILE processes are optional. In case of conflict priority will be given to the safety standard.</a:t>
            </a:r>
          </a:p>
          <a:p>
            <a:endParaRPr lang="en-IN" sz="2400" dirty="0"/>
          </a:p>
          <a:p>
            <a:r>
              <a:rPr lang="en-IN" sz="2400" dirty="0"/>
              <a:t>The Product Backlog from Scrum method will be applied for the SW safety requirements specification additionally. The Sprint Review and Sprint Retrospective element from Scrum will be applied for the Software safety lifecycle step of SW aspects of system safety validation, as well, to facilitate stakeholder involvement and continuous improvement of the product and process.</a:t>
            </a:r>
          </a:p>
          <a:p>
            <a:endParaRPr lang="en-IN" sz="2400" dirty="0"/>
          </a:p>
        </p:txBody>
      </p:sp>
    </p:spTree>
    <p:extLst>
      <p:ext uri="{BB962C8B-B14F-4D97-AF65-F5344CB8AC3E}">
        <p14:creationId xmlns:p14="http://schemas.microsoft.com/office/powerpoint/2010/main" val="3300494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DE9A30-9E66-444E-B9E0-4F7F4E58F1ED}"/>
              </a:ext>
            </a:extLst>
          </p:cNvPr>
          <p:cNvPicPr/>
          <p:nvPr/>
        </p:nvPicPr>
        <p:blipFill>
          <a:blip r:embed="rId2"/>
          <a:stretch>
            <a:fillRect/>
          </a:stretch>
        </p:blipFill>
        <p:spPr>
          <a:xfrm>
            <a:off x="2384087" y="1262873"/>
            <a:ext cx="7423825" cy="4332253"/>
          </a:xfrm>
          <a:prstGeom prst="rect">
            <a:avLst/>
          </a:prstGeom>
        </p:spPr>
      </p:pic>
      <p:sp>
        <p:nvSpPr>
          <p:cNvPr id="5" name="TextBox 4">
            <a:extLst>
              <a:ext uri="{FF2B5EF4-FFF2-40B4-BE49-F238E27FC236}">
                <a16:creationId xmlns:a16="http://schemas.microsoft.com/office/drawing/2014/main" id="{472436CA-49E0-43CE-8E42-3860713ADFBA}"/>
              </a:ext>
            </a:extLst>
          </p:cNvPr>
          <p:cNvSpPr txBox="1"/>
          <p:nvPr/>
        </p:nvSpPr>
        <p:spPr>
          <a:xfrm>
            <a:off x="838200" y="5674234"/>
            <a:ext cx="10515599" cy="523220"/>
          </a:xfrm>
          <a:prstGeom prst="rect">
            <a:avLst/>
          </a:prstGeom>
          <a:noFill/>
        </p:spPr>
        <p:txBody>
          <a:bodyPr wrap="square" rtlCol="0">
            <a:spAutoFit/>
          </a:bodyPr>
          <a:lstStyle/>
          <a:p>
            <a:r>
              <a:rPr lang="en-IN" sz="1400" dirty="0">
                <a:solidFill>
                  <a:schemeClr val="bg2">
                    <a:lumMod val="75000"/>
                  </a:schemeClr>
                </a:solidFill>
              </a:rPr>
              <a:t>(Image taken from “An Integrated Process for Developing Safety-critical Systems using Agile Development Methods: </a:t>
            </a:r>
            <a:r>
              <a:rPr lang="en-IN" sz="1400" dirty="0" err="1">
                <a:solidFill>
                  <a:schemeClr val="bg2">
                    <a:lumMod val="75000"/>
                  </a:schemeClr>
                </a:solidFill>
              </a:rPr>
              <a:t>Zhensheng</a:t>
            </a:r>
            <a:r>
              <a:rPr lang="en-IN" sz="1400" dirty="0">
                <a:solidFill>
                  <a:schemeClr val="bg2">
                    <a:lumMod val="75000"/>
                  </a:schemeClr>
                </a:solidFill>
              </a:rPr>
              <a:t> Guo, Claudia </a:t>
            </a:r>
            <a:r>
              <a:rPr lang="en-IN" sz="1400" dirty="0" err="1">
                <a:solidFill>
                  <a:schemeClr val="bg2">
                    <a:lumMod val="75000"/>
                  </a:schemeClr>
                </a:solidFill>
              </a:rPr>
              <a:t>Hirschmann</a:t>
            </a:r>
            <a:r>
              <a:rPr lang="en-IN" sz="1400" dirty="0">
                <a:solidFill>
                  <a:schemeClr val="bg2">
                    <a:lumMod val="75000"/>
                  </a:schemeClr>
                </a:solidFill>
              </a:rPr>
              <a:t>, ICSEA 2012 : The Seventh International Conference on Software Engineering Advances”)</a:t>
            </a:r>
          </a:p>
        </p:txBody>
      </p:sp>
    </p:spTree>
    <p:extLst>
      <p:ext uri="{BB962C8B-B14F-4D97-AF65-F5344CB8AC3E}">
        <p14:creationId xmlns:p14="http://schemas.microsoft.com/office/powerpoint/2010/main" val="4158422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40E4-441D-4F07-8218-1746230793C3}"/>
              </a:ext>
            </a:extLst>
          </p:cNvPr>
          <p:cNvSpPr>
            <a:spLocks noGrp="1"/>
          </p:cNvSpPr>
          <p:nvPr>
            <p:ph type="title"/>
          </p:nvPr>
        </p:nvSpPr>
        <p:spPr/>
        <p:txBody>
          <a:bodyPr/>
          <a:lstStyle/>
          <a:p>
            <a:r>
              <a:rPr lang="en-IN" dirty="0"/>
              <a:t>PROCESS MODEL (V model with Agile Scrum)</a:t>
            </a:r>
          </a:p>
        </p:txBody>
      </p:sp>
      <p:sp>
        <p:nvSpPr>
          <p:cNvPr id="3" name="Content Placeholder 2">
            <a:extLst>
              <a:ext uri="{FF2B5EF4-FFF2-40B4-BE49-F238E27FC236}">
                <a16:creationId xmlns:a16="http://schemas.microsoft.com/office/drawing/2014/main" id="{D535A8D0-727B-4808-9469-9E4878B32696}"/>
              </a:ext>
            </a:extLst>
          </p:cNvPr>
          <p:cNvSpPr>
            <a:spLocks noGrp="1"/>
          </p:cNvSpPr>
          <p:nvPr>
            <p:ph idx="1"/>
          </p:nvPr>
        </p:nvSpPr>
        <p:spPr/>
        <p:txBody>
          <a:bodyPr>
            <a:normAutofit fontScale="85000" lnSpcReduction="20000"/>
          </a:bodyPr>
          <a:lstStyle/>
          <a:p>
            <a:r>
              <a:rPr lang="en-IN" dirty="0"/>
              <a:t>The project development will be split into sprints of 1-2 weeks. There will be sprint planning meeting 1 day before the start of the sprint.</a:t>
            </a:r>
          </a:p>
          <a:p>
            <a:r>
              <a:rPr lang="en-IN" dirty="0"/>
              <a:t>This will be followed by the sprint work which will include requirement analysis, design, development and testing. </a:t>
            </a:r>
          </a:p>
          <a:p>
            <a:r>
              <a:rPr lang="en-IN" dirty="0"/>
              <a:t>There are usually daily scrum meetings to monitor the progress, but in our case, it can be replaced by bi-weekly meetings.</a:t>
            </a:r>
          </a:p>
          <a:p>
            <a:r>
              <a:rPr lang="en-IN" dirty="0"/>
              <a:t> A sprint will be marked as complete only if all the tasks associated with it has been completed and validated.</a:t>
            </a:r>
          </a:p>
          <a:p>
            <a:r>
              <a:rPr lang="en-IN" dirty="0"/>
              <a:t>There will be system testing after every sprint and progress will be displayed in the form of a DEMO (internally within the team/ preferable with PO).</a:t>
            </a:r>
          </a:p>
          <a:p>
            <a:r>
              <a:rPr lang="en-IN" dirty="0"/>
              <a:t>The last day of sprint will have a sprint retrospective meeting and can also have a sprint backlog meeting to prioritise the remaining features (this step may be merged in sprint planning due to time constraints).</a:t>
            </a:r>
          </a:p>
        </p:txBody>
      </p:sp>
    </p:spTree>
    <p:extLst>
      <p:ext uri="{BB962C8B-B14F-4D97-AF65-F5344CB8AC3E}">
        <p14:creationId xmlns:p14="http://schemas.microsoft.com/office/powerpoint/2010/main" val="3253631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2F8D9-D4B5-42EF-9C93-89622D4E37AF}"/>
              </a:ext>
            </a:extLst>
          </p:cNvPr>
          <p:cNvSpPr>
            <a:spLocks noGrp="1"/>
          </p:cNvSpPr>
          <p:nvPr>
            <p:ph type="title"/>
          </p:nvPr>
        </p:nvSpPr>
        <p:spPr/>
        <p:txBody>
          <a:bodyPr>
            <a:normAutofit/>
          </a:bodyPr>
          <a:lstStyle/>
          <a:p>
            <a:r>
              <a:rPr lang="en-IN"/>
              <a:t>Two factors that make it difficult to implement AGILE for the development of SCS:</a:t>
            </a:r>
          </a:p>
        </p:txBody>
      </p:sp>
      <p:sp>
        <p:nvSpPr>
          <p:cNvPr id="5" name="Content Placeholder 4">
            <a:extLst>
              <a:ext uri="{FF2B5EF4-FFF2-40B4-BE49-F238E27FC236}">
                <a16:creationId xmlns:a16="http://schemas.microsoft.com/office/drawing/2014/main" id="{12D96560-5374-4021-8988-5EBA285E08AA}"/>
              </a:ext>
            </a:extLst>
          </p:cNvPr>
          <p:cNvSpPr>
            <a:spLocks noGrp="1"/>
          </p:cNvSpPr>
          <p:nvPr>
            <p:ph idx="1"/>
          </p:nvPr>
        </p:nvSpPr>
        <p:spPr/>
        <p:txBody>
          <a:bodyPr/>
          <a:lstStyle/>
          <a:p>
            <a:pPr marL="514350" lvl="0" indent="-514350">
              <a:buFont typeface="+mj-lt"/>
              <a:buAutoNum type="arabicPeriod"/>
            </a:pPr>
            <a:r>
              <a:rPr lang="en-IN" dirty="0"/>
              <a:t>“Everybody has licence to change anything” – this is handled by proper monitoring (safety manager), review process, validation and verification.</a:t>
            </a:r>
          </a:p>
          <a:p>
            <a:pPr marL="514350" indent="-514350">
              <a:buFont typeface="+mj-lt"/>
              <a:buAutoNum type="arabicPeriod"/>
            </a:pPr>
            <a:r>
              <a:rPr lang="en-IN" dirty="0"/>
              <a:t>“Working software over comprehensive documentation” – this is handled by enabling comprehensive documentation on a sprint wise basis. Traceability is also taken care of.</a:t>
            </a:r>
          </a:p>
        </p:txBody>
      </p:sp>
    </p:spTree>
    <p:extLst>
      <p:ext uri="{BB962C8B-B14F-4D97-AF65-F5344CB8AC3E}">
        <p14:creationId xmlns:p14="http://schemas.microsoft.com/office/powerpoint/2010/main" val="1211809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p:txBody>
          <a:bodyPr/>
          <a:lstStyle/>
          <a:p>
            <a:r>
              <a:rPr lang="en-IN" dirty="0"/>
              <a:t>TEAM ORGANIZATION and TASK DISTRIBUTION</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p:txBody>
          <a:bodyPr>
            <a:normAutofit fontScale="92500" lnSpcReduction="10000"/>
          </a:bodyPr>
          <a:lstStyle/>
          <a:p>
            <a:r>
              <a:rPr lang="en-IN" dirty="0"/>
              <a:t>The entire team will work as one self-organising cross functional scrum team.</a:t>
            </a:r>
          </a:p>
          <a:p>
            <a:r>
              <a:rPr lang="en-IN" dirty="0"/>
              <a:t>Scrum Master and Safety Manager will overlook the entire project.</a:t>
            </a:r>
          </a:p>
          <a:p>
            <a:r>
              <a:rPr lang="en-IN" dirty="0"/>
              <a:t>Each team member will act as developer as well as tester within every sprint.</a:t>
            </a:r>
          </a:p>
          <a:p>
            <a:r>
              <a:rPr lang="en-IN" dirty="0"/>
              <a:t>The developer and tester must document the requirement analysis and test cases must be prepared and documented accordingly (PDR). The developer should document the Technical Design Document (TDD).</a:t>
            </a:r>
          </a:p>
          <a:p>
            <a:r>
              <a:rPr lang="en-IN" dirty="0"/>
              <a:t>Unit testing has to be done by the developer and there has to be code review before testing phase within the sprint (CDR).</a:t>
            </a:r>
          </a:p>
          <a:p>
            <a:r>
              <a:rPr lang="en-IN" dirty="0"/>
              <a:t>Test cases should be marked as pass/fail before the end of the sprint.</a:t>
            </a:r>
          </a:p>
          <a:p>
            <a:endParaRPr lang="en-IN" dirty="0"/>
          </a:p>
          <a:p>
            <a:endParaRPr lang="en-IN" dirty="0"/>
          </a:p>
        </p:txBody>
      </p:sp>
    </p:spTree>
    <p:extLst>
      <p:ext uri="{BB962C8B-B14F-4D97-AF65-F5344CB8AC3E}">
        <p14:creationId xmlns:p14="http://schemas.microsoft.com/office/powerpoint/2010/main" val="221247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315912"/>
          </a:xfrm>
        </p:spPr>
        <p:txBody>
          <a:bodyPr>
            <a:noAutofit/>
          </a:bodyPr>
          <a:lstStyle/>
          <a:p>
            <a:r>
              <a:rPr lang="en-IN" sz="1800" b="1" dirty="0"/>
              <a:t>Fault Tree Analysis Diagram</a:t>
            </a:r>
          </a:p>
        </p:txBody>
      </p:sp>
      <p:pic>
        <p:nvPicPr>
          <p:cNvPr id="7" name="Content Placeholder 6" descr="A close up of a piece of paper&#10;&#10;Description automatically generated">
            <a:extLst>
              <a:ext uri="{FF2B5EF4-FFF2-40B4-BE49-F238E27FC236}">
                <a16:creationId xmlns:a16="http://schemas.microsoft.com/office/drawing/2014/main" id="{6E7F1CAC-2717-4B91-A845-FD1CB39C8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347" y="365125"/>
            <a:ext cx="7280475" cy="6290317"/>
          </a:xfrm>
        </p:spPr>
      </p:pic>
    </p:spTree>
    <p:extLst>
      <p:ext uri="{BB962C8B-B14F-4D97-AF65-F5344CB8AC3E}">
        <p14:creationId xmlns:p14="http://schemas.microsoft.com/office/powerpoint/2010/main" val="1240801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1072055" y="1019503"/>
            <a:ext cx="3147848" cy="2065283"/>
          </a:xfrm>
        </p:spPr>
        <p:txBody>
          <a:bodyPr anchor="b">
            <a:normAutofit/>
          </a:bodyPr>
          <a:lstStyle/>
          <a:p>
            <a:r>
              <a:rPr lang="en-IN" sz="4000" b="1">
                <a:solidFill>
                  <a:srgbClr val="FFFFFF"/>
                </a:solidFill>
                <a:cs typeface="Aldhabi" panose="020B0604020202020204" pitchFamily="2" charset="-78"/>
              </a:rPr>
              <a:t>Hazards Analysis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1072056" y="3247283"/>
            <a:ext cx="3147848" cy="2228608"/>
          </a:xfrm>
        </p:spPr>
        <p:txBody>
          <a:bodyPr>
            <a:normAutofit/>
          </a:bodyPr>
          <a:lstStyle/>
          <a:p>
            <a:pPr marL="0" indent="0">
              <a:buNone/>
            </a:pPr>
            <a:r>
              <a:rPr lang="en-US" sz="1800">
                <a:solidFill>
                  <a:srgbClr val="FFFFFF"/>
                </a:solidFill>
              </a:rPr>
              <a:t>The objective of the hazard analysis is to identify hazards and potential causes of the hazards. Specifically, the objective is to identify circumstances in which users or patients are exposed to a potential source of harm.</a:t>
            </a:r>
          </a:p>
          <a:p>
            <a:pPr marL="0" indent="0">
              <a:buNone/>
            </a:pPr>
            <a:endParaRPr lang="en-US" sz="1800">
              <a:solidFill>
                <a:srgbClr val="FFFFFF"/>
              </a:solidFill>
            </a:endParaRPr>
          </a:p>
          <a:p>
            <a:pPr marL="0" indent="0">
              <a:buNone/>
            </a:pPr>
            <a:endParaRPr lang="en-US" sz="1800">
              <a:solidFill>
                <a:srgbClr val="FFFFFF"/>
              </a:solidFill>
            </a:endParaRPr>
          </a:p>
          <a:p>
            <a:pPr marL="0" indent="0">
              <a:buNone/>
            </a:pPr>
            <a:endParaRPr lang="en-US" sz="1800">
              <a:solidFill>
                <a:srgbClr val="FFFFFF"/>
              </a:solidFill>
            </a:endParaRPr>
          </a:p>
          <a:p>
            <a:pPr marL="0" indent="0">
              <a:buNone/>
            </a:pPr>
            <a:endParaRPr lang="en-US" sz="1800">
              <a:solidFill>
                <a:srgbClr val="FFFFFF"/>
              </a:solidFill>
            </a:endParaRPr>
          </a:p>
          <a:p>
            <a:pPr>
              <a:buFont typeface="Wingdings" panose="05000000000000000000" pitchFamily="2" charset="2"/>
              <a:buChar char="Ø"/>
            </a:pPr>
            <a:endParaRPr lang="en-IN" sz="1800">
              <a:solidFill>
                <a:srgbClr val="FFFFFF"/>
              </a:solidFill>
            </a:endParaRPr>
          </a:p>
          <a:p>
            <a:pPr marL="0" indent="0">
              <a:buNone/>
            </a:pPr>
            <a:endParaRPr lang="en-IN" sz="1800">
              <a:solidFill>
                <a:srgbClr val="FFFFFF"/>
              </a:solidFill>
            </a:endParaRPr>
          </a:p>
          <a:p>
            <a:pPr>
              <a:buFont typeface="Wingdings" panose="05000000000000000000" pitchFamily="2" charset="2"/>
              <a:buChar char="Ø"/>
            </a:pPr>
            <a:endParaRPr lang="en-IN" sz="1800">
              <a:solidFill>
                <a:srgbClr val="FFFFFF"/>
              </a:solidFill>
            </a:endParaRPr>
          </a:p>
        </p:txBody>
      </p:sp>
      <p:graphicFrame>
        <p:nvGraphicFramePr>
          <p:cNvPr id="6" name="Table 5">
            <a:extLst>
              <a:ext uri="{FF2B5EF4-FFF2-40B4-BE49-F238E27FC236}">
                <a16:creationId xmlns:a16="http://schemas.microsoft.com/office/drawing/2014/main" id="{EC62CBEE-8DD1-4099-A364-CABBA1A7102C}"/>
              </a:ext>
            </a:extLst>
          </p:cNvPr>
          <p:cNvGraphicFramePr>
            <a:graphicFrameLocks noGrp="1"/>
          </p:cNvGraphicFramePr>
          <p:nvPr>
            <p:extLst>
              <p:ext uri="{D42A27DB-BD31-4B8C-83A1-F6EECF244321}">
                <p14:modId xmlns:p14="http://schemas.microsoft.com/office/powerpoint/2010/main" val="3162561337"/>
              </p:ext>
            </p:extLst>
          </p:nvPr>
        </p:nvGraphicFramePr>
        <p:xfrm>
          <a:off x="5097779" y="691992"/>
          <a:ext cx="6963041" cy="5522543"/>
        </p:xfrm>
        <a:graphic>
          <a:graphicData uri="http://schemas.openxmlformats.org/drawingml/2006/table">
            <a:tbl>
              <a:tblPr firstRow="1" firstCol="1" bandRow="1">
                <a:noFill/>
                <a:tableStyleId>{5C22544A-7EE6-4342-B048-85BDC9FD1C3A}</a:tableStyleId>
              </a:tblPr>
              <a:tblGrid>
                <a:gridCol w="2808136">
                  <a:extLst>
                    <a:ext uri="{9D8B030D-6E8A-4147-A177-3AD203B41FA5}">
                      <a16:colId xmlns:a16="http://schemas.microsoft.com/office/drawing/2014/main" val="1777666440"/>
                    </a:ext>
                  </a:extLst>
                </a:gridCol>
                <a:gridCol w="4154905">
                  <a:extLst>
                    <a:ext uri="{9D8B030D-6E8A-4147-A177-3AD203B41FA5}">
                      <a16:colId xmlns:a16="http://schemas.microsoft.com/office/drawing/2014/main" val="2893470754"/>
                    </a:ext>
                  </a:extLst>
                </a:gridCol>
              </a:tblGrid>
              <a:tr h="694408">
                <a:tc>
                  <a:txBody>
                    <a:bodyPr/>
                    <a:lstStyle/>
                    <a:p>
                      <a:pPr marL="177800" marR="0">
                        <a:spcBef>
                          <a:spcPts val="0"/>
                        </a:spcBef>
                        <a:spcAft>
                          <a:spcPts val="0"/>
                        </a:spcAft>
                      </a:pPr>
                      <a:r>
                        <a:rPr lang="en-US" sz="1000" b="0" cap="all" spc="150">
                          <a:solidFill>
                            <a:schemeClr val="lt1"/>
                          </a:solidFill>
                          <a:effectLst/>
                        </a:rPr>
                        <a:t>Infusion Pump System Hazards</a:t>
                      </a:r>
                      <a:endParaRPr lang="en-US" sz="1000" b="0" cap="all" spc="150">
                        <a:solidFill>
                          <a:schemeClr val="lt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lnL>
                    <a:lnR w="12700" cmpd="sng">
                      <a:noFill/>
                    </a:lnR>
                    <a:lnT w="12700" cmpd="sng">
                      <a:noFill/>
                    </a:lnT>
                    <a:lnB w="38100" cmpd="sng">
                      <a:noFill/>
                    </a:lnB>
                    <a:solidFill>
                      <a:srgbClr val="505356"/>
                    </a:solidFill>
                  </a:tcPr>
                </a:tc>
                <a:tc>
                  <a:txBody>
                    <a:bodyPr/>
                    <a:lstStyle/>
                    <a:p>
                      <a:pPr marL="939800" marR="0">
                        <a:spcBef>
                          <a:spcPts val="0"/>
                        </a:spcBef>
                        <a:spcAft>
                          <a:spcPts val="0"/>
                        </a:spcAft>
                      </a:pPr>
                      <a:r>
                        <a:rPr lang="en-US" sz="1000" b="0" cap="all" spc="150">
                          <a:solidFill>
                            <a:schemeClr val="lt1"/>
                          </a:solidFill>
                          <a:effectLst/>
                        </a:rPr>
                        <a:t>System Hazard Definitions</a:t>
                      </a:r>
                      <a:endParaRPr lang="en-US" sz="1000" b="0" cap="all" spc="150">
                        <a:solidFill>
                          <a:schemeClr val="lt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46761937"/>
                  </a:ext>
                </a:extLst>
              </a:tr>
              <a:tr h="429291">
                <a:tc>
                  <a:txBody>
                    <a:bodyPr/>
                    <a:lstStyle/>
                    <a:p>
                      <a:pPr marL="63500" marR="0">
                        <a:lnSpc>
                          <a:spcPts val="1215"/>
                        </a:lnSpc>
                        <a:spcBef>
                          <a:spcPts val="0"/>
                        </a:spcBef>
                        <a:spcAft>
                          <a:spcPts val="0"/>
                        </a:spcAft>
                      </a:pPr>
                      <a:r>
                        <a:rPr lang="en-US" sz="1200" b="1" cap="none" spc="0">
                          <a:solidFill>
                            <a:schemeClr val="tx1"/>
                          </a:solidFill>
                          <a:effectLst/>
                        </a:rPr>
                        <a:t>Infusion Delivery Error</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38100" cmpd="sng">
                      <a:noFill/>
                    </a:lnT>
                    <a:lnB w="12700" cmpd="sng">
                      <a:noFill/>
                      <a:prstDash val="solid"/>
                    </a:lnB>
                    <a:noFill/>
                  </a:tcPr>
                </a:tc>
                <a:tc>
                  <a:txBody>
                    <a:bodyPr/>
                    <a:lstStyle/>
                    <a:p>
                      <a:pPr marL="63500" marR="0">
                        <a:lnSpc>
                          <a:spcPts val="1215"/>
                        </a:lnSpc>
                        <a:spcBef>
                          <a:spcPts val="0"/>
                        </a:spcBef>
                        <a:spcAft>
                          <a:spcPts val="0"/>
                        </a:spcAft>
                      </a:pPr>
                      <a:r>
                        <a:rPr lang="en-US" sz="1200" cap="none" spc="0">
                          <a:solidFill>
                            <a:schemeClr val="tx1"/>
                          </a:solidFill>
                          <a:effectLst/>
                        </a:rPr>
                        <a:t>Intended medication selected and delivery attempted, but</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14786494"/>
                  </a:ext>
                </a:extLst>
              </a:tr>
              <a:tr h="442619">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3500" marR="0">
                        <a:spcBef>
                          <a:spcPts val="0"/>
                        </a:spcBef>
                        <a:spcAft>
                          <a:spcPts val="0"/>
                        </a:spcAft>
                      </a:pPr>
                      <a:r>
                        <a:rPr lang="en-US" sz="1200" cap="none" spc="0">
                          <a:solidFill>
                            <a:schemeClr val="tx1"/>
                          </a:solidFill>
                          <a:effectLst/>
                        </a:rPr>
                        <a:t>failure to deliver within the right time, dose, volume,</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95920664"/>
                  </a:ext>
                </a:extLst>
              </a:tr>
              <a:tr h="442619">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tc>
                  <a:txBody>
                    <a:bodyPr/>
                    <a:lstStyle/>
                    <a:p>
                      <a:pPr marL="63500" marR="0">
                        <a:spcBef>
                          <a:spcPts val="0"/>
                        </a:spcBef>
                        <a:spcAft>
                          <a:spcPts val="0"/>
                        </a:spcAft>
                      </a:pPr>
                      <a:r>
                        <a:rPr lang="en-US" sz="1200" cap="none" spc="0">
                          <a:solidFill>
                            <a:schemeClr val="tx1"/>
                          </a:solidFill>
                          <a:effectLst/>
                        </a:rPr>
                        <a:t>patient, or anatomical or physiologic site specifications.</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01456683"/>
                  </a:ext>
                </a:extLst>
              </a:tr>
              <a:tr h="442619">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3500" marR="0">
                        <a:spcBef>
                          <a:spcPts val="0"/>
                        </a:spcBef>
                        <a:spcAft>
                          <a:spcPts val="0"/>
                        </a:spcAft>
                      </a:pPr>
                      <a:r>
                        <a:rPr lang="en-US" sz="1200" cap="none" spc="0">
                          <a:solidFill>
                            <a:schemeClr val="tx1"/>
                          </a:solidFill>
                          <a:effectLst/>
                        </a:rPr>
                        <a:t>This can include over-delivery, under-delivery or delay</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92746650"/>
                  </a:ext>
                </a:extLst>
              </a:tr>
              <a:tr h="442619">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tc>
                  <a:txBody>
                    <a:bodyPr/>
                    <a:lstStyle/>
                    <a:p>
                      <a:pPr marL="63500" marR="0">
                        <a:spcBef>
                          <a:spcPts val="0"/>
                        </a:spcBef>
                        <a:spcAft>
                          <a:spcPts val="0"/>
                        </a:spcAft>
                      </a:pPr>
                      <a:r>
                        <a:rPr lang="en-US" sz="1200" cap="none" spc="0">
                          <a:solidFill>
                            <a:schemeClr val="tx1"/>
                          </a:solidFill>
                          <a:effectLst/>
                        </a:rPr>
                        <a:t>in delivery situations.</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16324888"/>
                  </a:ext>
                </a:extLst>
              </a:tr>
              <a:tr h="429291">
                <a:tc>
                  <a:txBody>
                    <a:bodyPr/>
                    <a:lstStyle/>
                    <a:p>
                      <a:pPr marL="63500" marR="0">
                        <a:lnSpc>
                          <a:spcPts val="1205"/>
                        </a:lnSpc>
                        <a:spcBef>
                          <a:spcPts val="0"/>
                        </a:spcBef>
                        <a:spcAft>
                          <a:spcPts val="0"/>
                        </a:spcAft>
                      </a:pPr>
                      <a:r>
                        <a:rPr lang="en-US" sz="1200" b="1" cap="none" spc="0">
                          <a:solidFill>
                            <a:schemeClr val="tx1"/>
                          </a:solidFill>
                          <a:effectLst/>
                        </a:rPr>
                        <a:t>Incorrect Therapy</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3500" marR="0">
                        <a:lnSpc>
                          <a:spcPts val="1205"/>
                        </a:lnSpc>
                        <a:spcBef>
                          <a:spcPts val="0"/>
                        </a:spcBef>
                        <a:spcAft>
                          <a:spcPts val="0"/>
                        </a:spcAft>
                      </a:pPr>
                      <a:r>
                        <a:rPr lang="en-US" sz="1200" cap="none" spc="0">
                          <a:solidFill>
                            <a:schemeClr val="tx1"/>
                          </a:solidFill>
                          <a:effectLst/>
                        </a:rPr>
                        <a:t>Failure to select or deliver the intended medication</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42067071"/>
                  </a:ext>
                </a:extLst>
              </a:tr>
              <a:tr h="442619">
                <a:tc>
                  <a:txBody>
                    <a:bodyPr/>
                    <a:lstStyle/>
                    <a:p>
                      <a:pPr marL="0" marR="0">
                        <a:spcBef>
                          <a:spcPts val="0"/>
                        </a:spcBef>
                        <a:spcAft>
                          <a:spcPts val="0"/>
                        </a:spcAft>
                      </a:pPr>
                      <a:r>
                        <a:rPr lang="en-US" sz="1200" b="1" cap="none" spc="0" dirty="0">
                          <a:solidFill>
                            <a:schemeClr val="tx1"/>
                          </a:solidFill>
                          <a:effectLst/>
                        </a:rPr>
                        <a:t> </a:t>
                      </a:r>
                      <a:endParaRPr lang="en-US" sz="1200" b="1" cap="none" spc="0" dirty="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tc>
                  <a:txBody>
                    <a:bodyPr/>
                    <a:lstStyle/>
                    <a:p>
                      <a:pPr marL="63500" marR="0">
                        <a:spcBef>
                          <a:spcPts val="0"/>
                        </a:spcBef>
                        <a:spcAft>
                          <a:spcPts val="0"/>
                        </a:spcAft>
                      </a:pPr>
                      <a:r>
                        <a:rPr lang="en-US" sz="1200" cap="none" spc="0">
                          <a:solidFill>
                            <a:schemeClr val="tx1"/>
                          </a:solidFill>
                          <a:effectLst/>
                        </a:rPr>
                        <a:t>because the wrong substance was selected for delivery.</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84991575"/>
                  </a:ext>
                </a:extLst>
              </a:tr>
              <a:tr h="429291">
                <a:tc>
                  <a:txBody>
                    <a:bodyPr/>
                    <a:lstStyle/>
                    <a:p>
                      <a:pPr marL="63500" marR="0">
                        <a:lnSpc>
                          <a:spcPts val="1205"/>
                        </a:lnSpc>
                        <a:spcBef>
                          <a:spcPts val="0"/>
                        </a:spcBef>
                        <a:spcAft>
                          <a:spcPts val="0"/>
                        </a:spcAft>
                      </a:pPr>
                      <a:r>
                        <a:rPr lang="en-US" sz="1200" b="1" cap="none" spc="0">
                          <a:solidFill>
                            <a:schemeClr val="tx1"/>
                          </a:solidFill>
                          <a:effectLst/>
                        </a:rPr>
                        <a:t>Biological/Chemical Contamination</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3500" marR="0">
                        <a:lnSpc>
                          <a:spcPts val="1205"/>
                        </a:lnSpc>
                        <a:spcBef>
                          <a:spcPts val="0"/>
                        </a:spcBef>
                        <a:spcAft>
                          <a:spcPts val="0"/>
                        </a:spcAft>
                      </a:pPr>
                      <a:r>
                        <a:rPr lang="en-US" sz="1200" cap="none" spc="0">
                          <a:solidFill>
                            <a:schemeClr val="tx1"/>
                          </a:solidFill>
                          <a:effectLst/>
                        </a:rPr>
                        <a:t>Unintended contact with biological or chemical</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608058643"/>
                  </a:ext>
                </a:extLst>
              </a:tr>
              <a:tr h="442619">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tc>
                  <a:txBody>
                    <a:bodyPr/>
                    <a:lstStyle/>
                    <a:p>
                      <a:pPr marL="63500" marR="0">
                        <a:spcBef>
                          <a:spcPts val="0"/>
                        </a:spcBef>
                        <a:spcAft>
                          <a:spcPts val="0"/>
                        </a:spcAft>
                      </a:pPr>
                      <a:r>
                        <a:rPr lang="en-US" sz="1200" cap="none" spc="0">
                          <a:solidFill>
                            <a:schemeClr val="tx1"/>
                          </a:solidFill>
                          <a:effectLst/>
                        </a:rPr>
                        <a:t>substance, or unintended patient or provider physiologic</a:t>
                      </a:r>
                      <a:endParaRPr lang="en-US" sz="1200"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31095823"/>
                  </a:ext>
                </a:extLst>
              </a:tr>
              <a:tr h="442619">
                <a:tc>
                  <a:txBody>
                    <a:bodyPr/>
                    <a:lstStyle/>
                    <a:p>
                      <a:pPr marL="0" marR="0">
                        <a:spcBef>
                          <a:spcPts val="0"/>
                        </a:spcBef>
                        <a:spcAft>
                          <a:spcPts val="0"/>
                        </a:spcAft>
                      </a:pPr>
                      <a:r>
                        <a:rPr lang="en-US" sz="1200" b="1" cap="none" spc="0">
                          <a:solidFill>
                            <a:schemeClr val="tx1"/>
                          </a:solidFill>
                          <a:effectLst/>
                        </a:rPr>
                        <a:t> </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63500" marR="0">
                        <a:spcBef>
                          <a:spcPts val="0"/>
                        </a:spcBef>
                        <a:spcAft>
                          <a:spcPts val="0"/>
                        </a:spcAft>
                      </a:pPr>
                      <a:r>
                        <a:rPr lang="en-US" sz="1200" cap="none" spc="0" dirty="0">
                          <a:solidFill>
                            <a:schemeClr val="tx1"/>
                          </a:solidFill>
                          <a:effectLst/>
                        </a:rPr>
                        <a:t>response to intended biological or chemical substance.</a:t>
                      </a: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086033199"/>
                  </a:ext>
                </a:extLst>
              </a:tr>
              <a:tr h="441929">
                <a:tc>
                  <a:txBody>
                    <a:bodyPr/>
                    <a:lstStyle/>
                    <a:p>
                      <a:pPr marL="63500" marR="0">
                        <a:lnSpc>
                          <a:spcPts val="1325"/>
                        </a:lnSpc>
                        <a:spcBef>
                          <a:spcPts val="0"/>
                        </a:spcBef>
                        <a:spcAft>
                          <a:spcPts val="0"/>
                        </a:spcAft>
                      </a:pPr>
                      <a:r>
                        <a:rPr lang="en-US" sz="1200" b="1" cap="none" spc="0">
                          <a:solidFill>
                            <a:schemeClr val="tx1"/>
                          </a:solidFill>
                          <a:effectLst/>
                        </a:rPr>
                        <a:t>Traumatic Injury</a:t>
                      </a:r>
                      <a:endParaRPr lang="en-US" sz="1200" b="1" cap="none" spc="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tc>
                  <a:txBody>
                    <a:bodyPr/>
                    <a:lstStyle/>
                    <a:p>
                      <a:pPr marL="63500" marR="0">
                        <a:lnSpc>
                          <a:spcPts val="1325"/>
                        </a:lnSpc>
                        <a:spcBef>
                          <a:spcPts val="0"/>
                        </a:spcBef>
                        <a:spcAft>
                          <a:spcPts val="0"/>
                        </a:spcAft>
                      </a:pPr>
                      <a:r>
                        <a:rPr lang="en-US" sz="1200" cap="none" spc="0" dirty="0">
                          <a:solidFill>
                            <a:schemeClr val="tx1"/>
                          </a:solidFill>
                          <a:effectLst/>
                        </a:rPr>
                        <a:t>Burns, cuts, abrasions, air embolisms, electric shock, etc.</a:t>
                      </a:r>
                      <a:endParaRPr lang="en-US" sz="1200" cap="none" spc="0" dirty="0">
                        <a:solidFill>
                          <a:schemeClr val="tx1"/>
                        </a:solidFill>
                        <a:effectLst/>
                        <a:latin typeface="Times New Roman" panose="02020603050405020304" pitchFamily="18" charset="0"/>
                        <a:ea typeface="Times New Roman" panose="02020603050405020304" pitchFamily="18" charset="0"/>
                      </a:endParaRPr>
                    </a:p>
                  </a:txBody>
                  <a:tcPr marL="89889" marR="89889" marT="89889" marB="8988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11269615"/>
                  </a:ext>
                </a:extLst>
              </a:tr>
            </a:tbl>
          </a:graphicData>
        </a:graphic>
      </p:graphicFrame>
    </p:spTree>
    <p:extLst>
      <p:ext uri="{BB962C8B-B14F-4D97-AF65-F5344CB8AC3E}">
        <p14:creationId xmlns:p14="http://schemas.microsoft.com/office/powerpoint/2010/main" val="3502048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966952" y="1204108"/>
            <a:ext cx="2669406" cy="1781175"/>
          </a:xfrm>
        </p:spPr>
        <p:txBody>
          <a:bodyPr>
            <a:normAutofit/>
          </a:bodyPr>
          <a:lstStyle/>
          <a:p>
            <a:r>
              <a:rPr lang="en-IN" sz="3200" b="1">
                <a:solidFill>
                  <a:srgbClr val="FFFFFF"/>
                </a:solidFill>
                <a:cs typeface="Aldhabi" panose="020B0604020202020204" pitchFamily="2" charset="-78"/>
              </a:rPr>
              <a:t>Operation Sources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966951" y="3355130"/>
            <a:ext cx="2669407" cy="2427333"/>
          </a:xfrm>
        </p:spPr>
        <p:txBody>
          <a:bodyPr>
            <a:normAutofit/>
          </a:bodyPr>
          <a:lstStyle/>
          <a:p>
            <a:pPr>
              <a:buFont typeface="Wingdings" panose="05000000000000000000" pitchFamily="2" charset="2"/>
              <a:buChar char="Ø"/>
            </a:pPr>
            <a:endParaRPr lang="en-IN" sz="1600"/>
          </a:p>
          <a:p>
            <a:pPr>
              <a:buFont typeface="Wingdings" panose="05000000000000000000" pitchFamily="2" charset="2"/>
              <a:buChar char="Ø"/>
            </a:pPr>
            <a:endParaRPr lang="en-IN" sz="1600"/>
          </a:p>
          <a:p>
            <a:pPr>
              <a:buFont typeface="Wingdings" panose="05000000000000000000" pitchFamily="2" charset="2"/>
              <a:buChar char="Ø"/>
            </a:pPr>
            <a:endParaRPr lang="en-IN" sz="1600"/>
          </a:p>
        </p:txBody>
      </p:sp>
      <p:graphicFrame>
        <p:nvGraphicFramePr>
          <p:cNvPr id="4" name="Table 3">
            <a:extLst>
              <a:ext uri="{FF2B5EF4-FFF2-40B4-BE49-F238E27FC236}">
                <a16:creationId xmlns:a16="http://schemas.microsoft.com/office/drawing/2014/main" id="{1D79856D-1D69-4BC9-B2A2-5B06D2D6585F}"/>
              </a:ext>
            </a:extLst>
          </p:cNvPr>
          <p:cNvGraphicFramePr>
            <a:graphicFrameLocks noGrp="1"/>
          </p:cNvGraphicFramePr>
          <p:nvPr>
            <p:extLst>
              <p:ext uri="{D42A27DB-BD31-4B8C-83A1-F6EECF244321}">
                <p14:modId xmlns:p14="http://schemas.microsoft.com/office/powerpoint/2010/main" val="3168435402"/>
              </p:ext>
            </p:extLst>
          </p:nvPr>
        </p:nvGraphicFramePr>
        <p:xfrm>
          <a:off x="4572001" y="798654"/>
          <a:ext cx="6753240" cy="5239220"/>
        </p:xfrm>
        <a:graphic>
          <a:graphicData uri="http://schemas.openxmlformats.org/drawingml/2006/table">
            <a:tbl>
              <a:tblPr firstRow="1" firstCol="1" bandRow="1"/>
              <a:tblGrid>
                <a:gridCol w="2639515">
                  <a:extLst>
                    <a:ext uri="{9D8B030D-6E8A-4147-A177-3AD203B41FA5}">
                      <a16:colId xmlns:a16="http://schemas.microsoft.com/office/drawing/2014/main" val="2036052504"/>
                    </a:ext>
                  </a:extLst>
                </a:gridCol>
                <a:gridCol w="4113725">
                  <a:extLst>
                    <a:ext uri="{9D8B030D-6E8A-4147-A177-3AD203B41FA5}">
                      <a16:colId xmlns:a16="http://schemas.microsoft.com/office/drawing/2014/main" val="3480140164"/>
                    </a:ext>
                  </a:extLst>
                </a:gridCol>
              </a:tblGrid>
              <a:tr h="278487">
                <a:tc>
                  <a:txBody>
                    <a:bodyPr/>
                    <a:lstStyle/>
                    <a:p>
                      <a:pPr marL="758952" marR="0" algn="l" fontAlgn="b">
                        <a:lnSpc>
                          <a:spcPts val="1100"/>
                        </a:lnSpc>
                        <a:spcBef>
                          <a:spcPts val="0"/>
                        </a:spcBef>
                        <a:spcAft>
                          <a:spcPts val="0"/>
                        </a:spcAft>
                      </a:pPr>
                      <a:r>
                        <a:rPr lang="en-US" sz="1500" b="1" i="0" u="none" strike="noStrike">
                          <a:effectLst/>
                          <a:latin typeface="Times New Roman" panose="02020603050405020304" pitchFamily="18" charset="0"/>
                          <a:ea typeface="Times New Roman" panose="02020603050405020304" pitchFamily="18" charset="0"/>
                        </a:rPr>
                        <a:t>Hazard</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78992" marR="0" algn="l" fontAlgn="b">
                        <a:lnSpc>
                          <a:spcPts val="1100"/>
                        </a:lnSpc>
                        <a:spcBef>
                          <a:spcPts val="0"/>
                        </a:spcBef>
                        <a:spcAft>
                          <a:spcPts val="0"/>
                        </a:spcAft>
                      </a:pPr>
                      <a:r>
                        <a:rPr lang="en-US" sz="1500" b="1" i="0" u="none" strike="noStrike">
                          <a:effectLst/>
                          <a:latin typeface="Times New Roman" panose="02020603050405020304" pitchFamily="18" charset="0"/>
                          <a:ea typeface="Times New Roman" panose="02020603050405020304" pitchFamily="18" charset="0"/>
                        </a:rPr>
                        <a:t>Potential Causes</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647404"/>
                  </a:ext>
                </a:extLst>
              </a:tr>
              <a:tr h="278487">
                <a:tc>
                  <a:txBody>
                    <a:bodyPr/>
                    <a:lstStyle/>
                    <a:p>
                      <a:pPr marL="64008"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Air in Infusion Line</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4864"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Incorrect/incomplete priming processes</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744147"/>
                  </a:ext>
                </a:extLst>
              </a:tr>
              <a:tr h="286101">
                <a:tc>
                  <a:txBody>
                    <a:bodyPr/>
                    <a:lstStyle/>
                    <a:p>
                      <a:pPr marL="0" marR="0" algn="l" fontAlgn="b">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864"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Broken, loose, or unsealed delivery path</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299915"/>
                  </a:ext>
                </a:extLst>
              </a:tr>
              <a:tr h="308943">
                <a:tc>
                  <a:txBody>
                    <a:bodyPr/>
                    <a:lstStyle/>
                    <a:p>
                      <a:pPr marL="0" marR="0" algn="l" fontAlgn="b">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864" marR="0" algn="l" fontAlgn="b">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The pump is unable to release gas or air</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257455"/>
                  </a:ext>
                </a:extLst>
              </a:tr>
              <a:tr h="487874">
                <a:tc>
                  <a:txBody>
                    <a:bodyPr/>
                    <a:lstStyle/>
                    <a:p>
                      <a:pPr marL="0" marR="0" algn="l" fontAlgn="b">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54864" marR="0" algn="l" fontAlgn="b">
                        <a:lnSpc>
                          <a:spcPts val="1100"/>
                        </a:lnSpc>
                        <a:spcBef>
                          <a:spcPts val="0"/>
                        </a:spcBef>
                        <a:spcAft>
                          <a:spcPts val="0"/>
                        </a:spcAft>
                      </a:pPr>
                      <a:r>
                        <a:rPr lang="en-US" sz="1500" b="0" i="0" u="none" strike="noStrike" dirty="0">
                          <a:effectLst/>
                          <a:latin typeface="Times New Roman" panose="02020603050405020304" pitchFamily="18" charset="0"/>
                          <a:ea typeface="Times New Roman" panose="02020603050405020304" pitchFamily="18" charset="0"/>
                        </a:rPr>
                        <a:t>The pump is set up with an incompatible infusion set</a:t>
                      </a: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325016"/>
                  </a:ext>
                </a:extLst>
              </a:tr>
              <a:tr h="278487">
                <a:tc>
                  <a:txBody>
                    <a:bodyPr/>
                    <a:lstStyle/>
                    <a:p>
                      <a:pPr marL="64008"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Occlusion</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4864"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Delivery path obstructed, e.g., kinked tubes</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354552"/>
                  </a:ext>
                </a:extLst>
              </a:tr>
              <a:tr h="286101">
                <a:tc>
                  <a:txBody>
                    <a:bodyPr/>
                    <a:lstStyle/>
                    <a:p>
                      <a:pPr marL="0" marR="0" algn="l" fontAlgn="b">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864"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Chemical precipitation inside the delivery path</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810117"/>
                  </a:ext>
                </a:extLst>
              </a:tr>
              <a:tr h="286101">
                <a:tc>
                  <a:txBody>
                    <a:bodyPr/>
                    <a:lstStyle/>
                    <a:p>
                      <a:pPr marL="0" marR="0" algn="l" fontAlgn="b">
                        <a:spcBef>
                          <a:spcPts val="0"/>
                        </a:spcBef>
                        <a:spcAft>
                          <a:spcPts val="0"/>
                        </a:spcAft>
                      </a:pPr>
                      <a:r>
                        <a:rPr lang="en-US" sz="14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54864" marR="0" algn="l" fontAlgn="b">
                        <a:lnSpc>
                          <a:spcPts val="1100"/>
                        </a:lnSpc>
                        <a:spcBef>
                          <a:spcPts val="0"/>
                        </a:spcBef>
                        <a:spcAft>
                          <a:spcPts val="0"/>
                        </a:spcAft>
                      </a:pPr>
                      <a:r>
                        <a:rPr lang="en-US" sz="1500" b="0" i="0" u="none" strike="noStrike" dirty="0">
                          <a:effectLst/>
                          <a:latin typeface="Times New Roman" panose="02020603050405020304" pitchFamily="18" charset="0"/>
                          <a:ea typeface="Times New Roman" panose="02020603050405020304" pitchFamily="18" charset="0"/>
                        </a:rPr>
                        <a:t>Bolus occurring after an occlusion</a:t>
                      </a: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6657241"/>
                  </a:ext>
                </a:extLst>
              </a:tr>
              <a:tr h="487874">
                <a:tc>
                  <a:txBody>
                    <a:bodyPr/>
                    <a:lstStyle/>
                    <a:p>
                      <a:pPr marL="64008"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Uncontrolled Flow of Infusate (e.g.</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4864"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Valves in the delivery path are broken</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048322"/>
                  </a:ext>
                </a:extLst>
              </a:tr>
              <a:tr h="449803">
                <a:tc>
                  <a:txBody>
                    <a:bodyPr/>
                    <a:lstStyle/>
                    <a:p>
                      <a:pPr marL="64008" marR="0" algn="l" fontAlgn="b">
                        <a:lnSpc>
                          <a:spcPts val="10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free flow)</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864" marR="0" lvl="0" indent="0" algn="l" defTabSz="914400" rtl="0" eaLnBrk="1" fontAlgn="b" latinLnBrk="0" hangingPunct="1">
                        <a:lnSpc>
                          <a:spcPct val="100000"/>
                        </a:lnSpc>
                        <a:spcBef>
                          <a:spcPts val="0"/>
                        </a:spcBef>
                        <a:spcAft>
                          <a:spcPts val="0"/>
                        </a:spcAft>
                        <a:buClrTx/>
                        <a:buSzTx/>
                        <a:buFontTx/>
                        <a:buNone/>
                        <a:tabLst/>
                        <a:defRPr/>
                      </a:pPr>
                      <a:r>
                        <a:rPr lang="en-US" sz="1500" b="0" i="0" u="none" strike="noStrike" dirty="0">
                          <a:effectLst/>
                          <a:latin typeface="Times New Roman" panose="02020603050405020304" pitchFamily="18" charset="0"/>
                          <a:ea typeface="Times New Roman" panose="02020603050405020304" pitchFamily="18" charset="0"/>
                        </a:rPr>
                        <a:t>The pump is positioned much higher than the infusion </a:t>
                      </a: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site, causing unintentional drug flow</a:t>
                      </a:r>
                      <a:endParaRPr kumimoji="0" lang="en-US" sz="2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54864" marR="0" algn="l" fontAlgn="b">
                        <a:lnSpc>
                          <a:spcPts val="1000"/>
                        </a:lnSpc>
                        <a:spcBef>
                          <a:spcPts val="0"/>
                        </a:spcBef>
                        <a:spcAft>
                          <a:spcPts val="0"/>
                        </a:spcAft>
                      </a:pP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48980737"/>
                  </a:ext>
                </a:extLst>
              </a:tr>
              <a:tr h="308943">
                <a:tc>
                  <a:txBody>
                    <a:bodyPr/>
                    <a:lstStyle/>
                    <a:p>
                      <a:pPr marL="0" marR="0" algn="l" fontAlgn="b">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864" marR="0" algn="l" fontAlgn="b">
                        <a:spcBef>
                          <a:spcPts val="0"/>
                        </a:spcBef>
                        <a:spcAft>
                          <a:spcPts val="0"/>
                        </a:spcAft>
                      </a:pP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253053"/>
                  </a:ext>
                </a:extLst>
              </a:tr>
              <a:tr h="449803">
                <a:tc>
                  <a:txBody>
                    <a:bodyPr/>
                    <a:lstStyle/>
                    <a:p>
                      <a:pPr marL="0" marR="0" algn="l" fontAlgn="b">
                        <a:spcBef>
                          <a:spcPts val="0"/>
                        </a:spcBef>
                        <a:spcAft>
                          <a:spcPts val="0"/>
                        </a:spcAft>
                      </a:pPr>
                      <a:r>
                        <a:rPr lang="en-US" sz="12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864" marR="0" algn="l" fontAlgn="b">
                        <a:lnSpc>
                          <a:spcPts val="1000"/>
                        </a:lnSpc>
                        <a:spcBef>
                          <a:spcPts val="0"/>
                        </a:spcBef>
                        <a:spcAft>
                          <a:spcPts val="0"/>
                        </a:spcAft>
                      </a:pPr>
                      <a:r>
                        <a:rPr lang="en-US" sz="1500" b="0" i="0" u="none" strike="noStrike" dirty="0">
                          <a:effectLst/>
                          <a:latin typeface="Times New Roman" panose="02020603050405020304" pitchFamily="18" charset="0"/>
                          <a:ea typeface="Times New Roman" panose="02020603050405020304" pitchFamily="18" charset="0"/>
                        </a:rPr>
                        <a:t>The delivery path is damaged, creating a vent on the path</a:t>
                      </a: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793874"/>
                  </a:ext>
                </a:extLst>
              </a:tr>
              <a:tr h="308943">
                <a:tc>
                  <a:txBody>
                    <a:bodyPr/>
                    <a:lstStyle/>
                    <a:p>
                      <a:pPr marL="0" marR="0" algn="l" fontAlgn="b">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 </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54864" marR="0" algn="l" fontAlgn="b">
                        <a:spcBef>
                          <a:spcPts val="0"/>
                        </a:spcBef>
                        <a:spcAft>
                          <a:spcPts val="0"/>
                        </a:spcAft>
                      </a:pPr>
                      <a:r>
                        <a:rPr lang="en-US" sz="1500" b="0" i="0" u="none" strike="noStrike" dirty="0">
                          <a:effectLst/>
                          <a:latin typeface="Times New Roman" panose="02020603050405020304" pitchFamily="18" charset="0"/>
                          <a:ea typeface="Times New Roman" panose="02020603050405020304" pitchFamily="18" charset="0"/>
                        </a:rPr>
                        <a:t>that allows unintentional gravity flow</a:t>
                      </a: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997105"/>
                  </a:ext>
                </a:extLst>
              </a:tr>
              <a:tr h="487874">
                <a:tc>
                  <a:txBody>
                    <a:bodyPr/>
                    <a:lstStyle/>
                    <a:p>
                      <a:pPr marL="64008" marR="0" algn="l" fontAlgn="b">
                        <a:lnSpc>
                          <a:spcPts val="1100"/>
                        </a:lnSpc>
                        <a:spcBef>
                          <a:spcPts val="0"/>
                        </a:spcBef>
                        <a:spcAft>
                          <a:spcPts val="0"/>
                        </a:spcAft>
                      </a:pPr>
                      <a:r>
                        <a:rPr lang="en-US" sz="1500" b="0" i="0" u="none" strike="noStrike">
                          <a:effectLst/>
                          <a:latin typeface="Times New Roman" panose="02020603050405020304" pitchFamily="18" charset="0"/>
                          <a:ea typeface="Times New Roman" panose="02020603050405020304" pitchFamily="18" charset="0"/>
                        </a:rPr>
                        <a:t>Retrograde Flow of Infusate (e.g.</a:t>
                      </a:r>
                      <a:endParaRPr lang="en-US" sz="2600" b="0" i="0" u="none" strike="noStrike">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864" marR="0" algn="l" fontAlgn="b">
                        <a:lnSpc>
                          <a:spcPts val="1100"/>
                        </a:lnSpc>
                        <a:spcBef>
                          <a:spcPts val="0"/>
                        </a:spcBef>
                        <a:spcAft>
                          <a:spcPts val="0"/>
                        </a:spcAft>
                      </a:pPr>
                      <a:r>
                        <a:rPr lang="en-US" sz="1500" b="0" i="0" u="none" strike="noStrike" dirty="0">
                          <a:effectLst/>
                          <a:latin typeface="Times New Roman" panose="02020603050405020304" pitchFamily="18" charset="0"/>
                          <a:ea typeface="Times New Roman" panose="02020603050405020304" pitchFamily="18" charset="0"/>
                        </a:rPr>
                        <a:t>The pump is positioned much lower than the infusion</a:t>
                      </a:r>
                      <a:endParaRPr lang="en-US" sz="2600" b="0" i="0" u="none" strike="noStrike" dirty="0">
                        <a:effectLst/>
                        <a:latin typeface="Arial" panose="020B0604020202020204" pitchFamily="34" charset="0"/>
                      </a:endParaRPr>
                    </a:p>
                  </a:txBody>
                  <a:tcPr marL="13836" marR="13836" marT="138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05479"/>
                  </a:ext>
                </a:extLst>
              </a:tr>
            </a:tbl>
          </a:graphicData>
        </a:graphic>
      </p:graphicFrame>
    </p:spTree>
    <p:extLst>
      <p:ext uri="{BB962C8B-B14F-4D97-AF65-F5344CB8AC3E}">
        <p14:creationId xmlns:p14="http://schemas.microsoft.com/office/powerpoint/2010/main" val="2014174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1532</Words>
  <Application>Microsoft Office PowerPoint</Application>
  <PresentationFormat>Widescreen</PresentationFormat>
  <Paragraphs>279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Century Gothic</vt:lpstr>
      <vt:lpstr>Times New Roman</vt:lpstr>
      <vt:lpstr>Wingdings</vt:lpstr>
      <vt:lpstr>Wingdings 3</vt:lpstr>
      <vt:lpstr>Office Theme</vt:lpstr>
      <vt:lpstr>Insulin And Glucagon Pump Simulation</vt:lpstr>
      <vt:lpstr>Mapping AGILE SCRUM to SAFETY STANDARD</vt:lpstr>
      <vt:lpstr>PowerPoint Presentation</vt:lpstr>
      <vt:lpstr>PROCESS MODEL (V model with Agile Scrum)</vt:lpstr>
      <vt:lpstr>Two factors that make it difficult to implement AGILE for the development of SCS:</vt:lpstr>
      <vt:lpstr>TEAM ORGANIZATION and TASK DISTRIBUTION</vt:lpstr>
      <vt:lpstr>Fault Tree Analysis Diagram</vt:lpstr>
      <vt:lpstr>Hazards Analysis</vt:lpstr>
      <vt:lpstr>Operation Sources</vt:lpstr>
      <vt:lpstr>PowerPoint Presentation</vt:lpstr>
      <vt:lpstr>Electrical Sources</vt:lpstr>
      <vt:lpstr>Hardware Sources</vt:lpstr>
      <vt:lpstr>Software Sources</vt:lpstr>
      <vt:lpstr>Safety Plan</vt:lpstr>
      <vt:lpstr>Security Aspects</vt:lpstr>
      <vt:lpstr>Application Design</vt:lpstr>
      <vt:lpstr>High Level Package Diagram</vt:lpstr>
      <vt:lpstr>Class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And Glucagon Pump Simulation</dc:title>
  <dc:creator>Asad Ahmed</dc:creator>
  <cp:lastModifiedBy>Asad Ahmed</cp:lastModifiedBy>
  <cp:revision>7</cp:revision>
  <dcterms:created xsi:type="dcterms:W3CDTF">2019-12-13T16:11:07Z</dcterms:created>
  <dcterms:modified xsi:type="dcterms:W3CDTF">2019-12-13T17:22:34Z</dcterms:modified>
</cp:coreProperties>
</file>