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60" r:id="rId3"/>
    <p:sldId id="262" r:id="rId4"/>
    <p:sldId id="257" r:id="rId5"/>
    <p:sldId id="261" r:id="rId6"/>
    <p:sldId id="258" r:id="rId7"/>
    <p:sldId id="282" r:id="rId8"/>
    <p:sldId id="263" r:id="rId9"/>
    <p:sldId id="283" r:id="rId10"/>
    <p:sldId id="284" r:id="rId11"/>
    <p:sldId id="264" r:id="rId12"/>
    <p:sldId id="273" r:id="rId13"/>
    <p:sldId id="277" r:id="rId14"/>
    <p:sldId id="278" r:id="rId15"/>
    <p:sldId id="280" r:id="rId16"/>
    <p:sldId id="279"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90" d="100"/>
          <a:sy n="90" d="100"/>
        </p:scale>
        <p:origin x="7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3413E-AD90-4982-AB1E-725E5B696C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4E6F65-1123-46B0-BE6B-4036392151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20F041-4E61-44C0-95D2-8874D6159A5A}"/>
              </a:ext>
            </a:extLst>
          </p:cNvPr>
          <p:cNvSpPr>
            <a:spLocks noGrp="1"/>
          </p:cNvSpPr>
          <p:nvPr>
            <p:ph type="dt" sz="half" idx="10"/>
          </p:nvPr>
        </p:nvSpPr>
        <p:spPr/>
        <p:txBody>
          <a:bodyPr/>
          <a:lstStyle/>
          <a:p>
            <a:fld id="{0B6427AC-F27D-4B2F-A829-30CAE721DAE4}" type="datetimeFigureOut">
              <a:rPr lang="en-IN" smtClean="0"/>
              <a:t>24-01-2020</a:t>
            </a:fld>
            <a:endParaRPr lang="en-IN"/>
          </a:p>
        </p:txBody>
      </p:sp>
      <p:sp>
        <p:nvSpPr>
          <p:cNvPr id="5" name="Footer Placeholder 4">
            <a:extLst>
              <a:ext uri="{FF2B5EF4-FFF2-40B4-BE49-F238E27FC236}">
                <a16:creationId xmlns:a16="http://schemas.microsoft.com/office/drawing/2014/main" id="{B0F1D661-2411-4898-BB34-E8E91CBC2E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C37D7E-B3BF-4D69-855D-EAFE5EF6E283}"/>
              </a:ext>
            </a:extLst>
          </p:cNvPr>
          <p:cNvSpPr>
            <a:spLocks noGrp="1"/>
          </p:cNvSpPr>
          <p:nvPr>
            <p:ph type="sldNum" sz="quarter" idx="12"/>
          </p:nvPr>
        </p:nvSpPr>
        <p:spPr/>
        <p:txBody>
          <a:bodyPr/>
          <a:lstStyle/>
          <a:p>
            <a:fld id="{6CD00242-6379-4400-9720-10B0B4FD9441}" type="slidenum">
              <a:rPr lang="en-IN" smtClean="0"/>
              <a:t>‹#›</a:t>
            </a:fld>
            <a:endParaRPr lang="en-IN"/>
          </a:p>
        </p:txBody>
      </p:sp>
    </p:spTree>
    <p:extLst>
      <p:ext uri="{BB962C8B-B14F-4D97-AF65-F5344CB8AC3E}">
        <p14:creationId xmlns:p14="http://schemas.microsoft.com/office/powerpoint/2010/main" val="1353103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5CC82-75BC-482F-BD4B-B73A0BCBE2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B4133B-5154-412F-8713-5F65243D6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BB2BB-06C1-4237-A318-D38B63560236}"/>
              </a:ext>
            </a:extLst>
          </p:cNvPr>
          <p:cNvSpPr>
            <a:spLocks noGrp="1"/>
          </p:cNvSpPr>
          <p:nvPr>
            <p:ph type="dt" sz="half" idx="10"/>
          </p:nvPr>
        </p:nvSpPr>
        <p:spPr/>
        <p:txBody>
          <a:bodyPr/>
          <a:lstStyle/>
          <a:p>
            <a:fld id="{0B6427AC-F27D-4B2F-A829-30CAE721DAE4}" type="datetimeFigureOut">
              <a:rPr lang="en-IN" smtClean="0"/>
              <a:t>24-01-2020</a:t>
            </a:fld>
            <a:endParaRPr lang="en-IN"/>
          </a:p>
        </p:txBody>
      </p:sp>
      <p:sp>
        <p:nvSpPr>
          <p:cNvPr id="5" name="Footer Placeholder 4">
            <a:extLst>
              <a:ext uri="{FF2B5EF4-FFF2-40B4-BE49-F238E27FC236}">
                <a16:creationId xmlns:a16="http://schemas.microsoft.com/office/drawing/2014/main" id="{9A36848A-0B72-41AB-AFF3-CF7DD7C557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5F133B-B318-4273-B3CF-DBB73ADAF6EC}"/>
              </a:ext>
            </a:extLst>
          </p:cNvPr>
          <p:cNvSpPr>
            <a:spLocks noGrp="1"/>
          </p:cNvSpPr>
          <p:nvPr>
            <p:ph type="sldNum" sz="quarter" idx="12"/>
          </p:nvPr>
        </p:nvSpPr>
        <p:spPr/>
        <p:txBody>
          <a:bodyPr/>
          <a:lstStyle/>
          <a:p>
            <a:fld id="{6CD00242-6379-4400-9720-10B0B4FD9441}" type="slidenum">
              <a:rPr lang="en-IN" smtClean="0"/>
              <a:t>‹#›</a:t>
            </a:fld>
            <a:endParaRPr lang="en-IN"/>
          </a:p>
        </p:txBody>
      </p:sp>
    </p:spTree>
    <p:extLst>
      <p:ext uri="{BB962C8B-B14F-4D97-AF65-F5344CB8AC3E}">
        <p14:creationId xmlns:p14="http://schemas.microsoft.com/office/powerpoint/2010/main" val="3521610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417A95-B80A-440E-9B67-33ECF4AB91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CAD440-B8FD-4776-9094-943298E45E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A00D69-AA6D-4438-B30E-1FCA6C50689C}"/>
              </a:ext>
            </a:extLst>
          </p:cNvPr>
          <p:cNvSpPr>
            <a:spLocks noGrp="1"/>
          </p:cNvSpPr>
          <p:nvPr>
            <p:ph type="dt" sz="half" idx="10"/>
          </p:nvPr>
        </p:nvSpPr>
        <p:spPr/>
        <p:txBody>
          <a:bodyPr/>
          <a:lstStyle/>
          <a:p>
            <a:fld id="{0B6427AC-F27D-4B2F-A829-30CAE721DAE4}" type="datetimeFigureOut">
              <a:rPr lang="en-IN" smtClean="0"/>
              <a:t>24-01-2020</a:t>
            </a:fld>
            <a:endParaRPr lang="en-IN"/>
          </a:p>
        </p:txBody>
      </p:sp>
      <p:sp>
        <p:nvSpPr>
          <p:cNvPr id="5" name="Footer Placeholder 4">
            <a:extLst>
              <a:ext uri="{FF2B5EF4-FFF2-40B4-BE49-F238E27FC236}">
                <a16:creationId xmlns:a16="http://schemas.microsoft.com/office/drawing/2014/main" id="{82BF3136-5705-47C1-BF75-8F3EC7705C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E33A72-E989-411B-B8DB-8633F7AB7BC0}"/>
              </a:ext>
            </a:extLst>
          </p:cNvPr>
          <p:cNvSpPr>
            <a:spLocks noGrp="1"/>
          </p:cNvSpPr>
          <p:nvPr>
            <p:ph type="sldNum" sz="quarter" idx="12"/>
          </p:nvPr>
        </p:nvSpPr>
        <p:spPr/>
        <p:txBody>
          <a:bodyPr/>
          <a:lstStyle/>
          <a:p>
            <a:fld id="{6CD00242-6379-4400-9720-10B0B4FD9441}" type="slidenum">
              <a:rPr lang="en-IN" smtClean="0"/>
              <a:t>‹#›</a:t>
            </a:fld>
            <a:endParaRPr lang="en-IN"/>
          </a:p>
        </p:txBody>
      </p:sp>
    </p:spTree>
    <p:extLst>
      <p:ext uri="{BB962C8B-B14F-4D97-AF65-F5344CB8AC3E}">
        <p14:creationId xmlns:p14="http://schemas.microsoft.com/office/powerpoint/2010/main" val="2899168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EFDDC-B459-4B74-A633-181A572682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7D4EBA-9A90-443A-87F9-EFCCF2591B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3C9793-5244-47F3-BAE6-DB1B13C93575}"/>
              </a:ext>
            </a:extLst>
          </p:cNvPr>
          <p:cNvSpPr>
            <a:spLocks noGrp="1"/>
          </p:cNvSpPr>
          <p:nvPr>
            <p:ph type="dt" sz="half" idx="10"/>
          </p:nvPr>
        </p:nvSpPr>
        <p:spPr/>
        <p:txBody>
          <a:bodyPr/>
          <a:lstStyle/>
          <a:p>
            <a:fld id="{0B6427AC-F27D-4B2F-A829-30CAE721DAE4}" type="datetimeFigureOut">
              <a:rPr lang="en-IN" smtClean="0"/>
              <a:t>24-01-2020</a:t>
            </a:fld>
            <a:endParaRPr lang="en-IN"/>
          </a:p>
        </p:txBody>
      </p:sp>
      <p:sp>
        <p:nvSpPr>
          <p:cNvPr id="5" name="Footer Placeholder 4">
            <a:extLst>
              <a:ext uri="{FF2B5EF4-FFF2-40B4-BE49-F238E27FC236}">
                <a16:creationId xmlns:a16="http://schemas.microsoft.com/office/drawing/2014/main" id="{99AFF00E-1FAC-4514-B102-1E38D378AD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04E2B9-5956-410B-B61A-6950E7228F7A}"/>
              </a:ext>
            </a:extLst>
          </p:cNvPr>
          <p:cNvSpPr>
            <a:spLocks noGrp="1"/>
          </p:cNvSpPr>
          <p:nvPr>
            <p:ph type="sldNum" sz="quarter" idx="12"/>
          </p:nvPr>
        </p:nvSpPr>
        <p:spPr/>
        <p:txBody>
          <a:bodyPr/>
          <a:lstStyle/>
          <a:p>
            <a:fld id="{6CD00242-6379-4400-9720-10B0B4FD9441}" type="slidenum">
              <a:rPr lang="en-IN" smtClean="0"/>
              <a:t>‹#›</a:t>
            </a:fld>
            <a:endParaRPr lang="en-IN"/>
          </a:p>
        </p:txBody>
      </p:sp>
    </p:spTree>
    <p:extLst>
      <p:ext uri="{BB962C8B-B14F-4D97-AF65-F5344CB8AC3E}">
        <p14:creationId xmlns:p14="http://schemas.microsoft.com/office/powerpoint/2010/main" val="311343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1524F-44E1-476F-A052-6205C8D7C6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68C7DE-46C1-458A-9B33-B8A2808AAD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48B95B-EDCD-4F80-A785-F475F146F053}"/>
              </a:ext>
            </a:extLst>
          </p:cNvPr>
          <p:cNvSpPr>
            <a:spLocks noGrp="1"/>
          </p:cNvSpPr>
          <p:nvPr>
            <p:ph type="dt" sz="half" idx="10"/>
          </p:nvPr>
        </p:nvSpPr>
        <p:spPr/>
        <p:txBody>
          <a:bodyPr/>
          <a:lstStyle/>
          <a:p>
            <a:fld id="{0B6427AC-F27D-4B2F-A829-30CAE721DAE4}" type="datetimeFigureOut">
              <a:rPr lang="en-IN" smtClean="0"/>
              <a:t>24-01-2020</a:t>
            </a:fld>
            <a:endParaRPr lang="en-IN"/>
          </a:p>
        </p:txBody>
      </p:sp>
      <p:sp>
        <p:nvSpPr>
          <p:cNvPr id="5" name="Footer Placeholder 4">
            <a:extLst>
              <a:ext uri="{FF2B5EF4-FFF2-40B4-BE49-F238E27FC236}">
                <a16:creationId xmlns:a16="http://schemas.microsoft.com/office/drawing/2014/main" id="{A8919254-5427-4CBC-8651-C46A0B53C9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F634F9-838E-403B-8420-77B8BA9AA94D}"/>
              </a:ext>
            </a:extLst>
          </p:cNvPr>
          <p:cNvSpPr>
            <a:spLocks noGrp="1"/>
          </p:cNvSpPr>
          <p:nvPr>
            <p:ph type="sldNum" sz="quarter" idx="12"/>
          </p:nvPr>
        </p:nvSpPr>
        <p:spPr/>
        <p:txBody>
          <a:bodyPr/>
          <a:lstStyle/>
          <a:p>
            <a:fld id="{6CD00242-6379-4400-9720-10B0B4FD9441}" type="slidenum">
              <a:rPr lang="en-IN" smtClean="0"/>
              <a:t>‹#›</a:t>
            </a:fld>
            <a:endParaRPr lang="en-IN"/>
          </a:p>
        </p:txBody>
      </p:sp>
    </p:spTree>
    <p:extLst>
      <p:ext uri="{BB962C8B-B14F-4D97-AF65-F5344CB8AC3E}">
        <p14:creationId xmlns:p14="http://schemas.microsoft.com/office/powerpoint/2010/main" val="3033797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DB929-ABF6-4A75-ADFF-3348ECEEA9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C6E1C3-02DE-4216-9C1F-F57485E4F8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DBEB19-63FB-440E-A315-F7E575818B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166E5B-C07E-4088-9E1D-A62AE9925002}"/>
              </a:ext>
            </a:extLst>
          </p:cNvPr>
          <p:cNvSpPr>
            <a:spLocks noGrp="1"/>
          </p:cNvSpPr>
          <p:nvPr>
            <p:ph type="dt" sz="half" idx="10"/>
          </p:nvPr>
        </p:nvSpPr>
        <p:spPr/>
        <p:txBody>
          <a:bodyPr/>
          <a:lstStyle/>
          <a:p>
            <a:fld id="{0B6427AC-F27D-4B2F-A829-30CAE721DAE4}" type="datetimeFigureOut">
              <a:rPr lang="en-IN" smtClean="0"/>
              <a:t>24-01-2020</a:t>
            </a:fld>
            <a:endParaRPr lang="en-IN"/>
          </a:p>
        </p:txBody>
      </p:sp>
      <p:sp>
        <p:nvSpPr>
          <p:cNvPr id="6" name="Footer Placeholder 5">
            <a:extLst>
              <a:ext uri="{FF2B5EF4-FFF2-40B4-BE49-F238E27FC236}">
                <a16:creationId xmlns:a16="http://schemas.microsoft.com/office/drawing/2014/main" id="{F21C2282-3B84-47AF-9297-76FB5F1D55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88FE21-5BAC-499D-BD15-1F8B457F4ED9}"/>
              </a:ext>
            </a:extLst>
          </p:cNvPr>
          <p:cNvSpPr>
            <a:spLocks noGrp="1"/>
          </p:cNvSpPr>
          <p:nvPr>
            <p:ph type="sldNum" sz="quarter" idx="12"/>
          </p:nvPr>
        </p:nvSpPr>
        <p:spPr/>
        <p:txBody>
          <a:bodyPr/>
          <a:lstStyle/>
          <a:p>
            <a:fld id="{6CD00242-6379-4400-9720-10B0B4FD9441}" type="slidenum">
              <a:rPr lang="en-IN" smtClean="0"/>
              <a:t>‹#›</a:t>
            </a:fld>
            <a:endParaRPr lang="en-IN"/>
          </a:p>
        </p:txBody>
      </p:sp>
    </p:spTree>
    <p:extLst>
      <p:ext uri="{BB962C8B-B14F-4D97-AF65-F5344CB8AC3E}">
        <p14:creationId xmlns:p14="http://schemas.microsoft.com/office/powerpoint/2010/main" val="3781410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2E7B5-07CF-4964-9E3E-EF09C5AFA9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127BF7-87F7-40A7-B630-7063CDC11D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363A45-185A-451D-83DC-5D18926EE2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1A73BB-4273-410D-843D-B9CEE7D00F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71329C-E197-4780-8604-3393FD9A80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D119D1-5A6A-49EA-A567-005F012852F8}"/>
              </a:ext>
            </a:extLst>
          </p:cNvPr>
          <p:cNvSpPr>
            <a:spLocks noGrp="1"/>
          </p:cNvSpPr>
          <p:nvPr>
            <p:ph type="dt" sz="half" idx="10"/>
          </p:nvPr>
        </p:nvSpPr>
        <p:spPr/>
        <p:txBody>
          <a:bodyPr/>
          <a:lstStyle/>
          <a:p>
            <a:fld id="{0B6427AC-F27D-4B2F-A829-30CAE721DAE4}" type="datetimeFigureOut">
              <a:rPr lang="en-IN" smtClean="0"/>
              <a:t>24-01-2020</a:t>
            </a:fld>
            <a:endParaRPr lang="en-IN"/>
          </a:p>
        </p:txBody>
      </p:sp>
      <p:sp>
        <p:nvSpPr>
          <p:cNvPr id="8" name="Footer Placeholder 7">
            <a:extLst>
              <a:ext uri="{FF2B5EF4-FFF2-40B4-BE49-F238E27FC236}">
                <a16:creationId xmlns:a16="http://schemas.microsoft.com/office/drawing/2014/main" id="{2434C92B-779E-4D39-9FDC-B0B5EC2FCF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A1E4D5-65D4-45D4-B8F8-FE410A2A18DC}"/>
              </a:ext>
            </a:extLst>
          </p:cNvPr>
          <p:cNvSpPr>
            <a:spLocks noGrp="1"/>
          </p:cNvSpPr>
          <p:nvPr>
            <p:ph type="sldNum" sz="quarter" idx="12"/>
          </p:nvPr>
        </p:nvSpPr>
        <p:spPr/>
        <p:txBody>
          <a:bodyPr/>
          <a:lstStyle/>
          <a:p>
            <a:fld id="{6CD00242-6379-4400-9720-10B0B4FD9441}" type="slidenum">
              <a:rPr lang="en-IN" smtClean="0"/>
              <a:t>‹#›</a:t>
            </a:fld>
            <a:endParaRPr lang="en-IN"/>
          </a:p>
        </p:txBody>
      </p:sp>
    </p:spTree>
    <p:extLst>
      <p:ext uri="{BB962C8B-B14F-4D97-AF65-F5344CB8AC3E}">
        <p14:creationId xmlns:p14="http://schemas.microsoft.com/office/powerpoint/2010/main" val="1122763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95763-8392-415F-9B4B-3128D6FD04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B58A98-9D42-4EB6-8D83-C9A9F8B3413A}"/>
              </a:ext>
            </a:extLst>
          </p:cNvPr>
          <p:cNvSpPr>
            <a:spLocks noGrp="1"/>
          </p:cNvSpPr>
          <p:nvPr>
            <p:ph type="dt" sz="half" idx="10"/>
          </p:nvPr>
        </p:nvSpPr>
        <p:spPr/>
        <p:txBody>
          <a:bodyPr/>
          <a:lstStyle/>
          <a:p>
            <a:fld id="{0B6427AC-F27D-4B2F-A829-30CAE721DAE4}" type="datetimeFigureOut">
              <a:rPr lang="en-IN" smtClean="0"/>
              <a:t>24-01-2020</a:t>
            </a:fld>
            <a:endParaRPr lang="en-IN"/>
          </a:p>
        </p:txBody>
      </p:sp>
      <p:sp>
        <p:nvSpPr>
          <p:cNvPr id="4" name="Footer Placeholder 3">
            <a:extLst>
              <a:ext uri="{FF2B5EF4-FFF2-40B4-BE49-F238E27FC236}">
                <a16:creationId xmlns:a16="http://schemas.microsoft.com/office/drawing/2014/main" id="{1DECAF94-4C27-478B-ADB8-9501734B11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839BC3-696D-4010-8C30-1C5CDDE816E6}"/>
              </a:ext>
            </a:extLst>
          </p:cNvPr>
          <p:cNvSpPr>
            <a:spLocks noGrp="1"/>
          </p:cNvSpPr>
          <p:nvPr>
            <p:ph type="sldNum" sz="quarter" idx="12"/>
          </p:nvPr>
        </p:nvSpPr>
        <p:spPr/>
        <p:txBody>
          <a:bodyPr/>
          <a:lstStyle/>
          <a:p>
            <a:fld id="{6CD00242-6379-4400-9720-10B0B4FD9441}" type="slidenum">
              <a:rPr lang="en-IN" smtClean="0"/>
              <a:t>‹#›</a:t>
            </a:fld>
            <a:endParaRPr lang="en-IN"/>
          </a:p>
        </p:txBody>
      </p:sp>
    </p:spTree>
    <p:extLst>
      <p:ext uri="{BB962C8B-B14F-4D97-AF65-F5344CB8AC3E}">
        <p14:creationId xmlns:p14="http://schemas.microsoft.com/office/powerpoint/2010/main" val="273205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AA1F67-0756-4415-9594-F5AFD8DADCA8}"/>
              </a:ext>
            </a:extLst>
          </p:cNvPr>
          <p:cNvSpPr>
            <a:spLocks noGrp="1"/>
          </p:cNvSpPr>
          <p:nvPr>
            <p:ph type="dt" sz="half" idx="10"/>
          </p:nvPr>
        </p:nvSpPr>
        <p:spPr/>
        <p:txBody>
          <a:bodyPr/>
          <a:lstStyle/>
          <a:p>
            <a:fld id="{0B6427AC-F27D-4B2F-A829-30CAE721DAE4}" type="datetimeFigureOut">
              <a:rPr lang="en-IN" smtClean="0"/>
              <a:t>24-01-2020</a:t>
            </a:fld>
            <a:endParaRPr lang="en-IN"/>
          </a:p>
        </p:txBody>
      </p:sp>
      <p:sp>
        <p:nvSpPr>
          <p:cNvPr id="3" name="Footer Placeholder 2">
            <a:extLst>
              <a:ext uri="{FF2B5EF4-FFF2-40B4-BE49-F238E27FC236}">
                <a16:creationId xmlns:a16="http://schemas.microsoft.com/office/drawing/2014/main" id="{2C9548F1-EF41-49BD-BD1B-FEA456517B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70C0D3-4BDA-4EE2-A84A-08C3125EB5F4}"/>
              </a:ext>
            </a:extLst>
          </p:cNvPr>
          <p:cNvSpPr>
            <a:spLocks noGrp="1"/>
          </p:cNvSpPr>
          <p:nvPr>
            <p:ph type="sldNum" sz="quarter" idx="12"/>
          </p:nvPr>
        </p:nvSpPr>
        <p:spPr/>
        <p:txBody>
          <a:bodyPr/>
          <a:lstStyle/>
          <a:p>
            <a:fld id="{6CD00242-6379-4400-9720-10B0B4FD9441}" type="slidenum">
              <a:rPr lang="en-IN" smtClean="0"/>
              <a:t>‹#›</a:t>
            </a:fld>
            <a:endParaRPr lang="en-IN"/>
          </a:p>
        </p:txBody>
      </p:sp>
    </p:spTree>
    <p:extLst>
      <p:ext uri="{BB962C8B-B14F-4D97-AF65-F5344CB8AC3E}">
        <p14:creationId xmlns:p14="http://schemas.microsoft.com/office/powerpoint/2010/main" val="51124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99C2C-4974-4C31-A640-F1CC9AE95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E56AC3-A311-403D-9C44-57C3A60691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959100-700C-4BC6-8433-717D3B986D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D37A2-A8AD-45D5-B06B-EC9E46280ABB}"/>
              </a:ext>
            </a:extLst>
          </p:cNvPr>
          <p:cNvSpPr>
            <a:spLocks noGrp="1"/>
          </p:cNvSpPr>
          <p:nvPr>
            <p:ph type="dt" sz="half" idx="10"/>
          </p:nvPr>
        </p:nvSpPr>
        <p:spPr/>
        <p:txBody>
          <a:bodyPr/>
          <a:lstStyle/>
          <a:p>
            <a:fld id="{0B6427AC-F27D-4B2F-A829-30CAE721DAE4}" type="datetimeFigureOut">
              <a:rPr lang="en-IN" smtClean="0"/>
              <a:t>24-01-2020</a:t>
            </a:fld>
            <a:endParaRPr lang="en-IN"/>
          </a:p>
        </p:txBody>
      </p:sp>
      <p:sp>
        <p:nvSpPr>
          <p:cNvPr id="6" name="Footer Placeholder 5">
            <a:extLst>
              <a:ext uri="{FF2B5EF4-FFF2-40B4-BE49-F238E27FC236}">
                <a16:creationId xmlns:a16="http://schemas.microsoft.com/office/drawing/2014/main" id="{932D7E8E-EDFE-45A7-9BB8-24073FD830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13F1C4-071D-4B64-AC42-7A448337D116}"/>
              </a:ext>
            </a:extLst>
          </p:cNvPr>
          <p:cNvSpPr>
            <a:spLocks noGrp="1"/>
          </p:cNvSpPr>
          <p:nvPr>
            <p:ph type="sldNum" sz="quarter" idx="12"/>
          </p:nvPr>
        </p:nvSpPr>
        <p:spPr/>
        <p:txBody>
          <a:bodyPr/>
          <a:lstStyle/>
          <a:p>
            <a:fld id="{6CD00242-6379-4400-9720-10B0B4FD9441}" type="slidenum">
              <a:rPr lang="en-IN" smtClean="0"/>
              <a:t>‹#›</a:t>
            </a:fld>
            <a:endParaRPr lang="en-IN"/>
          </a:p>
        </p:txBody>
      </p:sp>
    </p:spTree>
    <p:extLst>
      <p:ext uri="{BB962C8B-B14F-4D97-AF65-F5344CB8AC3E}">
        <p14:creationId xmlns:p14="http://schemas.microsoft.com/office/powerpoint/2010/main" val="2007418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AB9D-5DD7-4B5C-86A5-5F8FB5F2BA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83EDFF-8E78-4461-AC64-7671018543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D485EC-841B-41F3-B182-10AC2979EA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FBE10F-1DAB-4F73-869C-E7F844F23F3E}"/>
              </a:ext>
            </a:extLst>
          </p:cNvPr>
          <p:cNvSpPr>
            <a:spLocks noGrp="1"/>
          </p:cNvSpPr>
          <p:nvPr>
            <p:ph type="dt" sz="half" idx="10"/>
          </p:nvPr>
        </p:nvSpPr>
        <p:spPr/>
        <p:txBody>
          <a:bodyPr/>
          <a:lstStyle/>
          <a:p>
            <a:fld id="{0B6427AC-F27D-4B2F-A829-30CAE721DAE4}" type="datetimeFigureOut">
              <a:rPr lang="en-IN" smtClean="0"/>
              <a:t>24-01-2020</a:t>
            </a:fld>
            <a:endParaRPr lang="en-IN"/>
          </a:p>
        </p:txBody>
      </p:sp>
      <p:sp>
        <p:nvSpPr>
          <p:cNvPr id="6" name="Footer Placeholder 5">
            <a:extLst>
              <a:ext uri="{FF2B5EF4-FFF2-40B4-BE49-F238E27FC236}">
                <a16:creationId xmlns:a16="http://schemas.microsoft.com/office/drawing/2014/main" id="{007777D3-E30E-47F5-9DCE-DD33D18150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FA4A99-B494-43F7-8261-C4C02FD96C9C}"/>
              </a:ext>
            </a:extLst>
          </p:cNvPr>
          <p:cNvSpPr>
            <a:spLocks noGrp="1"/>
          </p:cNvSpPr>
          <p:nvPr>
            <p:ph type="sldNum" sz="quarter" idx="12"/>
          </p:nvPr>
        </p:nvSpPr>
        <p:spPr/>
        <p:txBody>
          <a:bodyPr/>
          <a:lstStyle/>
          <a:p>
            <a:fld id="{6CD00242-6379-4400-9720-10B0B4FD9441}" type="slidenum">
              <a:rPr lang="en-IN" smtClean="0"/>
              <a:t>‹#›</a:t>
            </a:fld>
            <a:endParaRPr lang="en-IN"/>
          </a:p>
        </p:txBody>
      </p:sp>
    </p:spTree>
    <p:extLst>
      <p:ext uri="{BB962C8B-B14F-4D97-AF65-F5344CB8AC3E}">
        <p14:creationId xmlns:p14="http://schemas.microsoft.com/office/powerpoint/2010/main" val="310492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F81A3E-F3FC-4B13-923A-87C502FB20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C75B64-09A0-486B-A985-80D0614DF1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E4BEF2-0F50-4A3A-97BF-85CF7D0B9D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6427AC-F27D-4B2F-A829-30CAE721DAE4}" type="datetimeFigureOut">
              <a:rPr lang="en-IN" smtClean="0"/>
              <a:t>24-01-2020</a:t>
            </a:fld>
            <a:endParaRPr lang="en-IN"/>
          </a:p>
        </p:txBody>
      </p:sp>
      <p:sp>
        <p:nvSpPr>
          <p:cNvPr id="5" name="Footer Placeholder 4">
            <a:extLst>
              <a:ext uri="{FF2B5EF4-FFF2-40B4-BE49-F238E27FC236}">
                <a16:creationId xmlns:a16="http://schemas.microsoft.com/office/drawing/2014/main" id="{50B9B276-F9B8-49BD-8BCB-FD4956A8BB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148FC4-A3BA-46DD-9403-2EE315D301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D00242-6379-4400-9720-10B0B4FD9441}" type="slidenum">
              <a:rPr lang="en-IN" smtClean="0"/>
              <a:t>‹#›</a:t>
            </a:fld>
            <a:endParaRPr lang="en-IN"/>
          </a:p>
        </p:txBody>
      </p:sp>
    </p:spTree>
    <p:extLst>
      <p:ext uri="{BB962C8B-B14F-4D97-AF65-F5344CB8AC3E}">
        <p14:creationId xmlns:p14="http://schemas.microsoft.com/office/powerpoint/2010/main" val="185227441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fda.gov/regulatory-information/search-fda-guidance-documents/infusion-pumps-total-product-life-cyc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D21BE-3A12-4191-95BE-4092F4EA7695}"/>
              </a:ext>
            </a:extLst>
          </p:cNvPr>
          <p:cNvSpPr>
            <a:spLocks noGrp="1"/>
          </p:cNvSpPr>
          <p:nvPr>
            <p:ph type="ctrTitle"/>
          </p:nvPr>
        </p:nvSpPr>
        <p:spPr>
          <a:xfrm>
            <a:off x="1808689" y="267298"/>
            <a:ext cx="8574622" cy="807173"/>
          </a:xfrm>
        </p:spPr>
        <p:txBody>
          <a:bodyPr>
            <a:normAutofit/>
          </a:bodyPr>
          <a:lstStyle/>
          <a:p>
            <a:r>
              <a:rPr lang="en-US" sz="4000" dirty="0">
                <a:solidFill>
                  <a:srgbClr val="000000"/>
                </a:solidFill>
              </a:rPr>
              <a:t>Insulin And Glucagon Pump Simulation</a:t>
            </a:r>
            <a:endParaRPr lang="en-IN" sz="4000" dirty="0"/>
          </a:p>
        </p:txBody>
      </p:sp>
      <p:pic>
        <p:nvPicPr>
          <p:cNvPr id="4" name="Picture 2" descr="Image result for fra uas png">
            <a:extLst>
              <a:ext uri="{FF2B5EF4-FFF2-40B4-BE49-F238E27FC236}">
                <a16:creationId xmlns:a16="http://schemas.microsoft.com/office/drawing/2014/main" id="{CA560E27-C5E2-4BB1-AB14-F76C14EE54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6966" y="1296120"/>
            <a:ext cx="3312992" cy="1388533"/>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21151AFA-E63B-4E43-9B8B-D957CBDB886F}"/>
              </a:ext>
            </a:extLst>
          </p:cNvPr>
          <p:cNvSpPr txBox="1">
            <a:spLocks/>
          </p:cNvSpPr>
          <p:nvPr/>
        </p:nvSpPr>
        <p:spPr>
          <a:xfrm>
            <a:off x="1018572" y="3127951"/>
            <a:ext cx="4803494" cy="2431031"/>
          </a:xfrm>
          <a:prstGeom prst="rect">
            <a:avLst/>
          </a:prstGeom>
        </p:spPr>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4F81BD"/>
              </a:buClr>
              <a:buSzTx/>
              <a:buFont typeface="Wingdings 3" charset="2"/>
              <a:buNone/>
              <a:tabLst/>
              <a:defRPr/>
            </a:pPr>
            <a:r>
              <a:rPr kumimoji="0" lang="en-US" sz="1600" b="1" i="0" u="none" strike="noStrike" kern="1200" cap="none" spc="0" normalizeH="0" baseline="0" noProof="0" dirty="0">
                <a:ln>
                  <a:noFill/>
                </a:ln>
                <a:solidFill>
                  <a:srgbClr val="000000"/>
                </a:solidFill>
                <a:effectLst/>
                <a:uLnTx/>
                <a:uFillTx/>
                <a:latin typeface="Century Gothic"/>
                <a:ea typeface="+mn-ea"/>
                <a:cs typeface="+mn-cs"/>
              </a:rPr>
              <a:t>Group D:</a:t>
            </a:r>
          </a:p>
          <a:p>
            <a:pPr marL="0" marR="0" lvl="0" indent="0" algn="l" defTabSz="457200" rtl="0" eaLnBrk="1" fontAlgn="auto" latinLnBrk="0" hangingPunct="1">
              <a:lnSpc>
                <a:spcPct val="150000"/>
              </a:lnSpc>
              <a:spcBef>
                <a:spcPts val="0"/>
              </a:spcBef>
              <a:spcAft>
                <a:spcPts val="0"/>
              </a:spcAft>
              <a:buClr>
                <a:srgbClr val="4F81BD"/>
              </a:buClr>
              <a:buSzTx/>
              <a:buFont typeface="Wingdings 3" charset="2"/>
              <a:buNone/>
              <a:tabLst/>
              <a:defRPr/>
            </a:pPr>
            <a:r>
              <a:rPr lang="en-US" dirty="0">
                <a:solidFill>
                  <a:sysClr val="windowText" lastClr="000000"/>
                </a:solidFill>
                <a:latin typeface="Century Gothic"/>
              </a:rPr>
              <a:t>Shubham Girdhar		          1323003</a:t>
            </a:r>
            <a:endParaRPr kumimoji="0" lang="en-US" b="0" i="0" u="none" strike="noStrike" kern="1200" cap="none" spc="0" normalizeH="0" baseline="0" noProof="0" dirty="0">
              <a:ln>
                <a:noFill/>
              </a:ln>
              <a:solidFill>
                <a:sysClr val="windowText" lastClr="000000"/>
              </a:solidFill>
              <a:effectLst/>
              <a:uLnTx/>
              <a:uFillTx/>
              <a:latin typeface="Century Gothic"/>
              <a:ea typeface="+mn-ea"/>
              <a:cs typeface="+mn-cs"/>
            </a:endParaRPr>
          </a:p>
          <a:p>
            <a:pPr marL="0" marR="0" lvl="0" indent="0" algn="l" defTabSz="457200" rtl="0" eaLnBrk="1" fontAlgn="auto" latinLnBrk="0" hangingPunct="1">
              <a:lnSpc>
                <a:spcPct val="150000"/>
              </a:lnSpc>
              <a:spcBef>
                <a:spcPts val="0"/>
              </a:spcBef>
              <a:spcAft>
                <a:spcPts val="0"/>
              </a:spcAft>
              <a:buClr>
                <a:srgbClr val="4F81BD"/>
              </a:buClr>
              <a:buSzTx/>
              <a:buFont typeface="Wingdings 3" charset="2"/>
              <a:buNone/>
              <a:tabLst/>
              <a:defRPr/>
            </a:pPr>
            <a:r>
              <a:rPr lang="en-US" dirty="0" err="1">
                <a:solidFill>
                  <a:sysClr val="windowText" lastClr="000000"/>
                </a:solidFill>
                <a:latin typeface="Century Gothic"/>
              </a:rPr>
              <a:t>Kshitij</a:t>
            </a:r>
            <a:r>
              <a:rPr lang="en-US" dirty="0">
                <a:solidFill>
                  <a:sysClr val="windowText" lastClr="000000"/>
                </a:solidFill>
                <a:latin typeface="Century Gothic"/>
              </a:rPr>
              <a:t> </a:t>
            </a:r>
            <a:r>
              <a:rPr lang="en-US" dirty="0" err="1">
                <a:solidFill>
                  <a:sysClr val="windowText" lastClr="000000"/>
                </a:solidFill>
                <a:latin typeface="Century Gothic"/>
              </a:rPr>
              <a:t>Yelpale</a:t>
            </a:r>
            <a:r>
              <a:rPr kumimoji="0" lang="en-US" b="0" i="0" u="none" strike="noStrike" kern="1200" cap="none" spc="0" normalizeH="0" baseline="0" noProof="0" dirty="0">
                <a:ln>
                  <a:noFill/>
                </a:ln>
                <a:solidFill>
                  <a:sysClr val="windowText" lastClr="000000"/>
                </a:solidFill>
                <a:effectLst/>
                <a:uLnTx/>
                <a:uFillTx/>
                <a:latin typeface="Century Gothic"/>
                <a:ea typeface="+mn-ea"/>
                <a:cs typeface="+mn-cs"/>
              </a:rPr>
              <a:t>				   1322509</a:t>
            </a:r>
          </a:p>
          <a:p>
            <a:pPr marL="0" marR="0" lvl="0" indent="0" algn="l" defTabSz="457200" rtl="0" eaLnBrk="1" fontAlgn="auto" latinLnBrk="0" hangingPunct="1">
              <a:lnSpc>
                <a:spcPct val="150000"/>
              </a:lnSpc>
              <a:spcBef>
                <a:spcPts val="0"/>
              </a:spcBef>
              <a:spcAft>
                <a:spcPts val="0"/>
              </a:spcAft>
              <a:buClr>
                <a:srgbClr val="4F81BD"/>
              </a:buClr>
              <a:buSzTx/>
              <a:buFont typeface="Wingdings 3" charset="2"/>
              <a:buNone/>
              <a:tabLst/>
              <a:defRPr/>
            </a:pPr>
            <a:r>
              <a:rPr kumimoji="0" lang="en-US" b="0" i="0" u="none" strike="noStrike" kern="1200" cap="none" spc="0" normalizeH="0" baseline="0" noProof="0" dirty="0">
                <a:ln>
                  <a:noFill/>
                </a:ln>
                <a:solidFill>
                  <a:sysClr val="windowText" lastClr="000000"/>
                </a:solidFill>
                <a:effectLst/>
                <a:uLnTx/>
                <a:uFillTx/>
                <a:latin typeface="Century Gothic"/>
                <a:ea typeface="+mn-ea"/>
                <a:cs typeface="+mn-cs"/>
              </a:rPr>
              <a:t>Safir Mohammad				   1322554	</a:t>
            </a:r>
          </a:p>
          <a:p>
            <a:pPr marL="0" marR="0" lvl="0" indent="0" algn="l" defTabSz="457200" rtl="0" eaLnBrk="1" fontAlgn="auto" latinLnBrk="0" hangingPunct="1">
              <a:lnSpc>
                <a:spcPct val="150000"/>
              </a:lnSpc>
              <a:spcBef>
                <a:spcPts val="0"/>
              </a:spcBef>
              <a:spcAft>
                <a:spcPts val="0"/>
              </a:spcAft>
              <a:buClr>
                <a:srgbClr val="4F81BD"/>
              </a:buClr>
              <a:buSzTx/>
              <a:buFont typeface="Wingdings 3" charset="2"/>
              <a:buNone/>
              <a:tabLst/>
              <a:defRPr/>
            </a:pPr>
            <a:r>
              <a:rPr lang="en-US" dirty="0" err="1">
                <a:solidFill>
                  <a:sysClr val="windowText" lastClr="000000"/>
                </a:solidFill>
                <a:latin typeface="Century Gothic"/>
              </a:rPr>
              <a:t>Faiz</a:t>
            </a:r>
            <a:r>
              <a:rPr lang="en-US" dirty="0">
                <a:solidFill>
                  <a:sysClr val="windowText" lastClr="000000"/>
                </a:solidFill>
                <a:latin typeface="Century Gothic"/>
              </a:rPr>
              <a:t> </a:t>
            </a:r>
            <a:r>
              <a:rPr lang="en-US" dirty="0" err="1">
                <a:solidFill>
                  <a:sysClr val="windowText" lastClr="000000"/>
                </a:solidFill>
                <a:latin typeface="Century Gothic"/>
              </a:rPr>
              <a:t>Usmani</a:t>
            </a:r>
            <a:r>
              <a:rPr lang="en-US" dirty="0">
                <a:solidFill>
                  <a:sysClr val="windowText" lastClr="000000"/>
                </a:solidFill>
                <a:latin typeface="Century Gothic"/>
              </a:rPr>
              <a:t>				   	   1323197	</a:t>
            </a:r>
          </a:p>
          <a:p>
            <a:pPr marL="0" marR="0" lvl="0" indent="0" algn="l" defTabSz="457200" rtl="0" eaLnBrk="1" fontAlgn="auto" latinLnBrk="0" hangingPunct="1">
              <a:lnSpc>
                <a:spcPct val="150000"/>
              </a:lnSpc>
              <a:spcBef>
                <a:spcPts val="0"/>
              </a:spcBef>
              <a:spcAft>
                <a:spcPts val="0"/>
              </a:spcAft>
              <a:buClr>
                <a:srgbClr val="4F81BD"/>
              </a:buClr>
              <a:buSzTx/>
              <a:buFont typeface="Wingdings 3" charset="2"/>
              <a:buNone/>
              <a:tabLst/>
              <a:defRPr/>
            </a:pPr>
            <a:r>
              <a:rPr kumimoji="0" lang="en-US" b="0" i="0" u="none" strike="noStrike" kern="1200" cap="none" spc="0" normalizeH="0" baseline="0" noProof="0" dirty="0">
                <a:ln>
                  <a:noFill/>
                </a:ln>
                <a:solidFill>
                  <a:sysClr val="windowText" lastClr="000000"/>
                </a:solidFill>
                <a:effectLst/>
                <a:uLnTx/>
                <a:uFillTx/>
                <a:latin typeface="Century Gothic"/>
                <a:ea typeface="+mn-ea"/>
                <a:cs typeface="+mn-cs"/>
              </a:rPr>
              <a:t>Asad Ahmed				   1321474</a:t>
            </a:r>
            <a:endParaRPr kumimoji="0" lang="en-US" b="0" i="0" u="none" strike="noStrike" kern="1200" cap="none" spc="0" normalizeH="0" baseline="0" noProof="0" dirty="0">
              <a:ln>
                <a:noFill/>
              </a:ln>
              <a:solidFill>
                <a:sysClr val="windowText" lastClr="000000">
                  <a:lumMod val="65000"/>
                  <a:lumOff val="35000"/>
                </a:sysClr>
              </a:solidFill>
              <a:effectLst/>
              <a:uLnTx/>
              <a:uFillTx/>
              <a:latin typeface="Century Gothic"/>
              <a:ea typeface="+mn-ea"/>
              <a:cs typeface="+mn-cs"/>
            </a:endParaRPr>
          </a:p>
        </p:txBody>
      </p:sp>
      <p:sp>
        <p:nvSpPr>
          <p:cNvPr id="7" name="Subtitle 2">
            <a:extLst>
              <a:ext uri="{FF2B5EF4-FFF2-40B4-BE49-F238E27FC236}">
                <a16:creationId xmlns:a16="http://schemas.microsoft.com/office/drawing/2014/main" id="{C805810D-DCC4-4371-8E22-1FE08380ACE1}"/>
              </a:ext>
            </a:extLst>
          </p:cNvPr>
          <p:cNvSpPr txBox="1">
            <a:spLocks/>
          </p:cNvSpPr>
          <p:nvPr/>
        </p:nvSpPr>
        <p:spPr>
          <a:xfrm>
            <a:off x="8137002" y="3127951"/>
            <a:ext cx="3530279" cy="216168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000" b="1" dirty="0">
                <a:solidFill>
                  <a:srgbClr val="000000"/>
                </a:solidFill>
              </a:rPr>
              <a:t>Project Supervisor: </a:t>
            </a:r>
          </a:p>
          <a:p>
            <a:r>
              <a:rPr lang="en-US" sz="2000" dirty="0">
                <a:solidFill>
                  <a:schemeClr val="tx1"/>
                </a:solidFill>
              </a:rPr>
              <a:t>Prof. Dr. Matthias F. Wagner</a:t>
            </a:r>
            <a:r>
              <a:rPr lang="en-US" sz="1400" dirty="0">
                <a:solidFill>
                  <a:schemeClr val="tx1"/>
                </a:solidFill>
              </a:rPr>
              <a:t>	</a:t>
            </a:r>
          </a:p>
          <a:p>
            <a:pPr>
              <a:spcBef>
                <a:spcPts val="600"/>
              </a:spcBef>
            </a:pPr>
            <a:endParaRPr lang="en-US" sz="1000" dirty="0"/>
          </a:p>
          <a:p>
            <a:pPr>
              <a:spcBef>
                <a:spcPts val="600"/>
              </a:spcBef>
            </a:pPr>
            <a:r>
              <a:rPr lang="en-US" sz="1000" dirty="0"/>
              <a:t> </a:t>
            </a:r>
            <a:endParaRPr lang="en-US" sz="2000" dirty="0"/>
          </a:p>
          <a:p>
            <a:endParaRPr lang="en-US" sz="2000" dirty="0"/>
          </a:p>
          <a:p>
            <a:endParaRPr lang="en-US" dirty="0"/>
          </a:p>
        </p:txBody>
      </p:sp>
    </p:spTree>
    <p:extLst>
      <p:ext uri="{BB962C8B-B14F-4D97-AF65-F5344CB8AC3E}">
        <p14:creationId xmlns:p14="http://schemas.microsoft.com/office/powerpoint/2010/main" val="3063244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CB7F-53E3-4F7E-ABDA-C754056499E4}"/>
              </a:ext>
            </a:extLst>
          </p:cNvPr>
          <p:cNvSpPr>
            <a:spLocks noGrp="1"/>
          </p:cNvSpPr>
          <p:nvPr>
            <p:ph type="title"/>
          </p:nvPr>
        </p:nvSpPr>
        <p:spPr>
          <a:xfrm>
            <a:off x="487680" y="58591"/>
            <a:ext cx="10515600" cy="613070"/>
          </a:xfrm>
        </p:spPr>
        <p:txBody>
          <a:bodyPr>
            <a:noAutofit/>
          </a:bodyPr>
          <a:lstStyle/>
          <a:p>
            <a:r>
              <a:rPr lang="en-IN" sz="3600" b="1" dirty="0">
                <a:cs typeface="Aldhabi" panose="020B0604020202020204" pitchFamily="2" charset="-78"/>
              </a:rPr>
              <a:t>Hazards Analysis</a:t>
            </a:r>
          </a:p>
        </p:txBody>
      </p:sp>
      <p:sp>
        <p:nvSpPr>
          <p:cNvPr id="3" name="Content Placeholder 2">
            <a:extLst>
              <a:ext uri="{FF2B5EF4-FFF2-40B4-BE49-F238E27FC236}">
                <a16:creationId xmlns:a16="http://schemas.microsoft.com/office/drawing/2014/main" id="{3BB9F91A-E009-4AF2-8B61-78F7030A4143}"/>
              </a:ext>
            </a:extLst>
          </p:cNvPr>
          <p:cNvSpPr>
            <a:spLocks noGrp="1"/>
          </p:cNvSpPr>
          <p:nvPr>
            <p:ph idx="1"/>
          </p:nvPr>
        </p:nvSpPr>
        <p:spPr>
          <a:xfrm>
            <a:off x="383127" y="671661"/>
            <a:ext cx="10620153" cy="6127748"/>
          </a:xfrm>
        </p:spPr>
        <p:txBody>
          <a:bodyPr>
            <a:normAutofit/>
          </a:bodyPr>
          <a:lstStyle/>
          <a:p>
            <a:pPr>
              <a:buFont typeface="Wingdings" panose="05000000000000000000" pitchFamily="2" charset="2"/>
              <a:buChar char="Ø"/>
            </a:pPr>
            <a:endParaRPr lang="en-US" sz="2000" dirty="0"/>
          </a:p>
          <a:p>
            <a:pPr>
              <a:buFont typeface="Wingdings" panose="05000000000000000000" pitchFamily="2" charset="2"/>
              <a:buChar char="Ø"/>
            </a:pPr>
            <a:r>
              <a:rPr lang="en-US" sz="2000" dirty="0"/>
              <a:t>Incorrect Therapy</a:t>
            </a:r>
          </a:p>
          <a:p>
            <a:pPr marL="0" indent="0">
              <a:buNone/>
            </a:pPr>
            <a:r>
              <a:rPr lang="en-US" sz="1800" dirty="0">
                <a:latin typeface="Californian FB" panose="0207040306080B030204" pitchFamily="18" charset="0"/>
              </a:rPr>
              <a:t>When Failure to select or deliver the intended medication because the wrong substance was selected for delivery.</a:t>
            </a:r>
          </a:p>
          <a:p>
            <a:pPr>
              <a:buFont typeface="Wingdings" panose="05000000000000000000" pitchFamily="2" charset="2"/>
              <a:buChar char="Ø"/>
            </a:pPr>
            <a:r>
              <a:rPr lang="en-US" sz="2000" dirty="0"/>
              <a:t>Air in infusion line</a:t>
            </a:r>
          </a:p>
          <a:p>
            <a:pPr marL="0" indent="0">
              <a:buNone/>
            </a:pPr>
            <a:r>
              <a:rPr lang="en-US" sz="1800" dirty="0">
                <a:latin typeface="Californian FB" panose="0207040306080B030204" pitchFamily="18" charset="0"/>
              </a:rPr>
              <a:t>The pump is unable to release gas or air.</a:t>
            </a:r>
          </a:p>
          <a:p>
            <a:pPr marL="0" indent="0">
              <a:buNone/>
            </a:pPr>
            <a:endParaRPr lang="en-US" sz="1800" dirty="0"/>
          </a:p>
          <a:p>
            <a:pPr marL="0" indent="0">
              <a:buNone/>
            </a:pPr>
            <a:endParaRPr lang="en-US" sz="1800" dirty="0">
              <a:latin typeface="Californian FB" panose="0207040306080B030204" pitchFamily="18" charset="0"/>
            </a:endParaRPr>
          </a:p>
          <a:p>
            <a:pPr marL="0" indent="0">
              <a:buNone/>
            </a:pPr>
            <a:endParaRPr lang="en-US" sz="1800" dirty="0"/>
          </a:p>
          <a:p>
            <a:pPr marL="0" indent="0">
              <a:buNone/>
            </a:pPr>
            <a:endParaRPr lang="en-IN" sz="1400" dirty="0"/>
          </a:p>
          <a:p>
            <a:pPr>
              <a:buFont typeface="Wingdings" panose="05000000000000000000" pitchFamily="2" charset="2"/>
              <a:buChar char="Ø"/>
            </a:pPr>
            <a:endParaRPr lang="en-IN" sz="1400" dirty="0"/>
          </a:p>
        </p:txBody>
      </p:sp>
    </p:spTree>
    <p:extLst>
      <p:ext uri="{BB962C8B-B14F-4D97-AF65-F5344CB8AC3E}">
        <p14:creationId xmlns:p14="http://schemas.microsoft.com/office/powerpoint/2010/main" val="564690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CB7F-53E3-4F7E-ABDA-C754056499E4}"/>
              </a:ext>
            </a:extLst>
          </p:cNvPr>
          <p:cNvSpPr>
            <a:spLocks noGrp="1"/>
          </p:cNvSpPr>
          <p:nvPr>
            <p:ph type="title"/>
          </p:nvPr>
        </p:nvSpPr>
        <p:spPr>
          <a:xfrm>
            <a:off x="838200" y="365126"/>
            <a:ext cx="10515600" cy="613070"/>
          </a:xfrm>
        </p:spPr>
        <p:txBody>
          <a:bodyPr>
            <a:noAutofit/>
          </a:bodyPr>
          <a:lstStyle/>
          <a:p>
            <a:r>
              <a:rPr lang="en-IN" sz="3600" b="1" dirty="0">
                <a:cs typeface="Aldhabi" panose="020B0604020202020204" pitchFamily="2" charset="-78"/>
              </a:rPr>
              <a:t>Safety Plan</a:t>
            </a:r>
          </a:p>
        </p:txBody>
      </p:sp>
      <p:sp>
        <p:nvSpPr>
          <p:cNvPr id="3" name="Content Placeholder 2">
            <a:extLst>
              <a:ext uri="{FF2B5EF4-FFF2-40B4-BE49-F238E27FC236}">
                <a16:creationId xmlns:a16="http://schemas.microsoft.com/office/drawing/2014/main" id="{3BB9F91A-E009-4AF2-8B61-78F7030A4143}"/>
              </a:ext>
            </a:extLst>
          </p:cNvPr>
          <p:cNvSpPr>
            <a:spLocks noGrp="1"/>
          </p:cNvSpPr>
          <p:nvPr>
            <p:ph idx="1"/>
          </p:nvPr>
        </p:nvSpPr>
        <p:spPr>
          <a:xfrm>
            <a:off x="733647" y="978196"/>
            <a:ext cx="10620153" cy="5514678"/>
          </a:xfrm>
        </p:spPr>
        <p:txBody>
          <a:bodyPr>
            <a:normAutofit/>
          </a:bodyPr>
          <a:lstStyle/>
          <a:p>
            <a:pPr marL="0" indent="0">
              <a:buNone/>
            </a:pPr>
            <a:endParaRPr lang="en-US" sz="2000" dirty="0"/>
          </a:p>
          <a:p>
            <a:pPr marL="0" indent="0">
              <a:buNone/>
            </a:pPr>
            <a:r>
              <a:rPr lang="en-US" sz="2000" dirty="0"/>
              <a:t>Following severe hazards were prioritized at the top as per the Safety Criticality and Process Model, which are resolved and put into Safety Plan:</a:t>
            </a:r>
            <a:endParaRPr lang="en-IN" sz="2000" dirty="0"/>
          </a:p>
          <a:p>
            <a:pPr>
              <a:buFont typeface="Wingdings" panose="05000000000000000000" pitchFamily="2" charset="2"/>
              <a:buChar char="Ø"/>
            </a:pPr>
            <a:r>
              <a:rPr lang="en-US" sz="1800" dirty="0"/>
              <a:t>Software Simulation System continuously monitors Pump’s Battery Level and Reservoir’s Status and alerts Patient in case of Low Battery and Reservoirs becoming empty.</a:t>
            </a:r>
          </a:p>
          <a:p>
            <a:pPr>
              <a:buFont typeface="Wingdings" panose="05000000000000000000" pitchFamily="2" charset="2"/>
              <a:buChar char="Ø"/>
            </a:pPr>
            <a:r>
              <a:rPr lang="en-US" sz="1800" dirty="0"/>
              <a:t>While entering the details, the Patient should also provide his/her dependent’s details. </a:t>
            </a:r>
          </a:p>
          <a:p>
            <a:pPr>
              <a:buFont typeface="Wingdings" panose="05000000000000000000" pitchFamily="2" charset="2"/>
              <a:buChar char="Ø"/>
            </a:pPr>
            <a:r>
              <a:rPr lang="en-US" sz="1800" dirty="0"/>
              <a:t>The System sends an Email to the Dependent if any Exception occurs with proper details. The Exception can be:</a:t>
            </a:r>
          </a:p>
          <a:p>
            <a:pPr lvl="1">
              <a:lnSpc>
                <a:spcPct val="150000"/>
              </a:lnSpc>
              <a:buFont typeface="Wingdings" panose="05000000000000000000" pitchFamily="2" charset="2"/>
              <a:buChar char="Ø"/>
            </a:pPr>
            <a:r>
              <a:rPr lang="en-IN" sz="1400" dirty="0"/>
              <a:t>BSL goes High (Hyperglycaemia),</a:t>
            </a:r>
          </a:p>
          <a:p>
            <a:pPr lvl="1">
              <a:buFont typeface="Wingdings" panose="05000000000000000000" pitchFamily="2" charset="2"/>
              <a:buChar char="Ø"/>
            </a:pPr>
            <a:r>
              <a:rPr lang="en-IN" sz="1400" dirty="0"/>
              <a:t>BSL goes Low (Hypoglycaemia),</a:t>
            </a:r>
          </a:p>
          <a:p>
            <a:pPr lvl="1">
              <a:buFont typeface="Wingdings" panose="05000000000000000000" pitchFamily="2" charset="2"/>
              <a:buChar char="Ø"/>
            </a:pPr>
            <a:r>
              <a:rPr lang="en-IN" sz="1400" dirty="0"/>
              <a:t>Injected Dosage doesn’t work,</a:t>
            </a:r>
          </a:p>
          <a:p>
            <a:pPr lvl="1">
              <a:buFont typeface="Wingdings" panose="05000000000000000000" pitchFamily="2" charset="2"/>
              <a:buChar char="Ø"/>
            </a:pPr>
            <a:r>
              <a:rPr lang="en-US" sz="1400" dirty="0"/>
              <a:t>Insulin/Glucagon wrongly injected etc.</a:t>
            </a:r>
            <a:endParaRPr lang="en-IN" sz="1400" dirty="0"/>
          </a:p>
          <a:p>
            <a:pPr>
              <a:buFont typeface="Wingdings" panose="05000000000000000000" pitchFamily="2" charset="2"/>
              <a:buChar char="Ø"/>
            </a:pPr>
            <a:endParaRPr lang="en-IN" sz="1400" dirty="0"/>
          </a:p>
          <a:p>
            <a:pPr>
              <a:buFont typeface="Wingdings" panose="05000000000000000000" pitchFamily="2" charset="2"/>
              <a:buChar char="Ø"/>
            </a:pPr>
            <a:endParaRPr lang="en-IN" sz="1400" dirty="0"/>
          </a:p>
        </p:txBody>
      </p:sp>
    </p:spTree>
    <p:extLst>
      <p:ext uri="{BB962C8B-B14F-4D97-AF65-F5344CB8AC3E}">
        <p14:creationId xmlns:p14="http://schemas.microsoft.com/office/powerpoint/2010/main" val="2304956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CB7F-53E3-4F7E-ABDA-C754056499E4}"/>
              </a:ext>
            </a:extLst>
          </p:cNvPr>
          <p:cNvSpPr>
            <a:spLocks noGrp="1"/>
          </p:cNvSpPr>
          <p:nvPr>
            <p:ph type="title"/>
          </p:nvPr>
        </p:nvSpPr>
        <p:spPr>
          <a:xfrm>
            <a:off x="838200" y="365126"/>
            <a:ext cx="10515600" cy="613070"/>
          </a:xfrm>
        </p:spPr>
        <p:txBody>
          <a:bodyPr>
            <a:noAutofit/>
          </a:bodyPr>
          <a:lstStyle/>
          <a:p>
            <a:r>
              <a:rPr lang="en-IN" sz="3600" b="1" dirty="0">
                <a:cs typeface="Aldhabi" panose="020B0604020202020204" pitchFamily="2" charset="-78"/>
              </a:rPr>
              <a:t>Security Aspects</a:t>
            </a:r>
          </a:p>
        </p:txBody>
      </p:sp>
      <p:sp>
        <p:nvSpPr>
          <p:cNvPr id="3" name="Content Placeholder 2">
            <a:extLst>
              <a:ext uri="{FF2B5EF4-FFF2-40B4-BE49-F238E27FC236}">
                <a16:creationId xmlns:a16="http://schemas.microsoft.com/office/drawing/2014/main" id="{3BB9F91A-E009-4AF2-8B61-78F7030A4143}"/>
              </a:ext>
            </a:extLst>
          </p:cNvPr>
          <p:cNvSpPr>
            <a:spLocks noGrp="1"/>
          </p:cNvSpPr>
          <p:nvPr>
            <p:ph idx="1"/>
          </p:nvPr>
        </p:nvSpPr>
        <p:spPr>
          <a:xfrm>
            <a:off x="733647" y="978196"/>
            <a:ext cx="10620153" cy="5514678"/>
          </a:xfrm>
        </p:spPr>
        <p:txBody>
          <a:bodyPr>
            <a:normAutofit/>
          </a:bodyPr>
          <a:lstStyle/>
          <a:p>
            <a:pPr>
              <a:buFont typeface="Wingdings" panose="05000000000000000000" pitchFamily="2" charset="2"/>
              <a:buChar char="Ø"/>
            </a:pPr>
            <a:endParaRPr lang="en-IN" sz="2000" dirty="0"/>
          </a:p>
          <a:p>
            <a:pPr>
              <a:buFont typeface="Wingdings" panose="05000000000000000000" pitchFamily="2" charset="2"/>
              <a:buChar char="Ø"/>
            </a:pPr>
            <a:r>
              <a:rPr lang="en-US" sz="2000" dirty="0"/>
              <a:t>Confidentiality</a:t>
            </a:r>
          </a:p>
          <a:p>
            <a:pPr>
              <a:buFont typeface="Wingdings" panose="05000000000000000000" pitchFamily="2" charset="2"/>
              <a:buChar char="Ø"/>
            </a:pPr>
            <a:r>
              <a:rPr lang="en-US" sz="2000" dirty="0"/>
              <a:t>Availability</a:t>
            </a:r>
          </a:p>
          <a:p>
            <a:pPr>
              <a:buFont typeface="Wingdings" panose="05000000000000000000" pitchFamily="2" charset="2"/>
              <a:buChar char="Ø"/>
            </a:pPr>
            <a:r>
              <a:rPr lang="en-US" sz="2000" dirty="0"/>
              <a:t>Integrity </a:t>
            </a:r>
          </a:p>
          <a:p>
            <a:pPr>
              <a:buFont typeface="Wingdings" panose="05000000000000000000" pitchFamily="2" charset="2"/>
              <a:buChar char="Ø"/>
            </a:pPr>
            <a:r>
              <a:rPr lang="en-IN" sz="2000" dirty="0"/>
              <a:t>Authentication</a:t>
            </a:r>
          </a:p>
          <a:p>
            <a:pPr>
              <a:buFont typeface="Wingdings" panose="05000000000000000000" pitchFamily="2" charset="2"/>
              <a:buChar char="Ø"/>
            </a:pPr>
            <a:endParaRPr lang="en-IN" sz="1400" dirty="0"/>
          </a:p>
        </p:txBody>
      </p:sp>
    </p:spTree>
    <p:extLst>
      <p:ext uri="{BB962C8B-B14F-4D97-AF65-F5344CB8AC3E}">
        <p14:creationId xmlns:p14="http://schemas.microsoft.com/office/powerpoint/2010/main" val="3989964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CB7F-53E3-4F7E-ABDA-C754056499E4}"/>
              </a:ext>
            </a:extLst>
          </p:cNvPr>
          <p:cNvSpPr>
            <a:spLocks noGrp="1"/>
          </p:cNvSpPr>
          <p:nvPr>
            <p:ph type="title"/>
          </p:nvPr>
        </p:nvSpPr>
        <p:spPr>
          <a:xfrm>
            <a:off x="838200" y="365126"/>
            <a:ext cx="10515600" cy="613070"/>
          </a:xfrm>
        </p:spPr>
        <p:txBody>
          <a:bodyPr>
            <a:noAutofit/>
          </a:bodyPr>
          <a:lstStyle/>
          <a:p>
            <a:r>
              <a:rPr lang="en-IN" sz="3600" b="1" dirty="0">
                <a:cs typeface="Aldhabi" panose="020B0604020202020204" pitchFamily="2" charset="-78"/>
              </a:rPr>
              <a:t>STAMP Approach w.r.t our Application</a:t>
            </a:r>
          </a:p>
        </p:txBody>
      </p:sp>
      <p:sp>
        <p:nvSpPr>
          <p:cNvPr id="3" name="Content Placeholder 2">
            <a:extLst>
              <a:ext uri="{FF2B5EF4-FFF2-40B4-BE49-F238E27FC236}">
                <a16:creationId xmlns:a16="http://schemas.microsoft.com/office/drawing/2014/main" id="{3BB9F91A-E009-4AF2-8B61-78F7030A4143}"/>
              </a:ext>
            </a:extLst>
          </p:cNvPr>
          <p:cNvSpPr>
            <a:spLocks noGrp="1"/>
          </p:cNvSpPr>
          <p:nvPr>
            <p:ph idx="1"/>
          </p:nvPr>
        </p:nvSpPr>
        <p:spPr>
          <a:xfrm>
            <a:off x="733647" y="978196"/>
            <a:ext cx="10620153" cy="5514678"/>
          </a:xfrm>
        </p:spPr>
        <p:txBody>
          <a:bodyPr>
            <a:normAutofit/>
          </a:bodyPr>
          <a:lstStyle/>
          <a:p>
            <a:pPr marL="0" indent="0">
              <a:buNone/>
            </a:pPr>
            <a:r>
              <a:rPr lang="en-US" sz="1800" dirty="0"/>
              <a:t>STAMP is basically an accident which occurs as the result of inadequate control actions not enforcing necessary constraints on the system design and operation. We are using this approach to identify the constraints necessary to maintain safety and to ensure that the constraints will be enforced during the system design and operation. As our project is evolving continuously so our application should be able to react to changes and its environment.</a:t>
            </a:r>
          </a:p>
          <a:p>
            <a:pPr marL="0" indent="0">
              <a:buNone/>
            </a:pPr>
            <a:endParaRPr lang="en-US" sz="2000" b="1" dirty="0"/>
          </a:p>
          <a:p>
            <a:pPr marL="0" indent="0">
              <a:buNone/>
            </a:pPr>
            <a:r>
              <a:rPr lang="en-US" sz="2000" b="1" dirty="0"/>
              <a:t>Identifying the System Hazards:</a:t>
            </a:r>
          </a:p>
          <a:p>
            <a:pPr marL="0" indent="0">
              <a:buNone/>
            </a:pPr>
            <a:endParaRPr lang="en-US" sz="2000" b="1" dirty="0"/>
          </a:p>
          <a:p>
            <a:pPr marL="342900" marR="0" lvl="0" indent="-342900">
              <a:spcBef>
                <a:spcPts val="0"/>
              </a:spcBef>
              <a:spcAft>
                <a:spcPts val="0"/>
              </a:spcAft>
              <a:buFont typeface="+mj-lt"/>
              <a:buAutoNum type="arabicPeriod"/>
            </a:pPr>
            <a:r>
              <a:rPr lang="en-US" sz="1800" dirty="0">
                <a:solidFill>
                  <a:srgbClr val="000000"/>
                </a:solidFill>
                <a:latin typeface="Calibri" panose="020F0502020204030204" pitchFamily="34" charset="0"/>
                <a:ea typeface="Calibri" panose="020F0502020204030204" pitchFamily="34" charset="0"/>
              </a:rPr>
              <a:t>There could be infusion delivery error means medication selected and delivery attempted but failure to deliver within the right time, dose and volume.</a:t>
            </a:r>
          </a:p>
          <a:p>
            <a:pPr marL="342900" marR="0" lvl="0" indent="-342900">
              <a:spcBef>
                <a:spcPts val="0"/>
              </a:spcBef>
              <a:spcAft>
                <a:spcPts val="0"/>
              </a:spcAft>
              <a:buFont typeface="+mj-lt"/>
              <a:buAutoNum type="arabicPeriod"/>
            </a:pPr>
            <a:r>
              <a:rPr lang="en-US" sz="1800" dirty="0">
                <a:solidFill>
                  <a:srgbClr val="000000"/>
                </a:solidFill>
                <a:latin typeface="Calibri" panose="020F0502020204030204" pitchFamily="34" charset="0"/>
                <a:ea typeface="Calibri" panose="020F0502020204030204" pitchFamily="34" charset="0"/>
              </a:rPr>
              <a:t>Wrong substance selected for delivery.</a:t>
            </a:r>
          </a:p>
          <a:p>
            <a:pPr marL="342900" marR="0" lvl="0" indent="-342900">
              <a:spcBef>
                <a:spcPts val="0"/>
              </a:spcBef>
              <a:spcAft>
                <a:spcPts val="0"/>
              </a:spcAft>
              <a:buFont typeface="+mj-lt"/>
              <a:buAutoNum type="arabicPeriod"/>
            </a:pPr>
            <a:r>
              <a:rPr lang="en-US" sz="1800" dirty="0">
                <a:solidFill>
                  <a:srgbClr val="000000"/>
                </a:solidFill>
                <a:latin typeface="Calibri" panose="020F0502020204030204" pitchFamily="34" charset="0"/>
                <a:ea typeface="Calibri" panose="020F0502020204030204" pitchFamily="34" charset="0"/>
              </a:rPr>
              <a:t>Air in infusion line of pump.</a:t>
            </a:r>
          </a:p>
          <a:p>
            <a:pPr marL="342900" marR="0" lvl="0" indent="-342900">
              <a:spcBef>
                <a:spcPts val="0"/>
              </a:spcBef>
              <a:spcAft>
                <a:spcPts val="0"/>
              </a:spcAft>
              <a:buFont typeface="+mj-lt"/>
              <a:buAutoNum type="arabicPeriod"/>
            </a:pPr>
            <a:r>
              <a:rPr lang="en-US" sz="1800" dirty="0">
                <a:solidFill>
                  <a:srgbClr val="000000"/>
                </a:solidFill>
                <a:latin typeface="Calibri" panose="020F0502020204030204" pitchFamily="34" charset="0"/>
                <a:ea typeface="Calibri" panose="020F0502020204030204" pitchFamily="34" charset="0"/>
              </a:rPr>
              <a:t>Blocking in delivery path.</a:t>
            </a:r>
          </a:p>
          <a:p>
            <a:pPr marL="342900" marR="0" lvl="0" indent="-342900">
              <a:spcBef>
                <a:spcPts val="0"/>
              </a:spcBef>
              <a:spcAft>
                <a:spcPts val="0"/>
              </a:spcAft>
              <a:buFont typeface="+mj-lt"/>
              <a:buAutoNum type="arabicPeriod"/>
            </a:pPr>
            <a:r>
              <a:rPr lang="en-US" sz="1800" dirty="0">
                <a:solidFill>
                  <a:srgbClr val="000000"/>
                </a:solidFill>
                <a:latin typeface="Calibri" panose="020F0502020204030204" pitchFamily="34" charset="0"/>
                <a:ea typeface="Calibri" panose="020F0502020204030204" pitchFamily="34" charset="0"/>
              </a:rPr>
              <a:t>Check any problem as delivery path could be damaged.</a:t>
            </a:r>
          </a:p>
          <a:p>
            <a:pPr marL="342900" marR="0" lvl="0" indent="-342900">
              <a:spcBef>
                <a:spcPts val="0"/>
              </a:spcBef>
              <a:spcAft>
                <a:spcPts val="0"/>
              </a:spcAft>
              <a:buFont typeface="+mj-lt"/>
              <a:buAutoNum type="arabicPeriod"/>
            </a:pPr>
            <a:r>
              <a:rPr lang="en-US" sz="1800" dirty="0">
                <a:solidFill>
                  <a:srgbClr val="000000"/>
                </a:solidFill>
                <a:latin typeface="Calibri" panose="020F0502020204030204" pitchFamily="34" charset="0"/>
                <a:ea typeface="Calibri" panose="020F0502020204030204" pitchFamily="34" charset="0"/>
              </a:rPr>
              <a:t>Check pump positioned as backward flow should not occur.</a:t>
            </a:r>
            <a:endParaRPr lang="en-US" sz="1800" dirty="0">
              <a:solidFill>
                <a:srgbClr val="000000"/>
              </a:solidFill>
              <a:latin typeface="Times New Roman" panose="02020603050405020304" pitchFamily="18" charset="0"/>
              <a:ea typeface="Calibri" panose="020F0502020204030204" pitchFamily="34" charset="0"/>
            </a:endParaRPr>
          </a:p>
          <a:p>
            <a:pPr marL="342900" marR="0" lvl="0" indent="-342900">
              <a:spcBef>
                <a:spcPts val="0"/>
              </a:spcBef>
              <a:spcAft>
                <a:spcPts val="0"/>
              </a:spcAft>
              <a:buFont typeface="+mj-lt"/>
              <a:buAutoNum type="arabicPeriod"/>
            </a:pPr>
            <a:r>
              <a:rPr lang="en-US" sz="1800" dirty="0">
                <a:solidFill>
                  <a:srgbClr val="000000"/>
                </a:solidFill>
                <a:latin typeface="Calibri" panose="020F0502020204030204" pitchFamily="34" charset="0"/>
                <a:ea typeface="Calibri" panose="020F0502020204030204" pitchFamily="34" charset="0"/>
              </a:rPr>
              <a:t>Pump malfunction due to temperature, humidity or may be </a:t>
            </a:r>
            <a:r>
              <a:rPr lang="en-US" sz="1800" dirty="0" err="1">
                <a:solidFill>
                  <a:srgbClr val="000000"/>
                </a:solidFill>
                <a:latin typeface="Calibri" panose="020F0502020204030204" pitchFamily="34" charset="0"/>
                <a:ea typeface="Calibri" panose="020F0502020204030204" pitchFamily="34" charset="0"/>
              </a:rPr>
              <a:t>airpressure</a:t>
            </a:r>
            <a:r>
              <a:rPr lang="en-US" sz="1800" dirty="0">
                <a:solidFill>
                  <a:srgbClr val="000000"/>
                </a:solidFill>
                <a:latin typeface="Calibri" panose="020F0502020204030204" pitchFamily="34" charset="0"/>
                <a:ea typeface="Calibri" panose="020F0502020204030204" pitchFamily="34" charset="0"/>
              </a:rPr>
              <a:t> too high or low.</a:t>
            </a:r>
            <a:endParaRPr lang="en-US" sz="1800" dirty="0">
              <a:solidFill>
                <a:srgbClr val="000000"/>
              </a:solidFill>
              <a:latin typeface="Times New Roman" panose="02020603050405020304" pitchFamily="18" charset="0"/>
              <a:ea typeface="Calibri" panose="020F0502020204030204" pitchFamily="34" charset="0"/>
            </a:endParaRPr>
          </a:p>
          <a:p>
            <a:pPr marL="342900" marR="0" lvl="0" indent="-342900">
              <a:spcBef>
                <a:spcPts val="0"/>
              </a:spcBef>
              <a:spcAft>
                <a:spcPts val="0"/>
              </a:spcAft>
              <a:buFont typeface="+mj-lt"/>
              <a:buAutoNum type="arabicPeriod"/>
            </a:pPr>
            <a:r>
              <a:rPr lang="en-US" sz="1800" dirty="0">
                <a:solidFill>
                  <a:srgbClr val="000000"/>
                </a:solidFill>
                <a:latin typeface="Calibri" panose="020F0502020204030204" pitchFamily="34" charset="0"/>
                <a:ea typeface="Calibri" panose="020F0502020204030204" pitchFamily="34" charset="0"/>
              </a:rPr>
              <a:t>Pump exposed to hazardous substances</a:t>
            </a:r>
            <a:endParaRPr lang="en-US" sz="1800" dirty="0">
              <a:solidFill>
                <a:srgbClr val="000000"/>
              </a:solidFill>
              <a:latin typeface="Times New Roman" panose="02020603050405020304" pitchFamily="18" charset="0"/>
              <a:ea typeface="Calibri" panose="020F0502020204030204" pitchFamily="34" charset="0"/>
            </a:endParaRPr>
          </a:p>
          <a:p>
            <a:pPr marL="342900" marR="0" lvl="0" indent="-342900">
              <a:spcBef>
                <a:spcPts val="0"/>
              </a:spcBef>
              <a:spcAft>
                <a:spcPts val="0"/>
              </a:spcAft>
              <a:buFont typeface="+mj-lt"/>
              <a:buAutoNum type="arabicPeriod"/>
            </a:pPr>
            <a:endParaRPr lang="en-US" sz="1800" dirty="0">
              <a:solidFill>
                <a:srgbClr val="000000"/>
              </a:solidFill>
              <a:latin typeface="Times New Roman" panose="02020603050405020304" pitchFamily="18" charset="0"/>
              <a:ea typeface="Calibri" panose="020F0502020204030204" pitchFamily="34" charset="0"/>
            </a:endParaRPr>
          </a:p>
          <a:p>
            <a:pPr marL="342900" marR="0" lvl="0" indent="-342900">
              <a:spcBef>
                <a:spcPts val="0"/>
              </a:spcBef>
              <a:spcAft>
                <a:spcPts val="0"/>
              </a:spcAft>
              <a:buFont typeface="+mj-lt"/>
              <a:buAutoNum type="arabicPeriod"/>
            </a:pPr>
            <a:endParaRPr lang="en-US" sz="1800" dirty="0">
              <a:solidFill>
                <a:srgbClr val="000000"/>
              </a:solidFill>
              <a:latin typeface="Times New Roman" panose="02020603050405020304" pitchFamily="18" charset="0"/>
              <a:ea typeface="Calibri" panose="020F0502020204030204" pitchFamily="34" charset="0"/>
            </a:endParaRPr>
          </a:p>
          <a:p>
            <a:pPr marL="342900" marR="0" lvl="0" indent="-342900">
              <a:spcBef>
                <a:spcPts val="0"/>
              </a:spcBef>
              <a:spcAft>
                <a:spcPts val="0"/>
              </a:spcAft>
              <a:buFont typeface="+mj-lt"/>
              <a:buAutoNum type="arabicPeriod"/>
            </a:pPr>
            <a:endParaRPr lang="en-US" sz="1800" dirty="0">
              <a:solidFill>
                <a:srgbClr val="000000"/>
              </a:solidFill>
              <a:latin typeface="Times New Roman" panose="02020603050405020304" pitchFamily="18" charset="0"/>
              <a:ea typeface="Calibri" panose="020F0502020204030204" pitchFamily="34" charset="0"/>
            </a:endParaRPr>
          </a:p>
          <a:p>
            <a:pPr marL="457200" indent="-457200">
              <a:buFont typeface="+mj-lt"/>
              <a:buAutoNum type="arabicPeriod"/>
            </a:pPr>
            <a:endParaRPr lang="en-US" sz="1800" b="1" dirty="0"/>
          </a:p>
        </p:txBody>
      </p:sp>
    </p:spTree>
    <p:extLst>
      <p:ext uri="{BB962C8B-B14F-4D97-AF65-F5344CB8AC3E}">
        <p14:creationId xmlns:p14="http://schemas.microsoft.com/office/powerpoint/2010/main" val="2069677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B9F91A-E009-4AF2-8B61-78F7030A4143}"/>
              </a:ext>
            </a:extLst>
          </p:cNvPr>
          <p:cNvSpPr>
            <a:spLocks noGrp="1"/>
          </p:cNvSpPr>
          <p:nvPr>
            <p:ph idx="1"/>
          </p:nvPr>
        </p:nvSpPr>
        <p:spPr>
          <a:xfrm>
            <a:off x="733647" y="180753"/>
            <a:ext cx="10620153" cy="6464596"/>
          </a:xfrm>
        </p:spPr>
        <p:txBody>
          <a:bodyPr>
            <a:normAutofit/>
          </a:bodyPr>
          <a:lstStyle/>
          <a:p>
            <a:pPr marL="0" indent="0">
              <a:buNone/>
            </a:pPr>
            <a:endParaRPr lang="en-US" sz="2000" b="1" dirty="0"/>
          </a:p>
          <a:p>
            <a:pPr marL="0" marR="0" indent="0">
              <a:lnSpc>
                <a:spcPct val="115000"/>
              </a:lnSpc>
              <a:spcBef>
                <a:spcPts val="0"/>
              </a:spcBef>
              <a:spcAft>
                <a:spcPts val="1000"/>
              </a:spcAft>
              <a:buNone/>
            </a:pPr>
            <a:r>
              <a:rPr lang="en-US" sz="2000" b="1" dirty="0">
                <a:latin typeface="SFRM1200"/>
                <a:ea typeface="Calibri" panose="020F0502020204030204" pitchFamily="34" charset="0"/>
                <a:cs typeface="SFRM1200"/>
              </a:rPr>
              <a:t>Identifying the System level safety related to requirements and constraints:</a:t>
            </a:r>
            <a:endParaRPr lang="en-US" sz="2000" b="1" dirty="0"/>
          </a:p>
          <a:p>
            <a:pPr marL="342900" marR="0" lvl="0" indent="-342900">
              <a:spcBef>
                <a:spcPts val="0"/>
              </a:spcBef>
              <a:spcAft>
                <a:spcPts val="0"/>
              </a:spcAft>
              <a:buFont typeface="+mj-lt"/>
              <a:buAutoNum type="arabicPeriod"/>
            </a:pPr>
            <a:r>
              <a:rPr lang="en-US" sz="1800" dirty="0">
                <a:solidFill>
                  <a:srgbClr val="000000"/>
                </a:solidFill>
                <a:latin typeface="Calibri" panose="020F0502020204030204" pitchFamily="34" charset="0"/>
                <a:ea typeface="Calibri" panose="020F0502020204030204" pitchFamily="34" charset="0"/>
              </a:rPr>
              <a:t>In this project the constraint would be that it would be only applicable to Insulin/Glucagon dose calculation.</a:t>
            </a:r>
            <a:endParaRPr lang="en-US" sz="1800" dirty="0">
              <a:solidFill>
                <a:srgbClr val="000000"/>
              </a:solidFill>
              <a:latin typeface="Times New Roman" panose="02020603050405020304" pitchFamily="18" charset="0"/>
              <a:ea typeface="Calibri" panose="020F0502020204030204" pitchFamily="34" charset="0"/>
            </a:endParaRPr>
          </a:p>
          <a:p>
            <a:pPr marL="342900" marR="0" lvl="0" indent="-342900">
              <a:spcBef>
                <a:spcPts val="0"/>
              </a:spcBef>
              <a:spcAft>
                <a:spcPts val="0"/>
              </a:spcAft>
              <a:buFont typeface="+mj-lt"/>
              <a:buAutoNum type="arabicPeriod"/>
            </a:pPr>
            <a:r>
              <a:rPr lang="en-US" sz="1800" dirty="0">
                <a:solidFill>
                  <a:srgbClr val="000000"/>
                </a:solidFill>
                <a:latin typeface="Calibri" panose="020F0502020204030204" pitchFamily="34" charset="0"/>
                <a:ea typeface="Calibri" panose="020F0502020204030204" pitchFamily="34" charset="0"/>
              </a:rPr>
              <a:t>Another constraint would be as we are building a software simulation so no sensor would be involved in it.</a:t>
            </a:r>
            <a:endParaRPr lang="en-US" sz="1800" dirty="0">
              <a:solidFill>
                <a:srgbClr val="000000"/>
              </a:solidFill>
              <a:latin typeface="Times New Roman" panose="02020603050405020304" pitchFamily="18" charset="0"/>
              <a:ea typeface="Calibri" panose="020F0502020204030204" pitchFamily="34" charset="0"/>
            </a:endParaRPr>
          </a:p>
          <a:p>
            <a:pPr marL="342900" marR="0" lvl="0" indent="-342900">
              <a:spcBef>
                <a:spcPts val="0"/>
              </a:spcBef>
              <a:spcAft>
                <a:spcPts val="0"/>
              </a:spcAft>
              <a:buFont typeface="+mj-lt"/>
              <a:buAutoNum type="arabicPeriod"/>
            </a:pPr>
            <a:r>
              <a:rPr lang="en-US" sz="1800" dirty="0">
                <a:solidFill>
                  <a:srgbClr val="000000"/>
                </a:solidFill>
                <a:latin typeface="Calibri" panose="020F0502020204030204" pitchFamily="34" charset="0"/>
                <a:ea typeface="Calibri" panose="020F0502020204030204" pitchFamily="34" charset="0"/>
              </a:rPr>
              <a:t>In requirements there would be authentication as the system should be secured.</a:t>
            </a:r>
            <a:endParaRPr lang="en-US" sz="1800" dirty="0">
              <a:solidFill>
                <a:srgbClr val="000000"/>
              </a:solidFill>
              <a:latin typeface="Times New Roman" panose="02020603050405020304" pitchFamily="18" charset="0"/>
              <a:ea typeface="Calibri" panose="020F0502020204030204" pitchFamily="34" charset="0"/>
            </a:endParaRPr>
          </a:p>
          <a:p>
            <a:pPr marL="342900" marR="0" lvl="0" indent="-342900">
              <a:spcBef>
                <a:spcPts val="0"/>
              </a:spcBef>
              <a:spcAft>
                <a:spcPts val="0"/>
              </a:spcAft>
              <a:buFont typeface="+mj-lt"/>
              <a:buAutoNum type="arabicPeriod"/>
            </a:pPr>
            <a:r>
              <a:rPr lang="en-US" sz="1800" dirty="0">
                <a:solidFill>
                  <a:srgbClr val="000000"/>
                </a:solidFill>
                <a:latin typeface="Calibri" panose="020F0502020204030204" pitchFamily="34" charset="0"/>
                <a:ea typeface="Calibri" panose="020F0502020204030204" pitchFamily="34" charset="0"/>
              </a:rPr>
              <a:t>In terms of safety system should display appropriate error and warning messages when required.</a:t>
            </a:r>
            <a:endParaRPr lang="en-US" sz="1800" dirty="0">
              <a:solidFill>
                <a:srgbClr val="000000"/>
              </a:solidFill>
              <a:latin typeface="Times New Roman" panose="02020603050405020304" pitchFamily="18" charset="0"/>
              <a:ea typeface="Calibri" panose="020F0502020204030204" pitchFamily="34" charset="0"/>
            </a:endParaRPr>
          </a:p>
          <a:p>
            <a:pPr marL="342900" marR="0" lvl="0" indent="-342900">
              <a:spcBef>
                <a:spcPts val="0"/>
              </a:spcBef>
              <a:spcAft>
                <a:spcPts val="0"/>
              </a:spcAft>
              <a:buFont typeface="+mj-lt"/>
              <a:buAutoNum type="arabicPeriod"/>
            </a:pPr>
            <a:r>
              <a:rPr lang="en-US" sz="1800" dirty="0">
                <a:solidFill>
                  <a:srgbClr val="000000"/>
                </a:solidFill>
                <a:latin typeface="Calibri" panose="020F0502020204030204" pitchFamily="34" charset="0"/>
                <a:ea typeface="Calibri" panose="020F0502020204030204" pitchFamily="34" charset="0"/>
              </a:rPr>
              <a:t>The user is alerted in the event of low pump battery, low insulin and glucagon level in reservoirs.</a:t>
            </a:r>
            <a:endParaRPr lang="en-US" sz="1800" dirty="0">
              <a:solidFill>
                <a:srgbClr val="000000"/>
              </a:solidFill>
              <a:latin typeface="Times New Roman" panose="02020603050405020304" pitchFamily="18" charset="0"/>
              <a:ea typeface="Calibri" panose="020F0502020204030204" pitchFamily="34" charset="0"/>
            </a:endParaRPr>
          </a:p>
          <a:p>
            <a:pPr marL="0" marR="0" lvl="0" indent="0">
              <a:spcBef>
                <a:spcPts val="0"/>
              </a:spcBef>
              <a:spcAft>
                <a:spcPts val="0"/>
              </a:spcAft>
              <a:buNone/>
            </a:pPr>
            <a:endParaRPr lang="en-US" sz="1800" dirty="0">
              <a:solidFill>
                <a:srgbClr val="000000"/>
              </a:solidFill>
              <a:latin typeface="Times New Roman" panose="02020603050405020304" pitchFamily="18" charset="0"/>
              <a:ea typeface="Calibri" panose="020F0502020204030204" pitchFamily="34" charset="0"/>
            </a:endParaRPr>
          </a:p>
          <a:p>
            <a:pPr marL="342900" marR="0" lvl="0" indent="-342900">
              <a:spcBef>
                <a:spcPts val="0"/>
              </a:spcBef>
              <a:spcAft>
                <a:spcPts val="0"/>
              </a:spcAft>
              <a:buFont typeface="+mj-lt"/>
              <a:buAutoNum type="arabicPeriod"/>
            </a:pPr>
            <a:endParaRPr lang="en-US" sz="1800" dirty="0">
              <a:solidFill>
                <a:srgbClr val="000000"/>
              </a:solidFill>
              <a:latin typeface="Times New Roman" panose="02020603050405020304" pitchFamily="18" charset="0"/>
              <a:ea typeface="Calibri" panose="020F0502020204030204" pitchFamily="34" charset="0"/>
            </a:endParaRPr>
          </a:p>
          <a:p>
            <a:pPr marL="457200" indent="-457200">
              <a:buFont typeface="+mj-lt"/>
              <a:buAutoNum type="arabicPeriod"/>
            </a:pPr>
            <a:endParaRPr lang="en-US" sz="1800" b="1" dirty="0"/>
          </a:p>
        </p:txBody>
      </p:sp>
    </p:spTree>
    <p:extLst>
      <p:ext uri="{BB962C8B-B14F-4D97-AF65-F5344CB8AC3E}">
        <p14:creationId xmlns:p14="http://schemas.microsoft.com/office/powerpoint/2010/main" val="1961870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B9F91A-E009-4AF2-8B61-78F7030A4143}"/>
              </a:ext>
            </a:extLst>
          </p:cNvPr>
          <p:cNvSpPr>
            <a:spLocks noGrp="1"/>
          </p:cNvSpPr>
          <p:nvPr>
            <p:ph idx="1"/>
          </p:nvPr>
        </p:nvSpPr>
        <p:spPr>
          <a:xfrm>
            <a:off x="733647" y="180753"/>
            <a:ext cx="10620153" cy="6464596"/>
          </a:xfrm>
        </p:spPr>
        <p:txBody>
          <a:bodyPr>
            <a:normAutofit/>
          </a:bodyPr>
          <a:lstStyle/>
          <a:p>
            <a:pPr marL="0" indent="0">
              <a:buNone/>
            </a:pPr>
            <a:endParaRPr lang="en-US" sz="2000" b="1" dirty="0"/>
          </a:p>
          <a:p>
            <a:pPr marL="0" marR="0" indent="0">
              <a:lnSpc>
                <a:spcPct val="115000"/>
              </a:lnSpc>
              <a:spcBef>
                <a:spcPts val="0"/>
              </a:spcBef>
              <a:spcAft>
                <a:spcPts val="1000"/>
              </a:spcAft>
              <a:buNone/>
            </a:pPr>
            <a:r>
              <a:rPr lang="en-US" sz="2000" b="1" dirty="0">
                <a:latin typeface="SFRM1200"/>
                <a:ea typeface="Calibri" panose="020F0502020204030204" pitchFamily="34" charset="0"/>
                <a:cs typeface="SFRM1200"/>
              </a:rPr>
              <a:t>Basic System Control Structure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None/>
            </a:pPr>
            <a:endParaRPr lang="en-US" sz="1800" dirty="0">
              <a:solidFill>
                <a:srgbClr val="000000"/>
              </a:solidFill>
              <a:latin typeface="Times New Roman" panose="02020603050405020304" pitchFamily="18" charset="0"/>
              <a:ea typeface="Calibri" panose="020F0502020204030204" pitchFamily="34" charset="0"/>
            </a:endParaRPr>
          </a:p>
          <a:p>
            <a:pPr marL="342900" marR="0" lvl="0" indent="-342900">
              <a:spcBef>
                <a:spcPts val="0"/>
              </a:spcBef>
              <a:spcAft>
                <a:spcPts val="0"/>
              </a:spcAft>
              <a:buFont typeface="+mj-lt"/>
              <a:buAutoNum type="arabicPeriod"/>
            </a:pPr>
            <a:endParaRPr lang="en-US" sz="1800" dirty="0">
              <a:solidFill>
                <a:srgbClr val="000000"/>
              </a:solidFill>
              <a:latin typeface="Times New Roman" panose="02020603050405020304" pitchFamily="18" charset="0"/>
              <a:ea typeface="Calibri" panose="020F0502020204030204" pitchFamily="34" charset="0"/>
            </a:endParaRPr>
          </a:p>
          <a:p>
            <a:pPr marL="457200" indent="-457200">
              <a:buFont typeface="+mj-lt"/>
              <a:buAutoNum type="arabicPeriod"/>
            </a:pPr>
            <a:endParaRPr lang="en-US" sz="1800" b="1" dirty="0"/>
          </a:p>
        </p:txBody>
      </p:sp>
      <p:sp>
        <p:nvSpPr>
          <p:cNvPr id="7" name="AutoShape 8">
            <a:extLst>
              <a:ext uri="{FF2B5EF4-FFF2-40B4-BE49-F238E27FC236}">
                <a16:creationId xmlns:a16="http://schemas.microsoft.com/office/drawing/2014/main" id="{27CEB626-4F59-46F3-B27E-38004139E48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BC435DF8-6786-4F76-84D8-2B1EAD787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612" y="1243012"/>
            <a:ext cx="6962775" cy="4676775"/>
          </a:xfrm>
          <a:prstGeom prst="rect">
            <a:avLst/>
          </a:prstGeom>
        </p:spPr>
      </p:pic>
    </p:spTree>
    <p:extLst>
      <p:ext uri="{BB962C8B-B14F-4D97-AF65-F5344CB8AC3E}">
        <p14:creationId xmlns:p14="http://schemas.microsoft.com/office/powerpoint/2010/main" val="2446790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B9F91A-E009-4AF2-8B61-78F7030A4143}"/>
              </a:ext>
            </a:extLst>
          </p:cNvPr>
          <p:cNvSpPr>
            <a:spLocks noGrp="1"/>
          </p:cNvSpPr>
          <p:nvPr>
            <p:ph idx="1"/>
          </p:nvPr>
        </p:nvSpPr>
        <p:spPr>
          <a:xfrm>
            <a:off x="733647" y="180753"/>
            <a:ext cx="10620153" cy="6464596"/>
          </a:xfrm>
        </p:spPr>
        <p:txBody>
          <a:bodyPr>
            <a:normAutofit/>
          </a:bodyPr>
          <a:lstStyle/>
          <a:p>
            <a:pPr marL="0" indent="0">
              <a:buNone/>
            </a:pPr>
            <a:endParaRPr lang="en-US" sz="2000" b="1" dirty="0"/>
          </a:p>
          <a:p>
            <a:pPr marL="0" marR="0" indent="0">
              <a:lnSpc>
                <a:spcPct val="115000"/>
              </a:lnSpc>
              <a:spcBef>
                <a:spcPts val="0"/>
              </a:spcBef>
              <a:spcAft>
                <a:spcPts val="1000"/>
              </a:spcAft>
              <a:buNone/>
            </a:pPr>
            <a:r>
              <a:rPr lang="en-US" sz="2000" b="1" dirty="0">
                <a:latin typeface="SFRM1200"/>
                <a:ea typeface="Calibri" panose="020F0502020204030204" pitchFamily="34" charset="0"/>
                <a:cs typeface="SFRM1200"/>
              </a:rPr>
              <a:t>Identifying Inadequate Control Actions that could lead to Hazardous System State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sz="1800" dirty="0">
                <a:latin typeface="SFRM1200"/>
                <a:ea typeface="Calibri" panose="020F0502020204030204" pitchFamily="34" charset="0"/>
                <a:cs typeface="SFRM1200"/>
              </a:rPr>
              <a:t>We have identified inadequate control actions that could lead to hazardous system state through fault tree analysis.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None/>
            </a:pPr>
            <a:endParaRPr lang="en-US" sz="1800" dirty="0">
              <a:solidFill>
                <a:srgbClr val="000000"/>
              </a:solidFill>
              <a:latin typeface="Times New Roman" panose="02020603050405020304" pitchFamily="18" charset="0"/>
              <a:ea typeface="Calibri" panose="020F0502020204030204" pitchFamily="34" charset="0"/>
            </a:endParaRPr>
          </a:p>
          <a:p>
            <a:pPr marL="342900" marR="0" lvl="0" indent="-342900">
              <a:spcBef>
                <a:spcPts val="0"/>
              </a:spcBef>
              <a:spcAft>
                <a:spcPts val="0"/>
              </a:spcAft>
              <a:buFont typeface="+mj-lt"/>
              <a:buAutoNum type="arabicPeriod"/>
            </a:pPr>
            <a:endParaRPr lang="en-US" sz="1800" dirty="0">
              <a:solidFill>
                <a:srgbClr val="000000"/>
              </a:solidFill>
              <a:latin typeface="Times New Roman" panose="02020603050405020304" pitchFamily="18" charset="0"/>
              <a:ea typeface="Calibri" panose="020F0502020204030204" pitchFamily="34" charset="0"/>
            </a:endParaRPr>
          </a:p>
          <a:p>
            <a:pPr marL="457200" indent="-457200">
              <a:buFont typeface="+mj-lt"/>
              <a:buAutoNum type="arabicPeriod"/>
            </a:pPr>
            <a:endParaRPr lang="en-US" sz="1800" b="1" dirty="0"/>
          </a:p>
        </p:txBody>
      </p:sp>
      <p:pic>
        <p:nvPicPr>
          <p:cNvPr id="2" name="Picture 1">
            <a:extLst>
              <a:ext uri="{FF2B5EF4-FFF2-40B4-BE49-F238E27FC236}">
                <a16:creationId xmlns:a16="http://schemas.microsoft.com/office/drawing/2014/main" id="{4E9D3771-6F80-40BC-8685-D86326528513}"/>
              </a:ext>
            </a:extLst>
          </p:cNvPr>
          <p:cNvPicPr>
            <a:picLocks noChangeAspect="1"/>
          </p:cNvPicPr>
          <p:nvPr/>
        </p:nvPicPr>
        <p:blipFill>
          <a:blip r:embed="rId2"/>
          <a:stretch>
            <a:fillRect/>
          </a:stretch>
        </p:blipFill>
        <p:spPr>
          <a:xfrm>
            <a:off x="2346205" y="1501294"/>
            <a:ext cx="5968501" cy="5175953"/>
          </a:xfrm>
          <a:prstGeom prst="rect">
            <a:avLst/>
          </a:prstGeom>
        </p:spPr>
      </p:pic>
    </p:spTree>
    <p:extLst>
      <p:ext uri="{BB962C8B-B14F-4D97-AF65-F5344CB8AC3E}">
        <p14:creationId xmlns:p14="http://schemas.microsoft.com/office/powerpoint/2010/main" val="1699938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CB7F-53E3-4F7E-ABDA-C754056499E4}"/>
              </a:ext>
            </a:extLst>
          </p:cNvPr>
          <p:cNvSpPr>
            <a:spLocks noGrp="1"/>
          </p:cNvSpPr>
          <p:nvPr>
            <p:ph type="title"/>
          </p:nvPr>
        </p:nvSpPr>
        <p:spPr>
          <a:xfrm>
            <a:off x="838200" y="365126"/>
            <a:ext cx="10515600" cy="613070"/>
          </a:xfrm>
        </p:spPr>
        <p:txBody>
          <a:bodyPr>
            <a:noAutofit/>
          </a:bodyPr>
          <a:lstStyle/>
          <a:p>
            <a:r>
              <a:rPr lang="en-IN" sz="3600" b="1" dirty="0">
                <a:cs typeface="Aldhabi" panose="020B0604020202020204" pitchFamily="2" charset="-78"/>
              </a:rPr>
              <a:t>References</a:t>
            </a:r>
          </a:p>
        </p:txBody>
      </p:sp>
      <p:sp>
        <p:nvSpPr>
          <p:cNvPr id="3" name="Content Placeholder 2">
            <a:extLst>
              <a:ext uri="{FF2B5EF4-FFF2-40B4-BE49-F238E27FC236}">
                <a16:creationId xmlns:a16="http://schemas.microsoft.com/office/drawing/2014/main" id="{3BB9F91A-E009-4AF2-8B61-78F7030A4143}"/>
              </a:ext>
            </a:extLst>
          </p:cNvPr>
          <p:cNvSpPr>
            <a:spLocks noGrp="1"/>
          </p:cNvSpPr>
          <p:nvPr>
            <p:ph idx="1"/>
          </p:nvPr>
        </p:nvSpPr>
        <p:spPr>
          <a:xfrm>
            <a:off x="733647" y="978196"/>
            <a:ext cx="10620153" cy="5514678"/>
          </a:xfrm>
        </p:spPr>
        <p:txBody>
          <a:bodyPr>
            <a:normAutofit/>
          </a:bodyPr>
          <a:lstStyle/>
          <a:p>
            <a:pPr>
              <a:buFont typeface="Wingdings" panose="05000000000000000000" pitchFamily="2" charset="2"/>
              <a:buChar char="Ø"/>
            </a:pPr>
            <a:endParaRPr lang="en-IN" sz="2000" dirty="0"/>
          </a:p>
          <a:p>
            <a:pPr>
              <a:buFont typeface="Wingdings" panose="05000000000000000000" pitchFamily="2" charset="2"/>
              <a:buChar char="Ø"/>
            </a:pPr>
            <a:r>
              <a:rPr lang="en-IN" sz="1400" dirty="0"/>
              <a:t>“An Integrated Process for Developing Safety-critical Systems using Agile Development Methods: </a:t>
            </a:r>
            <a:r>
              <a:rPr lang="en-IN" sz="1400" dirty="0" err="1"/>
              <a:t>Zhensheng</a:t>
            </a:r>
            <a:r>
              <a:rPr lang="en-IN" sz="1400" dirty="0"/>
              <a:t> Guo, Claudia </a:t>
            </a:r>
            <a:r>
              <a:rPr lang="en-IN" sz="1400" dirty="0" err="1"/>
              <a:t>Hirschmann</a:t>
            </a:r>
            <a:r>
              <a:rPr lang="en-IN" sz="1400" dirty="0"/>
              <a:t>, ICSEA 2012 : The Seventh International Conference on Software Engineering Advances”)</a:t>
            </a:r>
          </a:p>
          <a:p>
            <a:pPr>
              <a:buFont typeface="Wingdings" panose="05000000000000000000" pitchFamily="2" charset="2"/>
              <a:buChar char="Ø"/>
            </a:pPr>
            <a:r>
              <a:rPr lang="en-US" sz="1400" dirty="0">
                <a:hlinkClick r:id="rId2">
                  <a:extLst>
                    <a:ext uri="{A12FA001-AC4F-418D-AE19-62706E023703}">
                      <ahyp:hlinkClr xmlns:ahyp="http://schemas.microsoft.com/office/drawing/2018/hyperlinkcolor" val="tx"/>
                    </a:ext>
                  </a:extLst>
                </a:hlinkClick>
              </a:rPr>
              <a:t>https://www.fda.gov/regulatory-information/search-fda-guidance-documents/infusion-pumps-total-product-life-cycle</a:t>
            </a:r>
            <a:endParaRPr lang="en-US" sz="1400" dirty="0"/>
          </a:p>
          <a:p>
            <a:pPr>
              <a:buFont typeface="Wingdings" panose="05000000000000000000" pitchFamily="2" charset="2"/>
              <a:buChar char="Ø"/>
            </a:pPr>
            <a:r>
              <a:rPr lang="en-IN" sz="1400" dirty="0"/>
              <a:t>“Engineering a Safer World: Nancy G. Leveson : The Seventh International Conference on Software Engineering Advances”)</a:t>
            </a:r>
          </a:p>
          <a:p>
            <a:pPr>
              <a:buFont typeface="Wingdings" panose="05000000000000000000" pitchFamily="2" charset="2"/>
              <a:buChar char="Ø"/>
            </a:pPr>
            <a:r>
              <a:rPr lang="en-IN" sz="1400" dirty="0"/>
              <a:t>“Infusion Pumps Total Product </a:t>
            </a:r>
            <a:r>
              <a:rPr lang="en-IN" sz="1400" dirty="0" err="1"/>
              <a:t>Lifecycle:US</a:t>
            </a:r>
            <a:r>
              <a:rPr lang="en-IN" sz="1400" dirty="0"/>
              <a:t> Dept of Health and Human Services)</a:t>
            </a:r>
          </a:p>
          <a:p>
            <a:pPr marL="0" indent="0">
              <a:buNone/>
            </a:pPr>
            <a:endParaRPr lang="en-US" sz="1400" dirty="0"/>
          </a:p>
          <a:p>
            <a:pPr>
              <a:buFont typeface="Wingdings" panose="05000000000000000000" pitchFamily="2" charset="2"/>
              <a:buChar char="Ø"/>
            </a:pPr>
            <a:endParaRPr lang="en-US" sz="1400" dirty="0"/>
          </a:p>
          <a:p>
            <a:pPr>
              <a:buFont typeface="Wingdings" panose="05000000000000000000" pitchFamily="2" charset="2"/>
              <a:buChar char="Ø"/>
            </a:pPr>
            <a:endParaRPr lang="en-IN" sz="1400" dirty="0"/>
          </a:p>
          <a:p>
            <a:pPr>
              <a:buFont typeface="Wingdings" panose="05000000000000000000" pitchFamily="2" charset="2"/>
              <a:buChar char="Ø"/>
            </a:pPr>
            <a:endParaRPr lang="en-IN" sz="1400" dirty="0"/>
          </a:p>
        </p:txBody>
      </p:sp>
    </p:spTree>
    <p:extLst>
      <p:ext uri="{BB962C8B-B14F-4D97-AF65-F5344CB8AC3E}">
        <p14:creationId xmlns:p14="http://schemas.microsoft.com/office/powerpoint/2010/main" val="1021837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A3A74B-392C-4824-ADF2-A1C5CCDD76E0}"/>
              </a:ext>
            </a:extLst>
          </p:cNvPr>
          <p:cNvSpPr>
            <a:spLocks noGrp="1"/>
          </p:cNvSpPr>
          <p:nvPr>
            <p:ph type="title"/>
          </p:nvPr>
        </p:nvSpPr>
        <p:spPr/>
        <p:txBody>
          <a:bodyPr/>
          <a:lstStyle/>
          <a:p>
            <a:r>
              <a:rPr lang="en-IN" dirty="0"/>
              <a:t>Mapping AGILE SCRUM to SAFETY STANDARD</a:t>
            </a:r>
          </a:p>
        </p:txBody>
      </p:sp>
      <p:sp>
        <p:nvSpPr>
          <p:cNvPr id="6" name="Content Placeholder 5">
            <a:extLst>
              <a:ext uri="{FF2B5EF4-FFF2-40B4-BE49-F238E27FC236}">
                <a16:creationId xmlns:a16="http://schemas.microsoft.com/office/drawing/2014/main" id="{CA37B455-DC1B-4997-9BBB-08EF592C4293}"/>
              </a:ext>
            </a:extLst>
          </p:cNvPr>
          <p:cNvSpPr>
            <a:spLocks noGrp="1"/>
          </p:cNvSpPr>
          <p:nvPr>
            <p:ph idx="1"/>
          </p:nvPr>
        </p:nvSpPr>
        <p:spPr/>
        <p:txBody>
          <a:bodyPr>
            <a:normAutofit/>
          </a:bodyPr>
          <a:lstStyle/>
          <a:p>
            <a:r>
              <a:rPr lang="en-IN" sz="2400" dirty="0"/>
              <a:t>All the phases listed in the safety standard IEC-61508 will be followed and mapped to AGILE methodologies. All the steps in the safety standard needs to be followed mandatorily but AGILE processes are optional. In case of conflict priority will be given to the safety standard.</a:t>
            </a:r>
          </a:p>
          <a:p>
            <a:endParaRPr lang="en-IN" sz="2400" dirty="0"/>
          </a:p>
          <a:p>
            <a:r>
              <a:rPr lang="en-IN" sz="2400" dirty="0"/>
              <a:t>The Product Backlog from Scrum method will be applied for the SW safety requirements specification additionally. The Sprint Review and Sprint Retrospective element from Scrum will be applied for the Software safety lifecycle step of SW aspects of system safety validation, as well, to facilitate stakeholder involvement and continuous improvement of the product and process.</a:t>
            </a:r>
          </a:p>
          <a:p>
            <a:endParaRPr lang="en-IN" sz="2400" dirty="0"/>
          </a:p>
        </p:txBody>
      </p:sp>
    </p:spTree>
    <p:extLst>
      <p:ext uri="{BB962C8B-B14F-4D97-AF65-F5344CB8AC3E}">
        <p14:creationId xmlns:p14="http://schemas.microsoft.com/office/powerpoint/2010/main" val="3300494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DE9A30-9E66-444E-B9E0-4F7F4E58F1ED}"/>
              </a:ext>
            </a:extLst>
          </p:cNvPr>
          <p:cNvPicPr/>
          <p:nvPr/>
        </p:nvPicPr>
        <p:blipFill>
          <a:blip r:embed="rId2"/>
          <a:stretch>
            <a:fillRect/>
          </a:stretch>
        </p:blipFill>
        <p:spPr>
          <a:xfrm>
            <a:off x="2384087" y="1262873"/>
            <a:ext cx="7423825" cy="4332253"/>
          </a:xfrm>
          <a:prstGeom prst="rect">
            <a:avLst/>
          </a:prstGeom>
        </p:spPr>
      </p:pic>
      <p:sp>
        <p:nvSpPr>
          <p:cNvPr id="5" name="TextBox 4">
            <a:extLst>
              <a:ext uri="{FF2B5EF4-FFF2-40B4-BE49-F238E27FC236}">
                <a16:creationId xmlns:a16="http://schemas.microsoft.com/office/drawing/2014/main" id="{472436CA-49E0-43CE-8E42-3860713ADFBA}"/>
              </a:ext>
            </a:extLst>
          </p:cNvPr>
          <p:cNvSpPr txBox="1"/>
          <p:nvPr/>
        </p:nvSpPr>
        <p:spPr>
          <a:xfrm>
            <a:off x="838200" y="5674234"/>
            <a:ext cx="10515599" cy="523220"/>
          </a:xfrm>
          <a:prstGeom prst="rect">
            <a:avLst/>
          </a:prstGeom>
          <a:noFill/>
        </p:spPr>
        <p:txBody>
          <a:bodyPr wrap="square" rtlCol="0">
            <a:spAutoFit/>
          </a:bodyPr>
          <a:lstStyle/>
          <a:p>
            <a:r>
              <a:rPr lang="en-IN" sz="1400" dirty="0">
                <a:solidFill>
                  <a:schemeClr val="bg2">
                    <a:lumMod val="75000"/>
                  </a:schemeClr>
                </a:solidFill>
              </a:rPr>
              <a:t>(Image taken from “An Integrated Process for Developing Safety-critical Systems using Agile Development Methods: </a:t>
            </a:r>
            <a:r>
              <a:rPr lang="en-IN" sz="1400" dirty="0" err="1">
                <a:solidFill>
                  <a:schemeClr val="bg2">
                    <a:lumMod val="75000"/>
                  </a:schemeClr>
                </a:solidFill>
              </a:rPr>
              <a:t>Zhensheng</a:t>
            </a:r>
            <a:r>
              <a:rPr lang="en-IN" sz="1400" dirty="0">
                <a:solidFill>
                  <a:schemeClr val="bg2">
                    <a:lumMod val="75000"/>
                  </a:schemeClr>
                </a:solidFill>
              </a:rPr>
              <a:t> Guo, Claudia </a:t>
            </a:r>
            <a:r>
              <a:rPr lang="en-IN" sz="1400" dirty="0" err="1">
                <a:solidFill>
                  <a:schemeClr val="bg2">
                    <a:lumMod val="75000"/>
                  </a:schemeClr>
                </a:solidFill>
              </a:rPr>
              <a:t>Hirschmann</a:t>
            </a:r>
            <a:r>
              <a:rPr lang="en-IN" sz="1400" dirty="0">
                <a:solidFill>
                  <a:schemeClr val="bg2">
                    <a:lumMod val="75000"/>
                  </a:schemeClr>
                </a:solidFill>
              </a:rPr>
              <a:t>, ICSEA 2012 : The Seventh International Conference on Software Engineering Advances”)</a:t>
            </a:r>
          </a:p>
        </p:txBody>
      </p:sp>
    </p:spTree>
    <p:extLst>
      <p:ext uri="{BB962C8B-B14F-4D97-AF65-F5344CB8AC3E}">
        <p14:creationId xmlns:p14="http://schemas.microsoft.com/office/powerpoint/2010/main" val="4158422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840E4-441D-4F07-8218-1746230793C3}"/>
              </a:ext>
            </a:extLst>
          </p:cNvPr>
          <p:cNvSpPr>
            <a:spLocks noGrp="1"/>
          </p:cNvSpPr>
          <p:nvPr>
            <p:ph type="title"/>
          </p:nvPr>
        </p:nvSpPr>
        <p:spPr/>
        <p:txBody>
          <a:bodyPr/>
          <a:lstStyle/>
          <a:p>
            <a:r>
              <a:rPr lang="en-IN" dirty="0"/>
              <a:t>PROCESS MODEL (V model with Agile Scrum)</a:t>
            </a:r>
          </a:p>
        </p:txBody>
      </p:sp>
      <p:sp>
        <p:nvSpPr>
          <p:cNvPr id="3" name="Content Placeholder 2">
            <a:extLst>
              <a:ext uri="{FF2B5EF4-FFF2-40B4-BE49-F238E27FC236}">
                <a16:creationId xmlns:a16="http://schemas.microsoft.com/office/drawing/2014/main" id="{D535A8D0-727B-4808-9469-9E4878B32696}"/>
              </a:ext>
            </a:extLst>
          </p:cNvPr>
          <p:cNvSpPr>
            <a:spLocks noGrp="1"/>
          </p:cNvSpPr>
          <p:nvPr>
            <p:ph idx="1"/>
          </p:nvPr>
        </p:nvSpPr>
        <p:spPr/>
        <p:txBody>
          <a:bodyPr>
            <a:normAutofit fontScale="85000" lnSpcReduction="20000"/>
          </a:bodyPr>
          <a:lstStyle/>
          <a:p>
            <a:r>
              <a:rPr lang="en-IN" dirty="0"/>
              <a:t>The project development will be split into sprints of 1-2 weeks. There will be sprint planning meeting 1 day before the start of the sprint.</a:t>
            </a:r>
          </a:p>
          <a:p>
            <a:r>
              <a:rPr lang="en-IN" dirty="0"/>
              <a:t>This will be followed by the sprint work which will include requirement analysis, design, development and testing. </a:t>
            </a:r>
          </a:p>
          <a:p>
            <a:r>
              <a:rPr lang="en-IN" dirty="0"/>
              <a:t>There are usually daily scrum meetings to monitor the progress, but in our case, it can be replaced by bi-weekly meetings.</a:t>
            </a:r>
          </a:p>
          <a:p>
            <a:r>
              <a:rPr lang="en-IN" dirty="0"/>
              <a:t> A sprint will be marked as complete only if all the tasks associated with it has been completed and validated.</a:t>
            </a:r>
          </a:p>
          <a:p>
            <a:r>
              <a:rPr lang="en-IN" dirty="0"/>
              <a:t>There will be system testing after every sprint and progress will be displayed in the form of a DEMO (internally within the team/ preferable with PO).</a:t>
            </a:r>
          </a:p>
          <a:p>
            <a:r>
              <a:rPr lang="en-IN" dirty="0"/>
              <a:t>The last day of sprint will have a sprint retrospective meeting and can also have a sprint backlog meeting to prioritise the remaining features (this step may be merged in sprint planning due to time constraints).</a:t>
            </a:r>
          </a:p>
        </p:txBody>
      </p:sp>
    </p:spTree>
    <p:extLst>
      <p:ext uri="{BB962C8B-B14F-4D97-AF65-F5344CB8AC3E}">
        <p14:creationId xmlns:p14="http://schemas.microsoft.com/office/powerpoint/2010/main" val="3253631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52F8D9-D4B5-42EF-9C93-89622D4E37AF}"/>
              </a:ext>
            </a:extLst>
          </p:cNvPr>
          <p:cNvSpPr>
            <a:spLocks noGrp="1"/>
          </p:cNvSpPr>
          <p:nvPr>
            <p:ph type="title"/>
          </p:nvPr>
        </p:nvSpPr>
        <p:spPr/>
        <p:txBody>
          <a:bodyPr>
            <a:normAutofit/>
          </a:bodyPr>
          <a:lstStyle/>
          <a:p>
            <a:r>
              <a:rPr lang="en-IN"/>
              <a:t>Two factors that make it difficult to implement AGILE for the development of SCS:</a:t>
            </a:r>
          </a:p>
        </p:txBody>
      </p:sp>
      <p:sp>
        <p:nvSpPr>
          <p:cNvPr id="5" name="Content Placeholder 4">
            <a:extLst>
              <a:ext uri="{FF2B5EF4-FFF2-40B4-BE49-F238E27FC236}">
                <a16:creationId xmlns:a16="http://schemas.microsoft.com/office/drawing/2014/main" id="{12D96560-5374-4021-8988-5EBA285E08AA}"/>
              </a:ext>
            </a:extLst>
          </p:cNvPr>
          <p:cNvSpPr>
            <a:spLocks noGrp="1"/>
          </p:cNvSpPr>
          <p:nvPr>
            <p:ph idx="1"/>
          </p:nvPr>
        </p:nvSpPr>
        <p:spPr/>
        <p:txBody>
          <a:bodyPr/>
          <a:lstStyle/>
          <a:p>
            <a:pPr marL="514350" lvl="0" indent="-514350">
              <a:buFont typeface="+mj-lt"/>
              <a:buAutoNum type="arabicPeriod"/>
            </a:pPr>
            <a:r>
              <a:rPr lang="en-IN" dirty="0"/>
              <a:t>“Everybody has licence to change anything” – this is handled by proper monitoring (safety manager), review process, validation and verification.</a:t>
            </a:r>
          </a:p>
          <a:p>
            <a:pPr marL="514350" indent="-514350">
              <a:buFont typeface="+mj-lt"/>
              <a:buAutoNum type="arabicPeriod"/>
            </a:pPr>
            <a:r>
              <a:rPr lang="en-IN" dirty="0"/>
              <a:t>“Working software over comprehensive documentation” – this is handled by enabling comprehensive documentation on a sprint wise basis. Traceability is also taken care of.</a:t>
            </a:r>
          </a:p>
        </p:txBody>
      </p:sp>
    </p:spTree>
    <p:extLst>
      <p:ext uri="{BB962C8B-B14F-4D97-AF65-F5344CB8AC3E}">
        <p14:creationId xmlns:p14="http://schemas.microsoft.com/office/powerpoint/2010/main" val="1211809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CB7F-53E3-4F7E-ABDA-C754056499E4}"/>
              </a:ext>
            </a:extLst>
          </p:cNvPr>
          <p:cNvSpPr>
            <a:spLocks noGrp="1"/>
          </p:cNvSpPr>
          <p:nvPr>
            <p:ph type="title"/>
          </p:nvPr>
        </p:nvSpPr>
        <p:spPr/>
        <p:txBody>
          <a:bodyPr/>
          <a:lstStyle/>
          <a:p>
            <a:r>
              <a:rPr lang="en-IN" dirty="0"/>
              <a:t>TEAM ORGANIZATION and TASK DISTRIBUTION</a:t>
            </a:r>
          </a:p>
        </p:txBody>
      </p:sp>
      <p:sp>
        <p:nvSpPr>
          <p:cNvPr id="3" name="Content Placeholder 2">
            <a:extLst>
              <a:ext uri="{FF2B5EF4-FFF2-40B4-BE49-F238E27FC236}">
                <a16:creationId xmlns:a16="http://schemas.microsoft.com/office/drawing/2014/main" id="{3BB9F91A-E009-4AF2-8B61-78F7030A4143}"/>
              </a:ext>
            </a:extLst>
          </p:cNvPr>
          <p:cNvSpPr>
            <a:spLocks noGrp="1"/>
          </p:cNvSpPr>
          <p:nvPr>
            <p:ph idx="1"/>
          </p:nvPr>
        </p:nvSpPr>
        <p:spPr/>
        <p:txBody>
          <a:bodyPr>
            <a:normAutofit fontScale="92500" lnSpcReduction="10000"/>
          </a:bodyPr>
          <a:lstStyle/>
          <a:p>
            <a:r>
              <a:rPr lang="en-IN" dirty="0"/>
              <a:t>The entire team will work as one self-organising cross functional scrum team.</a:t>
            </a:r>
          </a:p>
          <a:p>
            <a:r>
              <a:rPr lang="en-IN" dirty="0"/>
              <a:t>Scrum Master and Safety Manager will overlook the entire project.</a:t>
            </a:r>
          </a:p>
          <a:p>
            <a:r>
              <a:rPr lang="en-IN" dirty="0"/>
              <a:t>Each team member will act as developer as well as tester within every sprint.</a:t>
            </a:r>
          </a:p>
          <a:p>
            <a:r>
              <a:rPr lang="en-IN" dirty="0"/>
              <a:t>The developer and tester must document the requirement analysis and test cases must be prepared and documented accordingly (PDR). The developer should document the Technical Design Document (TDD).</a:t>
            </a:r>
          </a:p>
          <a:p>
            <a:r>
              <a:rPr lang="en-IN" dirty="0"/>
              <a:t>Unit testing has to be done by the developer and there has to be code review before testing phase within the sprint (CDR).</a:t>
            </a:r>
          </a:p>
          <a:p>
            <a:r>
              <a:rPr lang="en-IN" dirty="0"/>
              <a:t>Test cases should be marked as pass/fail before the end of the sprint.</a:t>
            </a:r>
          </a:p>
          <a:p>
            <a:endParaRPr lang="en-IN" dirty="0"/>
          </a:p>
          <a:p>
            <a:endParaRPr lang="en-IN" dirty="0"/>
          </a:p>
        </p:txBody>
      </p:sp>
    </p:spTree>
    <p:extLst>
      <p:ext uri="{BB962C8B-B14F-4D97-AF65-F5344CB8AC3E}">
        <p14:creationId xmlns:p14="http://schemas.microsoft.com/office/powerpoint/2010/main" val="221247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B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46">
            <a:extLst>
              <a:ext uri="{FF2B5EF4-FFF2-40B4-BE49-F238E27FC236}">
                <a16:creationId xmlns:a16="http://schemas.microsoft.com/office/drawing/2014/main" id="{45705150-A119-4D0D-BF9F-E4C8B86FC6F6}"/>
              </a:ext>
            </a:extLst>
          </p:cNvPr>
          <p:cNvSpPr>
            <a:spLocks noGrp="1"/>
          </p:cNvSpPr>
          <p:nvPr>
            <p:ph type="title"/>
          </p:nvPr>
        </p:nvSpPr>
        <p:spPr>
          <a:xfrm>
            <a:off x="107645" y="2490664"/>
            <a:ext cx="2013557" cy="1354637"/>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800" kern="1200" dirty="0">
                <a:solidFill>
                  <a:srgbClr val="FFFFFF"/>
                </a:solidFill>
                <a:latin typeface="+mj-lt"/>
                <a:ea typeface="+mj-ea"/>
                <a:cs typeface="+mj-cs"/>
              </a:rPr>
              <a:t>Architecture Diagram</a:t>
            </a:r>
          </a:p>
        </p:txBody>
      </p:sp>
      <p:pic>
        <p:nvPicPr>
          <p:cNvPr id="45" name="Picture 44">
            <a:extLst>
              <a:ext uri="{FF2B5EF4-FFF2-40B4-BE49-F238E27FC236}">
                <a16:creationId xmlns:a16="http://schemas.microsoft.com/office/drawing/2014/main" id="{48E83DE3-6E61-4E38-8D95-4CD0961D4CAA}"/>
              </a:ext>
            </a:extLst>
          </p:cNvPr>
          <p:cNvPicPr>
            <a:picLocks noChangeAspect="1"/>
          </p:cNvPicPr>
          <p:nvPr/>
        </p:nvPicPr>
        <p:blipFill>
          <a:blip r:embed="rId2"/>
          <a:stretch>
            <a:fillRect/>
          </a:stretch>
        </p:blipFill>
        <p:spPr>
          <a:xfrm>
            <a:off x="2228848" y="63408"/>
            <a:ext cx="9901642" cy="6710254"/>
          </a:xfrm>
          <a:prstGeom prst="rect">
            <a:avLst/>
          </a:prstGeom>
        </p:spPr>
      </p:pic>
    </p:spTree>
    <p:extLst>
      <p:ext uri="{BB962C8B-B14F-4D97-AF65-F5344CB8AC3E}">
        <p14:creationId xmlns:p14="http://schemas.microsoft.com/office/powerpoint/2010/main" val="2276994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CB7F-53E3-4F7E-ABDA-C754056499E4}"/>
              </a:ext>
            </a:extLst>
          </p:cNvPr>
          <p:cNvSpPr>
            <a:spLocks noGrp="1"/>
          </p:cNvSpPr>
          <p:nvPr>
            <p:ph type="title"/>
          </p:nvPr>
        </p:nvSpPr>
        <p:spPr>
          <a:xfrm>
            <a:off x="694981" y="89704"/>
            <a:ext cx="10515600" cy="315912"/>
          </a:xfrm>
        </p:spPr>
        <p:txBody>
          <a:bodyPr>
            <a:noAutofit/>
          </a:bodyPr>
          <a:lstStyle/>
          <a:p>
            <a:r>
              <a:rPr lang="en-IN" sz="1800" b="1" dirty="0"/>
              <a:t>Fault Tree Analysis Diagram</a:t>
            </a:r>
          </a:p>
        </p:txBody>
      </p:sp>
      <p:pic>
        <p:nvPicPr>
          <p:cNvPr id="6" name="Content Placeholder 5" descr="A close up of text on a black background&#10;&#10;Description automatically generated">
            <a:extLst>
              <a:ext uri="{FF2B5EF4-FFF2-40B4-BE49-F238E27FC236}">
                <a16:creationId xmlns:a16="http://schemas.microsoft.com/office/drawing/2014/main" id="{20567C46-4F26-467B-852B-97A46ACA8B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3042" y="405615"/>
            <a:ext cx="9243152" cy="6376479"/>
          </a:xfrm>
        </p:spPr>
      </p:pic>
    </p:spTree>
    <p:extLst>
      <p:ext uri="{BB962C8B-B14F-4D97-AF65-F5344CB8AC3E}">
        <p14:creationId xmlns:p14="http://schemas.microsoft.com/office/powerpoint/2010/main" val="1240801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CB7F-53E3-4F7E-ABDA-C754056499E4}"/>
              </a:ext>
            </a:extLst>
          </p:cNvPr>
          <p:cNvSpPr>
            <a:spLocks noGrp="1"/>
          </p:cNvSpPr>
          <p:nvPr>
            <p:ph type="title"/>
          </p:nvPr>
        </p:nvSpPr>
        <p:spPr>
          <a:xfrm>
            <a:off x="487680" y="58591"/>
            <a:ext cx="10515600" cy="613070"/>
          </a:xfrm>
        </p:spPr>
        <p:txBody>
          <a:bodyPr>
            <a:noAutofit/>
          </a:bodyPr>
          <a:lstStyle/>
          <a:p>
            <a:r>
              <a:rPr lang="en-IN" sz="3600" b="1" dirty="0">
                <a:cs typeface="Aldhabi" panose="020B0604020202020204" pitchFamily="2" charset="-78"/>
              </a:rPr>
              <a:t>Hazards Analysis</a:t>
            </a:r>
          </a:p>
        </p:txBody>
      </p:sp>
      <p:sp>
        <p:nvSpPr>
          <p:cNvPr id="3" name="Content Placeholder 2">
            <a:extLst>
              <a:ext uri="{FF2B5EF4-FFF2-40B4-BE49-F238E27FC236}">
                <a16:creationId xmlns:a16="http://schemas.microsoft.com/office/drawing/2014/main" id="{3BB9F91A-E009-4AF2-8B61-78F7030A4143}"/>
              </a:ext>
            </a:extLst>
          </p:cNvPr>
          <p:cNvSpPr>
            <a:spLocks noGrp="1"/>
          </p:cNvSpPr>
          <p:nvPr>
            <p:ph idx="1"/>
          </p:nvPr>
        </p:nvSpPr>
        <p:spPr>
          <a:xfrm>
            <a:off x="383127" y="671661"/>
            <a:ext cx="10620153" cy="6127748"/>
          </a:xfrm>
        </p:spPr>
        <p:txBody>
          <a:bodyPr>
            <a:normAutofit/>
          </a:bodyPr>
          <a:lstStyle/>
          <a:p>
            <a:pPr marL="0" indent="0" algn="ctr">
              <a:buNone/>
            </a:pPr>
            <a:r>
              <a:rPr lang="en-US" sz="1800" dirty="0">
                <a:latin typeface="Times New Roman" panose="02020603050405020304" pitchFamily="18" charset="0"/>
                <a:cs typeface="Times New Roman" panose="02020603050405020304" pitchFamily="18" charset="0"/>
              </a:rPr>
              <a:t>The objective of the hazard analysis is to identify hazards and potential causes of the hazards. Specifically, the objective is to identify circumstances in which users or patients are exposed to a potential source of harm.</a:t>
            </a:r>
          </a:p>
          <a:p>
            <a:pPr marL="0" indent="0" algn="ctr">
              <a:buNone/>
            </a:pPr>
            <a:endParaRPr lang="en-US" sz="2000" dirty="0"/>
          </a:p>
          <a:p>
            <a:pPr>
              <a:buFont typeface="Wingdings" panose="05000000000000000000" pitchFamily="2" charset="2"/>
              <a:buChar char="Ø"/>
            </a:pPr>
            <a:r>
              <a:rPr lang="en-US" sz="2000" dirty="0"/>
              <a:t>Severe Condition/ Patient Death</a:t>
            </a:r>
          </a:p>
          <a:p>
            <a:pPr marL="0" indent="0">
              <a:buNone/>
            </a:pPr>
            <a:r>
              <a:rPr lang="en-US" sz="1800" dirty="0">
                <a:latin typeface="Californian FB" panose="0207040306080B030204" pitchFamily="18" charset="0"/>
              </a:rPr>
              <a:t>When an exception occurs someone should be immediately informed so that some action should be taken otherwise the patient may even face death</a:t>
            </a:r>
          </a:p>
          <a:p>
            <a:pPr>
              <a:buFont typeface="Wingdings" panose="05000000000000000000" pitchFamily="2" charset="2"/>
              <a:buChar char="Ø"/>
            </a:pPr>
            <a:r>
              <a:rPr lang="en-US" sz="2000" dirty="0"/>
              <a:t>Critical Situation</a:t>
            </a:r>
          </a:p>
          <a:p>
            <a:pPr marL="0" indent="0">
              <a:buNone/>
            </a:pPr>
            <a:r>
              <a:rPr lang="en-US" sz="1800" dirty="0">
                <a:latin typeface="Californian FB" panose="0207040306080B030204" pitchFamily="18" charset="0"/>
              </a:rPr>
              <a:t>Whenever the pump battery is low or reservoirs are becoming empty, an alert should be generated to patient so that he/she can take appropriate action. If not alert patient that he/she may go in severe condition</a:t>
            </a:r>
          </a:p>
          <a:p>
            <a:pPr>
              <a:buFont typeface="Wingdings" panose="05000000000000000000" pitchFamily="2" charset="2"/>
              <a:buChar char="Ø"/>
            </a:pPr>
            <a:r>
              <a:rPr lang="en-US" sz="2000" dirty="0"/>
              <a:t>Software Runtime Error</a:t>
            </a:r>
          </a:p>
          <a:p>
            <a:pPr marL="0" indent="0">
              <a:buNone/>
            </a:pPr>
            <a:r>
              <a:rPr lang="en-US" sz="1800" dirty="0">
                <a:latin typeface="Californian FB" panose="0207040306080B030204" pitchFamily="18" charset="0"/>
              </a:rPr>
              <a:t>Software runtime error may occur due to buffer overflow, null pointer reference, memory leak, uninitialized variable.</a:t>
            </a:r>
          </a:p>
          <a:p>
            <a:pPr>
              <a:buFont typeface="Wingdings" panose="05000000000000000000" pitchFamily="2" charset="2"/>
              <a:buChar char="Ø"/>
            </a:pPr>
            <a:r>
              <a:rPr lang="en-US" sz="1800" dirty="0"/>
              <a:t>Data Error</a:t>
            </a:r>
          </a:p>
          <a:p>
            <a:pPr marL="0" indent="0">
              <a:buNone/>
            </a:pPr>
            <a:r>
              <a:rPr lang="en-US" sz="1800" dirty="0">
                <a:latin typeface="Californian FB" panose="0207040306080B030204" pitchFamily="18" charset="0"/>
              </a:rPr>
              <a:t>Data error may also occur in data storing and retrieving</a:t>
            </a:r>
          </a:p>
          <a:p>
            <a:pPr>
              <a:buFont typeface="Wingdings" panose="05000000000000000000" pitchFamily="2" charset="2"/>
              <a:buChar char="Ø"/>
            </a:pPr>
            <a:r>
              <a:rPr lang="en-US" sz="1800" dirty="0"/>
              <a:t>Infusion Delivery Error</a:t>
            </a:r>
          </a:p>
          <a:p>
            <a:pPr marL="0" indent="0">
              <a:buNone/>
            </a:pPr>
            <a:r>
              <a:rPr lang="en-US" sz="1800" dirty="0">
                <a:latin typeface="Californian FB" panose="0207040306080B030204" pitchFamily="18" charset="0"/>
              </a:rPr>
              <a:t>Intended medication selected and delivery attempted, but failure to deliver within the right time </a:t>
            </a:r>
            <a:r>
              <a:rPr lang="en-US" sz="1800" dirty="0" err="1">
                <a:latin typeface="Californian FB" panose="0207040306080B030204" pitchFamily="18" charset="0"/>
              </a:rPr>
              <a:t>time</a:t>
            </a:r>
            <a:r>
              <a:rPr lang="en-US" sz="1800" dirty="0">
                <a:latin typeface="Californian FB" panose="0207040306080B030204" pitchFamily="18" charset="0"/>
              </a:rPr>
              <a:t>, dose or volume to patient.</a:t>
            </a:r>
          </a:p>
          <a:p>
            <a:pPr marL="0" indent="0">
              <a:buNone/>
            </a:pPr>
            <a:endParaRPr lang="en-US" sz="1800" dirty="0"/>
          </a:p>
          <a:p>
            <a:pPr marL="0" indent="0">
              <a:buNone/>
            </a:pPr>
            <a:endParaRPr lang="en-US" sz="1800" dirty="0">
              <a:latin typeface="Californian FB" panose="0207040306080B030204" pitchFamily="18" charset="0"/>
            </a:endParaRPr>
          </a:p>
          <a:p>
            <a:pPr marL="0" indent="0">
              <a:buNone/>
            </a:pPr>
            <a:endParaRPr lang="en-US" sz="1800" dirty="0"/>
          </a:p>
          <a:p>
            <a:pPr marL="0" indent="0">
              <a:buNone/>
            </a:pPr>
            <a:endParaRPr lang="en-IN" sz="1400" dirty="0"/>
          </a:p>
          <a:p>
            <a:pPr>
              <a:buFont typeface="Wingdings" panose="05000000000000000000" pitchFamily="2" charset="2"/>
              <a:buChar char="Ø"/>
            </a:pPr>
            <a:endParaRPr lang="en-IN" sz="1400" dirty="0"/>
          </a:p>
        </p:txBody>
      </p:sp>
    </p:spTree>
    <p:extLst>
      <p:ext uri="{BB962C8B-B14F-4D97-AF65-F5344CB8AC3E}">
        <p14:creationId xmlns:p14="http://schemas.microsoft.com/office/powerpoint/2010/main" val="483741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1287</Words>
  <Application>Microsoft Office PowerPoint</Application>
  <PresentationFormat>Widescreen</PresentationFormat>
  <Paragraphs>114</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Calibri Light</vt:lpstr>
      <vt:lpstr>Californian FB</vt:lpstr>
      <vt:lpstr>Century Gothic</vt:lpstr>
      <vt:lpstr>SFRM1200</vt:lpstr>
      <vt:lpstr>Times New Roman</vt:lpstr>
      <vt:lpstr>Wingdings</vt:lpstr>
      <vt:lpstr>Wingdings 3</vt:lpstr>
      <vt:lpstr>Office Theme</vt:lpstr>
      <vt:lpstr>Insulin And Glucagon Pump Simulation</vt:lpstr>
      <vt:lpstr>Mapping AGILE SCRUM to SAFETY STANDARD</vt:lpstr>
      <vt:lpstr>PowerPoint Presentation</vt:lpstr>
      <vt:lpstr>PROCESS MODEL (V model with Agile Scrum)</vt:lpstr>
      <vt:lpstr>Two factors that make it difficult to implement AGILE for the development of SCS:</vt:lpstr>
      <vt:lpstr>TEAM ORGANIZATION and TASK DISTRIBUTION</vt:lpstr>
      <vt:lpstr>Architecture Diagram</vt:lpstr>
      <vt:lpstr>Fault Tree Analysis Diagram</vt:lpstr>
      <vt:lpstr>Hazards Analysis</vt:lpstr>
      <vt:lpstr>Hazards Analysis</vt:lpstr>
      <vt:lpstr>Safety Plan</vt:lpstr>
      <vt:lpstr>Security Aspects</vt:lpstr>
      <vt:lpstr>STAMP Approach w.r.t our Application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Insulin And Glucagon Pump Simulation</dc:title>
  <dc:creator>Asad Ahmed</dc:creator>
  <cp:lastModifiedBy>Asad Ahmed</cp:lastModifiedBy>
  <cp:revision>24</cp:revision>
  <dcterms:created xsi:type="dcterms:W3CDTF">2020-01-17T16:58:05Z</dcterms:created>
  <dcterms:modified xsi:type="dcterms:W3CDTF">2020-01-24T16:22:16Z</dcterms:modified>
</cp:coreProperties>
</file>