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6" r:id="rId2"/>
    <p:sldId id="290" r:id="rId3"/>
    <p:sldId id="291" r:id="rId4"/>
    <p:sldId id="292" r:id="rId5"/>
    <p:sldId id="294" r:id="rId6"/>
    <p:sldId id="272" r:id="rId7"/>
    <p:sldId id="273" r:id="rId8"/>
    <p:sldId id="261" r:id="rId9"/>
    <p:sldId id="293" r:id="rId10"/>
    <p:sldId id="262" r:id="rId11"/>
    <p:sldId id="265" r:id="rId12"/>
    <p:sldId id="296" r:id="rId13"/>
    <p:sldId id="302" r:id="rId14"/>
    <p:sldId id="301" r:id="rId15"/>
    <p:sldId id="277" r:id="rId16"/>
    <p:sldId id="303" r:id="rId17"/>
    <p:sldId id="304" r:id="rId18"/>
    <p:sldId id="297" r:id="rId19"/>
    <p:sldId id="306" r:id="rId20"/>
    <p:sldId id="298" r:id="rId21"/>
    <p:sldId id="299" r:id="rId22"/>
    <p:sldId id="300" r:id="rId23"/>
    <p:sldId id="282" r:id="rId24"/>
    <p:sldId id="257" r:id="rId25"/>
    <p:sldId id="285" r:id="rId26"/>
    <p:sldId id="286" r:id="rId27"/>
    <p:sldId id="295" r:id="rId28"/>
    <p:sldId id="287" r:id="rId29"/>
    <p:sldId id="289" r:id="rId30"/>
    <p:sldId id="305"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BAD34-9031-415E-AECE-B344CF13514B}" type="datetimeFigureOut">
              <a:rPr lang="en-IN" smtClean="0"/>
              <a:t>24-02-2020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D76AF-7780-4B95-992B-B9669A24601B}" type="slidenum">
              <a:rPr lang="en-IN" smtClean="0"/>
              <a:t>‹#›</a:t>
            </a:fld>
            <a:endParaRPr lang="en-IN"/>
          </a:p>
        </p:txBody>
      </p:sp>
    </p:spTree>
    <p:extLst>
      <p:ext uri="{BB962C8B-B14F-4D97-AF65-F5344CB8AC3E}">
        <p14:creationId xmlns:p14="http://schemas.microsoft.com/office/powerpoint/2010/main" val="189864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97610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27066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18096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3269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97916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4615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4227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34840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63362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66550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13AC-5938-4234-83B5-BA1EC665A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43775-A09C-4FB6-800A-EFE188E5F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2BB44F-C366-47B2-8D67-9C4F855FF115}"/>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5" name="Footer Placeholder 4">
            <a:extLst>
              <a:ext uri="{FF2B5EF4-FFF2-40B4-BE49-F238E27FC236}">
                <a16:creationId xmlns:a16="http://schemas.microsoft.com/office/drawing/2014/main" id="{946C487B-357F-4DDB-8676-747D08FC9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E5EC2-8CC5-48E2-9FE9-DB8EC91CD8C3}"/>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206936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47C8-BA5A-4E81-BBBC-8E8F990EF9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606DC-4F67-4BA8-921B-4353CA369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BE130-00E9-431F-A11D-F1BF5A434748}"/>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5" name="Footer Placeholder 4">
            <a:extLst>
              <a:ext uri="{FF2B5EF4-FFF2-40B4-BE49-F238E27FC236}">
                <a16:creationId xmlns:a16="http://schemas.microsoft.com/office/drawing/2014/main" id="{B2028980-FB3A-4F66-95A3-B31B85DAE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69954-4330-4A7F-9607-53EB5FEF3EFD}"/>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74181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D55C5-4CBB-42C7-965B-2418ABB95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02912-12B2-446E-99B5-783933463A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101BA-8F74-4D23-B2E8-72964159EA83}"/>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5" name="Footer Placeholder 4">
            <a:extLst>
              <a:ext uri="{FF2B5EF4-FFF2-40B4-BE49-F238E27FC236}">
                <a16:creationId xmlns:a16="http://schemas.microsoft.com/office/drawing/2014/main" id="{A4BCF66D-01E8-48F5-9BAC-B5A1F5D6B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3682D-E6FB-4616-846D-701BFBA1B265}"/>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242742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3E6F-9915-45AC-8E0F-0190DB2860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C4AF4-3453-4E5B-8AA0-B4902C615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A4918-8B2B-42CB-BFC2-3D02D2500C45}"/>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5" name="Footer Placeholder 4">
            <a:extLst>
              <a:ext uri="{FF2B5EF4-FFF2-40B4-BE49-F238E27FC236}">
                <a16:creationId xmlns:a16="http://schemas.microsoft.com/office/drawing/2014/main" id="{19077F26-A4AD-497D-9DA7-FEB13FC02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67241-CA09-4CC2-B308-99A4391AF709}"/>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98819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C676-ADA2-45AC-B1DE-4D9DEFB6F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2B5BB8-73E6-43F2-A4D9-AD05E7B84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A2D92-69C1-44F7-A786-5FB949DAE5FD}"/>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5" name="Footer Placeholder 4">
            <a:extLst>
              <a:ext uri="{FF2B5EF4-FFF2-40B4-BE49-F238E27FC236}">
                <a16:creationId xmlns:a16="http://schemas.microsoft.com/office/drawing/2014/main" id="{F89193E0-1E1E-4D0E-9F48-4DEA732C4A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DFCA6-1426-41FD-90C4-CCF6E625D923}"/>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30430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A726-592C-4237-9884-54657398F0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C090A-5D89-4948-B9B0-1B89744EC6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91AAF9-23C6-4A35-A351-27C3C6DCB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92274-F0C5-48DD-8D03-2C77D7886FAC}"/>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6" name="Footer Placeholder 5">
            <a:extLst>
              <a:ext uri="{FF2B5EF4-FFF2-40B4-BE49-F238E27FC236}">
                <a16:creationId xmlns:a16="http://schemas.microsoft.com/office/drawing/2014/main" id="{BD5C7F11-4F0C-4786-870F-3E50CDE0A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37DF9-9F7F-458E-8C7A-F046BF35C76C}"/>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19823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1F5D-45AA-4B7B-9EB3-A941BD4DD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9DAA5-7AA9-4256-A6DD-22ED1A72F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8B01D-63B2-4234-A3BE-998C09709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488B99-16BD-45D1-A1E2-2F193A13D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60AC18-6624-4592-86CE-0C7D98AEA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15FA12-3C19-4676-B01D-2BE4546836ED}"/>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8" name="Footer Placeholder 7">
            <a:extLst>
              <a:ext uri="{FF2B5EF4-FFF2-40B4-BE49-F238E27FC236}">
                <a16:creationId xmlns:a16="http://schemas.microsoft.com/office/drawing/2014/main" id="{0A27896B-9E62-473E-A695-401FB31B6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BBA812-38C7-455F-8572-6AC7A27F88FE}"/>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9804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4018-88DC-486C-B1EB-1E84AE0E97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485F4B-4B54-483E-818D-DC31FA9C7687}"/>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4" name="Footer Placeholder 3">
            <a:extLst>
              <a:ext uri="{FF2B5EF4-FFF2-40B4-BE49-F238E27FC236}">
                <a16:creationId xmlns:a16="http://schemas.microsoft.com/office/drawing/2014/main" id="{3B153B5C-6EA2-4271-9D1E-0FFF04363D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316B97-158A-4064-AA70-63A19F42D04C}"/>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44349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CF761-95AF-47EE-886E-67FF6FEBA107}"/>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3" name="Footer Placeholder 2">
            <a:extLst>
              <a:ext uri="{FF2B5EF4-FFF2-40B4-BE49-F238E27FC236}">
                <a16:creationId xmlns:a16="http://schemas.microsoft.com/office/drawing/2014/main" id="{96C1DA0C-9049-4FFB-9F83-009B119DBD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414B7D-1462-4BA6-B101-89567BD03314}"/>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19181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7479-37EC-40CA-869E-CDE87EF3B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577D29-4BE5-46BD-AEEB-82D3B0E24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91C47-15F1-471A-8A9F-C2CFAFC7D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15AE5-C6B3-437B-B3C6-6FE105BAB4D9}"/>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6" name="Footer Placeholder 5">
            <a:extLst>
              <a:ext uri="{FF2B5EF4-FFF2-40B4-BE49-F238E27FC236}">
                <a16:creationId xmlns:a16="http://schemas.microsoft.com/office/drawing/2014/main" id="{25DE7484-987E-4FA9-8BF4-1BD55082C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4101A7-FB82-4ADB-B226-E10768ED212F}"/>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10140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03DC-D85D-4C5A-9B4B-7373B847E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A0B9AD-CD27-4D27-BF4C-837BD984D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C01326-EDB7-4280-82E8-D156D04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CB7B0-F4D7-4A8F-B266-FCDB847EBCB8}"/>
              </a:ext>
            </a:extLst>
          </p:cNvPr>
          <p:cNvSpPr>
            <a:spLocks noGrp="1"/>
          </p:cNvSpPr>
          <p:nvPr>
            <p:ph type="dt" sz="half" idx="10"/>
          </p:nvPr>
        </p:nvSpPr>
        <p:spPr/>
        <p:txBody>
          <a:bodyPr/>
          <a:lstStyle/>
          <a:p>
            <a:fld id="{F9E89688-87D8-4D65-AD50-C3D265D58C72}" type="datetimeFigureOut">
              <a:rPr lang="en-IN" smtClean="0"/>
              <a:t>24-02-2020</a:t>
            </a:fld>
            <a:endParaRPr lang="en-IN"/>
          </a:p>
        </p:txBody>
      </p:sp>
      <p:sp>
        <p:nvSpPr>
          <p:cNvPr id="6" name="Footer Placeholder 5">
            <a:extLst>
              <a:ext uri="{FF2B5EF4-FFF2-40B4-BE49-F238E27FC236}">
                <a16:creationId xmlns:a16="http://schemas.microsoft.com/office/drawing/2014/main" id="{42358253-5E8E-4DF3-8BF3-7C6F9B942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9A902-3F72-4BC4-9ECF-5BC2D4CD6959}"/>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32461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798FB-4C91-4A25-8AF8-CE84C019C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0B8A-DE09-408C-818F-62E09C06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B0DCD6-29FE-40D0-AAD5-C06F317B1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89688-87D8-4D65-AD50-C3D265D58C72}" type="datetimeFigureOut">
              <a:rPr lang="en-IN" smtClean="0"/>
              <a:t>24-02-2020</a:t>
            </a:fld>
            <a:endParaRPr lang="en-IN"/>
          </a:p>
        </p:txBody>
      </p:sp>
      <p:sp>
        <p:nvSpPr>
          <p:cNvPr id="5" name="Footer Placeholder 4">
            <a:extLst>
              <a:ext uri="{FF2B5EF4-FFF2-40B4-BE49-F238E27FC236}">
                <a16:creationId xmlns:a16="http://schemas.microsoft.com/office/drawing/2014/main" id="{8A2D878D-45E0-4033-ACF2-3025EC99F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0F99C7-F393-42BD-9131-8D167D3C7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D2C4-240D-4482-9287-D914436AD226}" type="slidenum">
              <a:rPr lang="en-IN" smtClean="0"/>
              <a:t>‹#›</a:t>
            </a:fld>
            <a:endParaRPr lang="en-IN"/>
          </a:p>
        </p:txBody>
      </p:sp>
    </p:spTree>
    <p:extLst>
      <p:ext uri="{BB962C8B-B14F-4D97-AF65-F5344CB8AC3E}">
        <p14:creationId xmlns:p14="http://schemas.microsoft.com/office/powerpoint/2010/main" val="10896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dfs.semanticscholar.org/f4e5/5be15193e5cea38a28106c29df6853454aed.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reately.com/diagram/example/ibne2ccj2/AngularJS%20-%20Spring%20MVC%20Architecture" TargetMode="External"/><Relationship Id="rId4" Type="http://schemas.openxmlformats.org/officeDocument/2006/relationships/hyperlink" Target="http://staruml.io/"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21BE-3A12-4191-95BE-4092F4EA7695}"/>
              </a:ext>
            </a:extLst>
          </p:cNvPr>
          <p:cNvSpPr>
            <a:spLocks noGrp="1"/>
          </p:cNvSpPr>
          <p:nvPr>
            <p:ph type="ctrTitle"/>
          </p:nvPr>
        </p:nvSpPr>
        <p:spPr>
          <a:xfrm>
            <a:off x="1055634" y="863424"/>
            <a:ext cx="10080731" cy="616434"/>
          </a:xfrm>
        </p:spPr>
        <p:txBody>
          <a:bodyPr>
            <a:normAutofit fontScale="90000"/>
          </a:bodyPr>
          <a:lstStyle/>
          <a:p>
            <a:r>
              <a:rPr lang="en-US" sz="4000" b="1" dirty="0">
                <a:solidFill>
                  <a:srgbClr val="000000"/>
                </a:solidFill>
              </a:rPr>
              <a:t>Software Simulation of an Insulin And Glucagon Pump</a:t>
            </a:r>
            <a:endParaRPr lang="en-IN" sz="4000" b="1" dirty="0"/>
          </a:p>
        </p:txBody>
      </p:sp>
      <p:pic>
        <p:nvPicPr>
          <p:cNvPr id="4" name="Picture 2" descr="Image result for fra uas png">
            <a:extLst>
              <a:ext uri="{FF2B5EF4-FFF2-40B4-BE49-F238E27FC236}">
                <a16:creationId xmlns:a16="http://schemas.microsoft.com/office/drawing/2014/main" id="{CA560E27-C5E2-4BB1-AB14-F76C14EE54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9504" y="1962110"/>
            <a:ext cx="3312992" cy="138853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1151AFA-E63B-4E43-9B8B-D957CBDB886F}"/>
              </a:ext>
            </a:extLst>
          </p:cNvPr>
          <p:cNvSpPr txBox="1">
            <a:spLocks/>
          </p:cNvSpPr>
          <p:nvPr/>
        </p:nvSpPr>
        <p:spPr>
          <a:xfrm>
            <a:off x="531852" y="3832895"/>
            <a:ext cx="4893956" cy="2431031"/>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ts val="1000"/>
              </a:spcBef>
              <a:spcAft>
                <a:spcPts val="0"/>
              </a:spcAft>
              <a:buClr>
                <a:srgbClr val="4F81BD"/>
              </a:buClr>
              <a:buSzTx/>
              <a:buFont typeface="Wingdings 3" charset="2"/>
              <a:buNone/>
              <a:tabLst/>
              <a:defRPr/>
            </a:pPr>
            <a:r>
              <a:rPr kumimoji="0" lang="en-US" sz="1600" b="1" i="0" u="none" strike="noStrike" kern="1200" cap="none" spc="0" normalizeH="0" baseline="0" noProof="0" dirty="0">
                <a:ln>
                  <a:noFill/>
                </a:ln>
                <a:solidFill>
                  <a:srgbClr val="000000"/>
                </a:solidFill>
                <a:effectLst/>
                <a:uLnTx/>
                <a:uFillTx/>
                <a:latin typeface="Century Gothic"/>
                <a:ea typeface="+mn-ea"/>
                <a:cs typeface="+mn-cs"/>
              </a:rPr>
              <a:t>Group E</a:t>
            </a:r>
          </a:p>
          <a:p>
            <a:pPr algn="ctr">
              <a:lnSpc>
                <a:spcPct val="150000"/>
              </a:lnSpc>
              <a:spcBef>
                <a:spcPts val="0"/>
              </a:spcBef>
              <a:buClr>
                <a:srgbClr val="4F81BD"/>
              </a:buClr>
              <a:defRPr/>
            </a:pPr>
            <a:r>
              <a:rPr lang="en-US" dirty="0">
                <a:solidFill>
                  <a:sysClr val="windowText" lastClr="000000"/>
                </a:solidFill>
                <a:latin typeface="Century Gothic"/>
              </a:rPr>
              <a:t>Ahmed, </a:t>
            </a:r>
            <a:r>
              <a:rPr lang="en-US" dirty="0" err="1">
                <a:solidFill>
                  <a:sysClr val="windowText" lastClr="000000"/>
                </a:solidFill>
                <a:latin typeface="Century Gothic"/>
              </a:rPr>
              <a:t>Asad</a:t>
            </a:r>
            <a:r>
              <a:rPr lang="en-US" dirty="0">
                <a:solidFill>
                  <a:sysClr val="windowText" lastClr="000000"/>
                </a:solidFill>
                <a:latin typeface="Century Gothic"/>
              </a:rPr>
              <a:t>				   1321474</a:t>
            </a:r>
          </a:p>
          <a:p>
            <a:pPr lvl="0" algn="ctr">
              <a:lnSpc>
                <a:spcPct val="150000"/>
              </a:lnSpc>
              <a:spcBef>
                <a:spcPts val="0"/>
              </a:spcBef>
              <a:buClr>
                <a:srgbClr val="4F81BD"/>
              </a:buClr>
              <a:defRPr/>
            </a:pPr>
            <a:r>
              <a:rPr lang="en-US" dirty="0">
                <a:solidFill>
                  <a:sysClr val="windowText" lastClr="000000"/>
                </a:solidFill>
                <a:latin typeface="Century Gothic"/>
              </a:rPr>
              <a:t>Girdhar, Shubham		          1323003</a:t>
            </a:r>
            <a:endParaRPr kumimoji="0" lang="en-US" b="0" i="0" u="none" strike="noStrike" kern="1200" cap="none" spc="0" normalizeH="0" baseline="0" noProof="0" dirty="0">
              <a:ln>
                <a:noFill/>
              </a:ln>
              <a:solidFill>
                <a:sysClr val="windowText" lastClr="000000"/>
              </a:solidFill>
              <a:effectLst/>
              <a:uLnTx/>
              <a:uFillTx/>
              <a:latin typeface="Century Gothic"/>
              <a:ea typeface="+mn-ea"/>
              <a:cs typeface="+mn-cs"/>
            </a:endParaRPr>
          </a:p>
          <a:p>
            <a:pPr lvl="0" algn="ctr">
              <a:lnSpc>
                <a:spcPct val="150000"/>
              </a:lnSpc>
              <a:spcBef>
                <a:spcPts val="0"/>
              </a:spcBef>
              <a:buClr>
                <a:srgbClr val="4F81BD"/>
              </a:buClr>
              <a:defRPr/>
            </a:pPr>
            <a:r>
              <a:rPr lang="en-US" dirty="0">
                <a:solidFill>
                  <a:sysClr val="windowText" lastClr="000000"/>
                </a:solidFill>
                <a:latin typeface="Century Gothic"/>
              </a:rPr>
              <a:t>Shaikh, Safir Mohammad		   1322554</a:t>
            </a:r>
          </a:p>
          <a:p>
            <a:pPr algn="ctr">
              <a:lnSpc>
                <a:spcPct val="150000"/>
              </a:lnSpc>
              <a:spcBef>
                <a:spcPts val="0"/>
              </a:spcBef>
              <a:buClr>
                <a:srgbClr val="4F81BD"/>
              </a:buClr>
              <a:defRPr/>
            </a:pPr>
            <a:r>
              <a:rPr lang="en-US" dirty="0" err="1">
                <a:solidFill>
                  <a:sysClr val="windowText" lastClr="000000"/>
                </a:solidFill>
                <a:latin typeface="Century Gothic"/>
              </a:rPr>
              <a:t>Usmani</a:t>
            </a:r>
            <a:r>
              <a:rPr lang="en-US" dirty="0">
                <a:solidFill>
                  <a:sysClr val="windowText" lastClr="000000"/>
                </a:solidFill>
                <a:latin typeface="Century Gothic"/>
              </a:rPr>
              <a:t>, </a:t>
            </a:r>
            <a:r>
              <a:rPr lang="en-US" dirty="0" err="1">
                <a:solidFill>
                  <a:sysClr val="windowText" lastClr="000000"/>
                </a:solidFill>
                <a:latin typeface="Century Gothic"/>
              </a:rPr>
              <a:t>Faiz</a:t>
            </a:r>
            <a:r>
              <a:rPr lang="en-US" dirty="0">
                <a:solidFill>
                  <a:sysClr val="windowText" lastClr="000000"/>
                </a:solidFill>
                <a:latin typeface="Century Gothic"/>
              </a:rPr>
              <a:t>				   	   1323197</a:t>
            </a:r>
          </a:p>
          <a:p>
            <a:pPr lvl="0" algn="ctr">
              <a:lnSpc>
                <a:spcPct val="150000"/>
              </a:lnSpc>
              <a:spcBef>
                <a:spcPts val="0"/>
              </a:spcBef>
              <a:buClr>
                <a:srgbClr val="4F81BD"/>
              </a:buClr>
              <a:defRPr/>
            </a:pPr>
            <a:r>
              <a:rPr lang="en-US" dirty="0">
                <a:solidFill>
                  <a:sysClr val="windowText" lastClr="000000"/>
                </a:solidFill>
                <a:latin typeface="Century Gothic"/>
              </a:rPr>
              <a:t>   </a:t>
            </a:r>
            <a:r>
              <a:rPr lang="en-US" dirty="0" err="1">
                <a:solidFill>
                  <a:sysClr val="windowText" lastClr="000000"/>
                </a:solidFill>
                <a:latin typeface="Century Gothic"/>
              </a:rPr>
              <a:t>Yelpale</a:t>
            </a:r>
            <a:r>
              <a:rPr lang="en-US" dirty="0">
                <a:solidFill>
                  <a:sysClr val="windowText" lastClr="000000"/>
                </a:solidFill>
                <a:latin typeface="Century Gothic"/>
              </a:rPr>
              <a:t>, </a:t>
            </a:r>
            <a:r>
              <a:rPr lang="en-US" dirty="0" err="1">
                <a:solidFill>
                  <a:sysClr val="windowText" lastClr="000000"/>
                </a:solidFill>
                <a:latin typeface="Century Gothic"/>
              </a:rPr>
              <a:t>Kshitij</a:t>
            </a: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		     		     1322509	</a:t>
            </a:r>
          </a:p>
        </p:txBody>
      </p:sp>
      <p:sp>
        <p:nvSpPr>
          <p:cNvPr id="7" name="Subtitle 2">
            <a:extLst>
              <a:ext uri="{FF2B5EF4-FFF2-40B4-BE49-F238E27FC236}">
                <a16:creationId xmlns:a16="http://schemas.microsoft.com/office/drawing/2014/main" id="{C805810D-DCC4-4371-8E22-1FE08380ACE1}"/>
              </a:ext>
            </a:extLst>
          </p:cNvPr>
          <p:cNvSpPr txBox="1">
            <a:spLocks/>
          </p:cNvSpPr>
          <p:nvPr/>
        </p:nvSpPr>
        <p:spPr>
          <a:xfrm>
            <a:off x="6662763" y="3967569"/>
            <a:ext cx="4997385" cy="21616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000" b="1" dirty="0">
                <a:solidFill>
                  <a:schemeClr val="tx1"/>
                </a:solidFill>
              </a:rPr>
              <a:t>Project Supervisor: </a:t>
            </a:r>
          </a:p>
          <a:p>
            <a:pPr algn="ctr"/>
            <a:r>
              <a:rPr lang="en-IN" sz="2000" dirty="0">
                <a:solidFill>
                  <a:schemeClr val="tx1"/>
                </a:solidFill>
              </a:rPr>
              <a:t>Prof. </a:t>
            </a:r>
            <a:r>
              <a:rPr lang="en-IN" sz="2000" dirty="0" err="1">
                <a:solidFill>
                  <a:schemeClr val="tx1"/>
                </a:solidFill>
              </a:rPr>
              <a:t>Dr.</a:t>
            </a:r>
            <a:r>
              <a:rPr lang="en-IN" sz="2000" dirty="0">
                <a:solidFill>
                  <a:schemeClr val="tx1"/>
                </a:solidFill>
              </a:rPr>
              <a:t> </a:t>
            </a:r>
            <a:r>
              <a:rPr lang="en-IN" sz="2000" dirty="0" err="1">
                <a:solidFill>
                  <a:schemeClr val="tx1"/>
                </a:solidFill>
              </a:rPr>
              <a:t>rer.nat</a:t>
            </a:r>
            <a:r>
              <a:rPr lang="en-IN" sz="2000" dirty="0">
                <a:solidFill>
                  <a:schemeClr val="tx1"/>
                </a:solidFill>
              </a:rPr>
              <a:t>. Dipl. Phys. Matthias F. Wagner</a:t>
            </a:r>
            <a:endParaRPr lang="en-US" sz="1400" dirty="0">
              <a:solidFill>
                <a:schemeClr val="tx1"/>
              </a:solidFill>
            </a:endParaRPr>
          </a:p>
          <a:p>
            <a:pPr algn="ctr">
              <a:spcBef>
                <a:spcPts val="600"/>
              </a:spcBef>
            </a:pPr>
            <a:endParaRPr lang="en-US" sz="1000" dirty="0">
              <a:solidFill>
                <a:schemeClr val="tx1"/>
              </a:solidFill>
            </a:endParaRPr>
          </a:p>
          <a:p>
            <a:pPr algn="ctr">
              <a:spcBef>
                <a:spcPts val="600"/>
              </a:spcBef>
            </a:pPr>
            <a:r>
              <a:rPr lang="en-US" sz="1000" dirty="0">
                <a:solidFill>
                  <a:schemeClr val="tx1"/>
                </a:solidFill>
              </a:rPr>
              <a:t> </a:t>
            </a:r>
            <a:endParaRPr lang="en-US" sz="2000" dirty="0">
              <a:solidFill>
                <a:schemeClr val="tx1"/>
              </a:solidFill>
            </a:endParaRPr>
          </a:p>
          <a:p>
            <a:pPr algn="ctr"/>
            <a:endParaRPr lang="en-US" sz="2000"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063244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4815">
        <p159:morph option="byObject"/>
      </p:transition>
    </mc:Choice>
    <mc:Fallback>
      <p:transition spd="slow" advTm="2481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9E3B-AD8A-486C-AEA8-BA5BCF89B52A}"/>
              </a:ext>
            </a:extLst>
          </p:cNvPr>
          <p:cNvSpPr>
            <a:spLocks noGrp="1"/>
          </p:cNvSpPr>
          <p:nvPr>
            <p:ph type="title"/>
          </p:nvPr>
        </p:nvSpPr>
        <p:spPr>
          <a:xfrm>
            <a:off x="0" y="365125"/>
            <a:ext cx="11353800" cy="1325563"/>
          </a:xfrm>
        </p:spPr>
        <p:txBody>
          <a:bodyPr/>
          <a:lstStyle/>
          <a:p>
            <a:r>
              <a:rPr lang="en-IN" b="1" dirty="0"/>
              <a:t>Process Model (3/3)</a:t>
            </a:r>
          </a:p>
        </p:txBody>
      </p:sp>
      <p:sp>
        <p:nvSpPr>
          <p:cNvPr id="3" name="Content Placeholder 2">
            <a:extLst>
              <a:ext uri="{FF2B5EF4-FFF2-40B4-BE49-F238E27FC236}">
                <a16:creationId xmlns:a16="http://schemas.microsoft.com/office/drawing/2014/main" id="{AE5B1FCB-DA2D-4AEC-B5A2-4AA6203B73A5}"/>
              </a:ext>
            </a:extLst>
          </p:cNvPr>
          <p:cNvSpPr>
            <a:spLocks noGrp="1"/>
          </p:cNvSpPr>
          <p:nvPr>
            <p:ph idx="1"/>
          </p:nvPr>
        </p:nvSpPr>
        <p:spPr/>
        <p:txBody>
          <a:bodyPr>
            <a:normAutofit/>
          </a:bodyPr>
          <a:lstStyle/>
          <a:p>
            <a:pPr marL="0" indent="0">
              <a:buNone/>
            </a:pPr>
            <a:r>
              <a:rPr lang="en-US" dirty="0"/>
              <a:t>Mapping agile scrum to IEC-61508</a:t>
            </a: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800" dirty="0"/>
          </a:p>
          <a:p>
            <a:pPr marL="0" indent="0">
              <a:buNone/>
            </a:pPr>
            <a:r>
              <a:rPr lang="en-US" dirty="0"/>
              <a:t>Difficulties in implementing AGILE for the development of SCS (and how we tackled </a:t>
            </a:r>
            <a:r>
              <a:rPr lang="en-IN" dirty="0"/>
              <a:t>these):</a:t>
            </a:r>
          </a:p>
        </p:txBody>
      </p:sp>
      <p:graphicFrame>
        <p:nvGraphicFramePr>
          <p:cNvPr id="5" name="Table 5">
            <a:extLst>
              <a:ext uri="{FF2B5EF4-FFF2-40B4-BE49-F238E27FC236}">
                <a16:creationId xmlns:a16="http://schemas.microsoft.com/office/drawing/2014/main" id="{AF245EBB-B859-47C4-BF29-0EE08BCB5F8D}"/>
              </a:ext>
            </a:extLst>
          </p:cNvPr>
          <p:cNvGraphicFramePr>
            <a:graphicFrameLocks noGrp="1"/>
          </p:cNvGraphicFramePr>
          <p:nvPr/>
        </p:nvGraphicFramePr>
        <p:xfrm>
          <a:off x="838200" y="2251791"/>
          <a:ext cx="8384466" cy="1361421"/>
        </p:xfrm>
        <a:graphic>
          <a:graphicData uri="http://schemas.openxmlformats.org/drawingml/2006/table">
            <a:tbl>
              <a:tblPr firstRow="1" bandRow="1">
                <a:tableStyleId>{5C22544A-7EE6-4342-B048-85BDC9FD1C3A}</a:tableStyleId>
              </a:tblPr>
              <a:tblGrid>
                <a:gridCol w="4192233">
                  <a:extLst>
                    <a:ext uri="{9D8B030D-6E8A-4147-A177-3AD203B41FA5}">
                      <a16:colId xmlns:a16="http://schemas.microsoft.com/office/drawing/2014/main" val="4080484335"/>
                    </a:ext>
                  </a:extLst>
                </a:gridCol>
                <a:gridCol w="4192233">
                  <a:extLst>
                    <a:ext uri="{9D8B030D-6E8A-4147-A177-3AD203B41FA5}">
                      <a16:colId xmlns:a16="http://schemas.microsoft.com/office/drawing/2014/main" val="3433248218"/>
                    </a:ext>
                  </a:extLst>
                </a:gridCol>
              </a:tblGrid>
              <a:tr h="453807">
                <a:tc>
                  <a:txBody>
                    <a:bodyPr/>
                    <a:lstStyle/>
                    <a:p>
                      <a:r>
                        <a:rPr lang="en-IN" dirty="0"/>
                        <a:t>Agile Scrum</a:t>
                      </a:r>
                    </a:p>
                  </a:txBody>
                  <a:tcPr/>
                </a:tc>
                <a:tc>
                  <a:txBody>
                    <a:bodyPr/>
                    <a:lstStyle/>
                    <a:p>
                      <a:r>
                        <a:rPr lang="en-IN" dirty="0"/>
                        <a:t>IEC - 61508</a:t>
                      </a:r>
                    </a:p>
                  </a:txBody>
                  <a:tcPr/>
                </a:tc>
                <a:extLst>
                  <a:ext uri="{0D108BD9-81ED-4DB2-BD59-A6C34878D82A}">
                    <a16:rowId xmlns:a16="http://schemas.microsoft.com/office/drawing/2014/main" val="1657018898"/>
                  </a:ext>
                </a:extLst>
              </a:tr>
              <a:tr h="453807">
                <a:tc>
                  <a:txBody>
                    <a:bodyPr/>
                    <a:lstStyle/>
                    <a:p>
                      <a:r>
                        <a:rPr lang="en-IN" dirty="0"/>
                        <a:t>Product backlog</a:t>
                      </a:r>
                    </a:p>
                  </a:txBody>
                  <a:tcPr/>
                </a:tc>
                <a:tc>
                  <a:txBody>
                    <a:bodyPr/>
                    <a:lstStyle/>
                    <a:p>
                      <a:r>
                        <a:rPr lang="en-IN" dirty="0"/>
                        <a:t>Software safety requirements</a:t>
                      </a:r>
                    </a:p>
                  </a:txBody>
                  <a:tcPr/>
                </a:tc>
                <a:extLst>
                  <a:ext uri="{0D108BD9-81ED-4DB2-BD59-A6C34878D82A}">
                    <a16:rowId xmlns:a16="http://schemas.microsoft.com/office/drawing/2014/main" val="4121031900"/>
                  </a:ext>
                </a:extLst>
              </a:tr>
              <a:tr h="453807">
                <a:tc>
                  <a:txBody>
                    <a:bodyPr/>
                    <a:lstStyle/>
                    <a:p>
                      <a:r>
                        <a:rPr lang="en-IN" dirty="0"/>
                        <a:t>Backlog review and sprint retrospective</a:t>
                      </a:r>
                    </a:p>
                  </a:txBody>
                  <a:tcPr/>
                </a:tc>
                <a:tc>
                  <a:txBody>
                    <a:bodyPr/>
                    <a:lstStyle/>
                    <a:p>
                      <a:r>
                        <a:rPr lang="en-IN" dirty="0"/>
                        <a:t>System safety validation and verification</a:t>
                      </a:r>
                    </a:p>
                  </a:txBody>
                  <a:tcPr/>
                </a:tc>
                <a:extLst>
                  <a:ext uri="{0D108BD9-81ED-4DB2-BD59-A6C34878D82A}">
                    <a16:rowId xmlns:a16="http://schemas.microsoft.com/office/drawing/2014/main" val="1557014508"/>
                  </a:ext>
                </a:extLst>
              </a:tr>
            </a:tbl>
          </a:graphicData>
        </a:graphic>
      </p:graphicFrame>
      <p:graphicFrame>
        <p:nvGraphicFramePr>
          <p:cNvPr id="7" name="Table 7">
            <a:extLst>
              <a:ext uri="{FF2B5EF4-FFF2-40B4-BE49-F238E27FC236}">
                <a16:creationId xmlns:a16="http://schemas.microsoft.com/office/drawing/2014/main" id="{A4E9B9A2-96C3-4DC2-852A-93E12694AB76}"/>
              </a:ext>
            </a:extLst>
          </p:cNvPr>
          <p:cNvGraphicFramePr>
            <a:graphicFrameLocks noGrp="1"/>
          </p:cNvGraphicFramePr>
          <p:nvPr/>
        </p:nvGraphicFramePr>
        <p:xfrm>
          <a:off x="838200" y="4525963"/>
          <a:ext cx="8128000" cy="1651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14313637"/>
                    </a:ext>
                  </a:extLst>
                </a:gridCol>
                <a:gridCol w="4064000">
                  <a:extLst>
                    <a:ext uri="{9D8B030D-6E8A-4147-A177-3AD203B41FA5}">
                      <a16:colId xmlns:a16="http://schemas.microsoft.com/office/drawing/2014/main" val="3320342961"/>
                    </a:ext>
                  </a:extLst>
                </a:gridCol>
              </a:tblGrid>
              <a:tr h="370840">
                <a:tc>
                  <a:txBody>
                    <a:bodyPr/>
                    <a:lstStyle/>
                    <a:p>
                      <a:r>
                        <a:rPr lang="en-IN" dirty="0"/>
                        <a:t>Difficulty</a:t>
                      </a:r>
                    </a:p>
                  </a:txBody>
                  <a:tcPr/>
                </a:tc>
                <a:tc>
                  <a:txBody>
                    <a:bodyPr/>
                    <a:lstStyle/>
                    <a:p>
                      <a:r>
                        <a:rPr lang="en-IN" dirty="0"/>
                        <a:t>Solution</a:t>
                      </a:r>
                    </a:p>
                  </a:txBody>
                  <a:tcPr/>
                </a:tc>
                <a:extLst>
                  <a:ext uri="{0D108BD9-81ED-4DB2-BD59-A6C34878D82A}">
                    <a16:rowId xmlns:a16="http://schemas.microsoft.com/office/drawing/2014/main" val="1150749013"/>
                  </a:ext>
                </a:extLst>
              </a:tr>
              <a:tr h="370840">
                <a:tc>
                  <a:txBody>
                    <a:bodyPr/>
                    <a:lstStyle/>
                    <a:p>
                      <a:r>
                        <a:rPr lang="en-US" sz="1800" dirty="0"/>
                        <a:t>Everybody has license to change anything </a:t>
                      </a:r>
                      <a:endParaRPr lang="en-IN" dirty="0"/>
                    </a:p>
                  </a:txBody>
                  <a:tcPr/>
                </a:tc>
                <a:tc>
                  <a:txBody>
                    <a:bodyPr/>
                    <a:lstStyle/>
                    <a:p>
                      <a:r>
                        <a:rPr lang="en-IN" dirty="0"/>
                        <a:t>Proper monitoring, review process, verification and validation</a:t>
                      </a:r>
                    </a:p>
                  </a:txBody>
                  <a:tcPr/>
                </a:tc>
                <a:extLst>
                  <a:ext uri="{0D108BD9-81ED-4DB2-BD59-A6C34878D82A}">
                    <a16:rowId xmlns:a16="http://schemas.microsoft.com/office/drawing/2014/main" val="288400824"/>
                  </a:ext>
                </a:extLst>
              </a:tr>
              <a:tr h="370840">
                <a:tc>
                  <a:txBody>
                    <a:bodyPr/>
                    <a:lstStyle/>
                    <a:p>
                      <a:r>
                        <a:rPr lang="en-US" sz="1800" dirty="0"/>
                        <a:t>Working software over comprehensive documentation </a:t>
                      </a:r>
                      <a:endParaRPr lang="en-IN" dirty="0"/>
                    </a:p>
                  </a:txBody>
                  <a:tcPr/>
                </a:tc>
                <a:tc>
                  <a:txBody>
                    <a:bodyPr/>
                    <a:lstStyle/>
                    <a:p>
                      <a:r>
                        <a:rPr lang="en-IN" dirty="0"/>
                        <a:t>Comprehensive documentation sprint wise, traceability </a:t>
                      </a:r>
                    </a:p>
                  </a:txBody>
                  <a:tcPr/>
                </a:tc>
                <a:extLst>
                  <a:ext uri="{0D108BD9-81ED-4DB2-BD59-A6C34878D82A}">
                    <a16:rowId xmlns:a16="http://schemas.microsoft.com/office/drawing/2014/main" val="1440747115"/>
                  </a:ext>
                </a:extLst>
              </a:tr>
            </a:tbl>
          </a:graphicData>
        </a:graphic>
      </p:graphicFrame>
    </p:spTree>
    <p:extLst>
      <p:ext uri="{BB962C8B-B14F-4D97-AF65-F5344CB8AC3E}">
        <p14:creationId xmlns:p14="http://schemas.microsoft.com/office/powerpoint/2010/main" val="235436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A243-6290-40DC-85B4-D1DAE3B14C9F}"/>
              </a:ext>
            </a:extLst>
          </p:cNvPr>
          <p:cNvSpPr>
            <a:spLocks noGrp="1"/>
          </p:cNvSpPr>
          <p:nvPr>
            <p:ph type="title"/>
          </p:nvPr>
        </p:nvSpPr>
        <p:spPr>
          <a:xfrm>
            <a:off x="0" y="365125"/>
            <a:ext cx="11353800" cy="1325563"/>
          </a:xfrm>
        </p:spPr>
        <p:txBody>
          <a:bodyPr/>
          <a:lstStyle/>
          <a:p>
            <a:r>
              <a:rPr lang="en-IN" b="1" dirty="0"/>
              <a:t>Milestones and Project Timeline</a:t>
            </a:r>
          </a:p>
        </p:txBody>
      </p:sp>
      <p:pic>
        <p:nvPicPr>
          <p:cNvPr id="4" name="Content Placeholder 3">
            <a:extLst>
              <a:ext uri="{FF2B5EF4-FFF2-40B4-BE49-F238E27FC236}">
                <a16:creationId xmlns:a16="http://schemas.microsoft.com/office/drawing/2014/main" id="{78AA71A5-1194-48FC-A14F-C5C876F8EE06}"/>
              </a:ext>
            </a:extLst>
          </p:cNvPr>
          <p:cNvPicPr>
            <a:picLocks noGrp="1" noChangeAspect="1"/>
          </p:cNvPicPr>
          <p:nvPr>
            <p:ph idx="1"/>
          </p:nvPr>
        </p:nvPicPr>
        <p:blipFill>
          <a:blip r:embed="rId2"/>
          <a:stretch>
            <a:fillRect/>
          </a:stretch>
        </p:blipFill>
        <p:spPr>
          <a:xfrm>
            <a:off x="838200" y="1690688"/>
            <a:ext cx="10515600" cy="4514803"/>
          </a:xfrm>
          <a:prstGeom prst="rect">
            <a:avLst/>
          </a:prstGeom>
        </p:spPr>
      </p:pic>
    </p:spTree>
    <p:extLst>
      <p:ext uri="{BB962C8B-B14F-4D97-AF65-F5344CB8AC3E}">
        <p14:creationId xmlns:p14="http://schemas.microsoft.com/office/powerpoint/2010/main" val="6582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8560903" cy="1469965"/>
          </a:xfrm>
        </p:spPr>
        <p:txBody>
          <a:bodyPr anchor="ctr">
            <a:normAutofit/>
          </a:bodyPr>
          <a:lstStyle/>
          <a:p>
            <a:r>
              <a:rPr lang="en-IN" b="1" dirty="0"/>
              <a:t>HAZARD ANALYSIS</a:t>
            </a:r>
            <a:endParaRPr lang="en-US" b="1"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0" y="1283622"/>
            <a:ext cx="11685980" cy="5718313"/>
          </a:xfrm>
        </p:spPr>
        <p:txBody>
          <a:bodyPr vert="horz" lIns="91440" tIns="45720" rIns="91440" bIns="45720" rtlCol="0" anchor="t">
            <a:normAutofit/>
          </a:bodyPr>
          <a:lstStyle/>
          <a:p>
            <a:pPr>
              <a:lnSpc>
                <a:spcPct val="107000"/>
              </a:lnSpc>
              <a:spcBef>
                <a:spcPts val="0"/>
              </a:spcBef>
              <a:spcAft>
                <a:spcPts val="800"/>
              </a:spcAft>
            </a:pPr>
            <a:r>
              <a:rPr lang="en-US" sz="2400" b="1" dirty="0"/>
              <a:t>FAULT TREE ANALYSIS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0CB467EF-F953-4E50-81F5-5AE49D1546C2}"/>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053918" y="1444841"/>
            <a:ext cx="9055224" cy="5365534"/>
          </a:xfrm>
          <a:prstGeom prst="rect">
            <a:avLst/>
          </a:prstGeom>
          <a:noFill/>
          <a:ln>
            <a:noFill/>
          </a:ln>
        </p:spPr>
      </p:pic>
    </p:spTree>
    <p:extLst>
      <p:ext uri="{BB962C8B-B14F-4D97-AF65-F5344CB8AC3E}">
        <p14:creationId xmlns:p14="http://schemas.microsoft.com/office/powerpoint/2010/main" val="367252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2F46-0D6B-4AD7-9492-5E1647E18A7D}"/>
              </a:ext>
            </a:extLst>
          </p:cNvPr>
          <p:cNvSpPr>
            <a:spLocks noGrp="1"/>
          </p:cNvSpPr>
          <p:nvPr>
            <p:ph type="title"/>
          </p:nvPr>
        </p:nvSpPr>
        <p:spPr>
          <a:xfrm>
            <a:off x="0" y="365125"/>
            <a:ext cx="11353800" cy="1325563"/>
          </a:xfrm>
        </p:spPr>
        <p:txBody>
          <a:bodyPr/>
          <a:lstStyle/>
          <a:p>
            <a:r>
              <a:rPr lang="en-IN" b="1" dirty="0"/>
              <a:t>STAMP Approach (1/5)</a:t>
            </a:r>
          </a:p>
        </p:txBody>
      </p:sp>
      <p:sp>
        <p:nvSpPr>
          <p:cNvPr id="3" name="Content Placeholder 2">
            <a:extLst>
              <a:ext uri="{FF2B5EF4-FFF2-40B4-BE49-F238E27FC236}">
                <a16:creationId xmlns:a16="http://schemas.microsoft.com/office/drawing/2014/main" id="{AC6D7C55-F264-4E73-ADFD-C2A52A0FBEAE}"/>
              </a:ext>
            </a:extLst>
          </p:cNvPr>
          <p:cNvSpPr>
            <a:spLocks noGrp="1"/>
          </p:cNvSpPr>
          <p:nvPr>
            <p:ph idx="1"/>
          </p:nvPr>
        </p:nvSpPr>
        <p:spPr/>
        <p:txBody>
          <a:bodyPr/>
          <a:lstStyle/>
          <a:p>
            <a:r>
              <a:rPr lang="en-US" sz="3600" dirty="0"/>
              <a:t>Recognizing System Hazards</a:t>
            </a:r>
          </a:p>
          <a:p>
            <a:pPr marL="342900" lvl="0" indent="-342900">
              <a:buFont typeface="+mj-lt"/>
              <a:buAutoNum type="arabicPeriod"/>
            </a:pPr>
            <a:r>
              <a:rPr lang="en-US" dirty="0"/>
              <a:t>It could also happen that insulin/glucagon is selected but problem occurs in its distribution within the time and amount</a:t>
            </a:r>
          </a:p>
          <a:p>
            <a:pPr marL="342900" lvl="0" indent="-342900">
              <a:buFont typeface="+mj-lt"/>
              <a:buAutoNum type="arabicPeriod"/>
            </a:pPr>
            <a:r>
              <a:rPr lang="en-US" dirty="0"/>
              <a:t>Reservoirs of Insulin or Glucagon can get empty.</a:t>
            </a:r>
          </a:p>
          <a:p>
            <a:pPr marL="342900" lvl="0" indent="-342900">
              <a:buFont typeface="+mj-lt"/>
              <a:buAutoNum type="arabicPeriod"/>
            </a:pPr>
            <a:r>
              <a:rPr lang="en-US" dirty="0"/>
              <a:t>Battery can be drained out.</a:t>
            </a:r>
          </a:p>
          <a:p>
            <a:pPr marL="342900" lvl="0" indent="-342900">
              <a:buFont typeface="+mj-lt"/>
              <a:buAutoNum type="arabicPeriod"/>
            </a:pPr>
            <a:r>
              <a:rPr lang="en-US" dirty="0"/>
              <a:t>In calculation of Insulin and Glucagon Arithmetic or Algorithmic errors can occur.</a:t>
            </a:r>
          </a:p>
          <a:p>
            <a:pPr marL="342900" lvl="0" indent="-342900">
              <a:buFont typeface="+mj-lt"/>
              <a:buAutoNum type="arabicPeriod"/>
            </a:pPr>
            <a:r>
              <a:rPr lang="en-US" dirty="0"/>
              <a:t>In a single instance, more than required amount of hormone can get injected.</a:t>
            </a:r>
          </a:p>
          <a:p>
            <a:endParaRPr lang="en-IN" dirty="0"/>
          </a:p>
        </p:txBody>
      </p:sp>
    </p:spTree>
    <p:extLst>
      <p:ext uri="{BB962C8B-B14F-4D97-AF65-F5344CB8AC3E}">
        <p14:creationId xmlns:p14="http://schemas.microsoft.com/office/powerpoint/2010/main" val="45730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AED5-CE07-491C-B229-BA78E4376052}"/>
              </a:ext>
            </a:extLst>
          </p:cNvPr>
          <p:cNvSpPr>
            <a:spLocks noGrp="1"/>
          </p:cNvSpPr>
          <p:nvPr>
            <p:ph type="title"/>
          </p:nvPr>
        </p:nvSpPr>
        <p:spPr>
          <a:xfrm>
            <a:off x="0" y="365125"/>
            <a:ext cx="11353800" cy="1325563"/>
          </a:xfrm>
        </p:spPr>
        <p:txBody>
          <a:bodyPr/>
          <a:lstStyle/>
          <a:p>
            <a:r>
              <a:rPr lang="en-IN" b="1" dirty="0"/>
              <a:t>STAMP Approach (2/5)</a:t>
            </a:r>
          </a:p>
        </p:txBody>
      </p:sp>
      <p:sp>
        <p:nvSpPr>
          <p:cNvPr id="3" name="Content Placeholder 2">
            <a:extLst>
              <a:ext uri="{FF2B5EF4-FFF2-40B4-BE49-F238E27FC236}">
                <a16:creationId xmlns:a16="http://schemas.microsoft.com/office/drawing/2014/main" id="{008D7E02-D29C-482E-8DCA-929CD87D6762}"/>
              </a:ext>
            </a:extLst>
          </p:cNvPr>
          <p:cNvSpPr>
            <a:spLocks noGrp="1"/>
          </p:cNvSpPr>
          <p:nvPr>
            <p:ph idx="1"/>
          </p:nvPr>
        </p:nvSpPr>
        <p:spPr/>
        <p:txBody>
          <a:bodyPr>
            <a:normAutofit lnSpcReduction="10000"/>
          </a:bodyPr>
          <a:lstStyle/>
          <a:p>
            <a:r>
              <a:rPr lang="en-US" sz="3600" dirty="0"/>
              <a:t>Recognizing System Level Safety related to Requirements and Constraints</a:t>
            </a:r>
          </a:p>
          <a:p>
            <a:pPr marL="342900" lvl="0" indent="-342900">
              <a:buFont typeface="+mj-lt"/>
              <a:buAutoNum type="arabicPeriod"/>
            </a:pPr>
            <a:r>
              <a:rPr lang="en-US" dirty="0"/>
              <a:t>Only applicable to Insulin/Glucagon dose calculation.</a:t>
            </a:r>
          </a:p>
          <a:p>
            <a:pPr marL="342900" lvl="0" indent="-342900">
              <a:buFont typeface="+mj-lt"/>
              <a:buAutoNum type="arabicPeriod"/>
            </a:pPr>
            <a:r>
              <a:rPr lang="en-US" dirty="0"/>
              <a:t>No sensors would be involved as we have built a software simulation.</a:t>
            </a:r>
          </a:p>
          <a:p>
            <a:pPr marL="342900" lvl="0" indent="-342900">
              <a:buFont typeface="+mj-lt"/>
              <a:buAutoNum type="arabicPeriod"/>
            </a:pPr>
            <a:r>
              <a:rPr lang="en-US" dirty="0"/>
              <a:t>For authentication we have use JSON web token</a:t>
            </a:r>
          </a:p>
          <a:p>
            <a:pPr marL="342900" lvl="0" indent="-342900">
              <a:buFont typeface="+mj-lt"/>
              <a:buAutoNum type="arabicPeriod"/>
            </a:pPr>
            <a:r>
              <a:rPr lang="en-US" dirty="0"/>
              <a:t>System should display appropriate error and warning messages when required.</a:t>
            </a:r>
          </a:p>
          <a:p>
            <a:pPr marL="342900" lvl="0" indent="-342900">
              <a:buFont typeface="+mj-lt"/>
              <a:buAutoNum type="arabicPeriod"/>
            </a:pPr>
            <a:r>
              <a:rPr lang="en-US" dirty="0"/>
              <a:t>User is alerted in the event of low pump battery, low insulin and glucagon level in reservoirs.</a:t>
            </a:r>
          </a:p>
          <a:p>
            <a:endParaRPr lang="en-IN" dirty="0"/>
          </a:p>
        </p:txBody>
      </p:sp>
    </p:spTree>
    <p:extLst>
      <p:ext uri="{BB962C8B-B14F-4D97-AF65-F5344CB8AC3E}">
        <p14:creationId xmlns:p14="http://schemas.microsoft.com/office/powerpoint/2010/main" val="250873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3A74B-392C-4824-ADF2-A1C5CCDD76E0}"/>
              </a:ext>
            </a:extLst>
          </p:cNvPr>
          <p:cNvSpPr>
            <a:spLocks noGrp="1"/>
          </p:cNvSpPr>
          <p:nvPr>
            <p:ph type="title"/>
          </p:nvPr>
        </p:nvSpPr>
        <p:spPr>
          <a:xfrm>
            <a:off x="0" y="365126"/>
            <a:ext cx="11353800" cy="655600"/>
          </a:xfrm>
        </p:spPr>
        <p:txBody>
          <a:bodyPr>
            <a:noAutofit/>
          </a:bodyPr>
          <a:lstStyle/>
          <a:p>
            <a:r>
              <a:rPr lang="en-IN" b="1" dirty="0"/>
              <a:t>STAMP Approach (3/5)</a:t>
            </a:r>
          </a:p>
        </p:txBody>
      </p:sp>
      <p:sp>
        <p:nvSpPr>
          <p:cNvPr id="6" name="Content Placeholder 5">
            <a:extLst>
              <a:ext uri="{FF2B5EF4-FFF2-40B4-BE49-F238E27FC236}">
                <a16:creationId xmlns:a16="http://schemas.microsoft.com/office/drawing/2014/main" id="{CA37B455-DC1B-4997-9BBB-08EF592C4293}"/>
              </a:ext>
            </a:extLst>
          </p:cNvPr>
          <p:cNvSpPr>
            <a:spLocks noGrp="1"/>
          </p:cNvSpPr>
          <p:nvPr>
            <p:ph idx="1"/>
          </p:nvPr>
        </p:nvSpPr>
        <p:spPr>
          <a:xfrm>
            <a:off x="382772" y="1020726"/>
            <a:ext cx="10971028" cy="5560827"/>
          </a:xfrm>
        </p:spPr>
        <p:txBody>
          <a:bodyPr>
            <a:normAutofit/>
          </a:bodyPr>
          <a:lstStyle/>
          <a:p>
            <a:r>
              <a:rPr lang="en-US" sz="2400" dirty="0"/>
              <a:t>Basic System Control Structure</a:t>
            </a:r>
          </a:p>
          <a:p>
            <a:pPr marL="0" indent="0">
              <a:buNone/>
            </a:pPr>
            <a:endParaRPr lang="en-US" sz="2400" dirty="0"/>
          </a:p>
          <a:p>
            <a:pPr marL="0" indent="0">
              <a:buNone/>
            </a:pPr>
            <a:endParaRPr lang="en-US" sz="2000" dirty="0"/>
          </a:p>
        </p:txBody>
      </p:sp>
      <p:pic>
        <p:nvPicPr>
          <p:cNvPr id="4" name="Picture 3">
            <a:extLst>
              <a:ext uri="{FF2B5EF4-FFF2-40B4-BE49-F238E27FC236}">
                <a16:creationId xmlns:a16="http://schemas.microsoft.com/office/drawing/2014/main" id="{42265680-C38C-48E7-B5D9-E3B33D50CA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7161" y="1676325"/>
            <a:ext cx="10085033" cy="4644575"/>
          </a:xfrm>
          <a:prstGeom prst="rect">
            <a:avLst/>
          </a:prstGeom>
          <a:noFill/>
          <a:ln>
            <a:noFill/>
          </a:ln>
        </p:spPr>
      </p:pic>
    </p:spTree>
    <p:extLst>
      <p:ext uri="{BB962C8B-B14F-4D97-AF65-F5344CB8AC3E}">
        <p14:creationId xmlns:p14="http://schemas.microsoft.com/office/powerpoint/2010/main" val="1176802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0D38-3C2B-4DFC-A335-0411F7C681BB}"/>
              </a:ext>
            </a:extLst>
          </p:cNvPr>
          <p:cNvSpPr>
            <a:spLocks noGrp="1"/>
          </p:cNvSpPr>
          <p:nvPr>
            <p:ph type="title"/>
          </p:nvPr>
        </p:nvSpPr>
        <p:spPr>
          <a:xfrm>
            <a:off x="0" y="365125"/>
            <a:ext cx="11353800" cy="1325563"/>
          </a:xfrm>
        </p:spPr>
        <p:txBody>
          <a:bodyPr/>
          <a:lstStyle/>
          <a:p>
            <a:r>
              <a:rPr lang="en-IN" b="1" dirty="0"/>
              <a:t>STAMP Approach (4/5)</a:t>
            </a:r>
          </a:p>
        </p:txBody>
      </p:sp>
      <p:sp>
        <p:nvSpPr>
          <p:cNvPr id="3" name="Content Placeholder 2">
            <a:extLst>
              <a:ext uri="{FF2B5EF4-FFF2-40B4-BE49-F238E27FC236}">
                <a16:creationId xmlns:a16="http://schemas.microsoft.com/office/drawing/2014/main" id="{256FB45D-2CCD-49CB-A0D0-43C781E16E7F}"/>
              </a:ext>
            </a:extLst>
          </p:cNvPr>
          <p:cNvSpPr>
            <a:spLocks noGrp="1"/>
          </p:cNvSpPr>
          <p:nvPr>
            <p:ph idx="1"/>
          </p:nvPr>
        </p:nvSpPr>
        <p:spPr/>
        <p:txBody>
          <a:bodyPr>
            <a:normAutofit/>
          </a:bodyPr>
          <a:lstStyle/>
          <a:p>
            <a:r>
              <a:rPr lang="en-US" sz="3200" dirty="0"/>
              <a:t>Recognizing inadequate control actions that could lead to a hazardous system state</a:t>
            </a:r>
          </a:p>
          <a:p>
            <a:pPr marL="457200" lvl="0" indent="-457200">
              <a:buFont typeface="+mj-lt"/>
              <a:buAutoNum type="arabicPeriod"/>
            </a:pPr>
            <a:r>
              <a:rPr lang="en-US" dirty="0"/>
              <a:t>System could go in hazardous state due to runtime errors.</a:t>
            </a:r>
          </a:p>
          <a:p>
            <a:pPr marL="457200" lvl="0" indent="-457200">
              <a:buFont typeface="+mj-lt"/>
              <a:buAutoNum type="arabicPeriod"/>
            </a:pPr>
            <a:r>
              <a:rPr lang="en-US" dirty="0"/>
              <a:t>Empty reservoirs of Glucagon/Insulin could lead to hazardous state.</a:t>
            </a:r>
          </a:p>
          <a:p>
            <a:pPr marL="457200" lvl="0" indent="-457200">
              <a:buFont typeface="+mj-lt"/>
              <a:buAutoNum type="arabicPeriod"/>
            </a:pPr>
            <a:r>
              <a:rPr lang="en-US" dirty="0"/>
              <a:t>Arithmetic or Algorithmic errors occurs during calculation of Insulin or Glucagon.</a:t>
            </a:r>
          </a:p>
          <a:p>
            <a:pPr marL="457200" lvl="0" indent="-457200">
              <a:buFont typeface="+mj-lt"/>
              <a:buAutoNum type="arabicPeriod"/>
            </a:pPr>
            <a:r>
              <a:rPr lang="en-US" dirty="0"/>
              <a:t>If Configurations are not done properly the system could move towards unsafe state.</a:t>
            </a:r>
          </a:p>
          <a:p>
            <a:endParaRPr lang="en-IN" dirty="0"/>
          </a:p>
        </p:txBody>
      </p:sp>
    </p:spTree>
    <p:extLst>
      <p:ext uri="{BB962C8B-B14F-4D97-AF65-F5344CB8AC3E}">
        <p14:creationId xmlns:p14="http://schemas.microsoft.com/office/powerpoint/2010/main" val="206486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C18F-83EB-44DE-B039-348D4E983A79}"/>
              </a:ext>
            </a:extLst>
          </p:cNvPr>
          <p:cNvSpPr>
            <a:spLocks noGrp="1"/>
          </p:cNvSpPr>
          <p:nvPr>
            <p:ph type="title"/>
          </p:nvPr>
        </p:nvSpPr>
        <p:spPr>
          <a:xfrm>
            <a:off x="0" y="365125"/>
            <a:ext cx="11353800" cy="1325563"/>
          </a:xfrm>
        </p:spPr>
        <p:txBody>
          <a:bodyPr/>
          <a:lstStyle/>
          <a:p>
            <a:r>
              <a:rPr lang="en-IN" b="1" dirty="0"/>
              <a:t>STAMP Approach (5/5)</a:t>
            </a:r>
          </a:p>
        </p:txBody>
      </p:sp>
      <p:sp>
        <p:nvSpPr>
          <p:cNvPr id="3" name="Content Placeholder 2">
            <a:extLst>
              <a:ext uri="{FF2B5EF4-FFF2-40B4-BE49-F238E27FC236}">
                <a16:creationId xmlns:a16="http://schemas.microsoft.com/office/drawing/2014/main" id="{AD533AA1-55ED-424C-B7FD-8E30388AE1C9}"/>
              </a:ext>
            </a:extLst>
          </p:cNvPr>
          <p:cNvSpPr>
            <a:spLocks noGrp="1"/>
          </p:cNvSpPr>
          <p:nvPr>
            <p:ph idx="1"/>
          </p:nvPr>
        </p:nvSpPr>
        <p:spPr/>
        <p:txBody>
          <a:bodyPr>
            <a:normAutofit lnSpcReduction="10000"/>
          </a:bodyPr>
          <a:lstStyle/>
          <a:p>
            <a:r>
              <a:rPr lang="en-US" sz="3200" dirty="0"/>
              <a:t>Determining how Constraints could be violated and how we can eliminate or reduce the probability of Hazards in our project</a:t>
            </a:r>
          </a:p>
          <a:p>
            <a:pPr marL="342900" lvl="0" indent="-342900">
              <a:buFont typeface="+mj-lt"/>
              <a:buAutoNum type="arabicPeriod"/>
            </a:pPr>
            <a:r>
              <a:rPr lang="en-US" dirty="0"/>
              <a:t>An alert message will be sent to patient’s contact in case of blood sugar level stays for longer period of time over the threshold.</a:t>
            </a:r>
          </a:p>
          <a:p>
            <a:pPr marL="342900" lvl="0" indent="-342900">
              <a:buFont typeface="+mj-lt"/>
              <a:buAutoNum type="arabicPeriod"/>
            </a:pPr>
            <a:r>
              <a:rPr lang="en-US" dirty="0"/>
              <a:t>If only 10% of insulin or glucagon is left then email will be sent immediately so in this way, we are handling this to go in a hazardous state.</a:t>
            </a:r>
          </a:p>
          <a:p>
            <a:pPr marL="342900" lvl="0" indent="-342900">
              <a:buFont typeface="+mj-lt"/>
              <a:buAutoNum type="arabicPeriod"/>
            </a:pPr>
            <a:r>
              <a:rPr lang="en-US" dirty="0"/>
              <a:t>We inject the hormones insulin/glucagon automatically through auto mode.</a:t>
            </a:r>
          </a:p>
          <a:p>
            <a:endParaRPr lang="en-IN" dirty="0"/>
          </a:p>
        </p:txBody>
      </p:sp>
    </p:spTree>
    <p:extLst>
      <p:ext uri="{BB962C8B-B14F-4D97-AF65-F5344CB8AC3E}">
        <p14:creationId xmlns:p14="http://schemas.microsoft.com/office/powerpoint/2010/main" val="257501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292963"/>
            <a:ext cx="8560903" cy="1469965"/>
          </a:xfrm>
        </p:spPr>
        <p:txBody>
          <a:bodyPr anchor="ctr">
            <a:normAutofit/>
          </a:bodyPr>
          <a:lstStyle/>
          <a:p>
            <a:r>
              <a:rPr lang="en-IN" b="1" dirty="0"/>
              <a:t>Safety Plan</a:t>
            </a:r>
            <a:endParaRPr lang="en-US" b="1"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469964"/>
            <a:ext cx="11179960" cy="4877569"/>
          </a:xfrm>
        </p:spPr>
        <p:txBody>
          <a:bodyPr vert="horz" lIns="91440" tIns="45720" rIns="91440" bIns="45720" rtlCol="0" anchor="t">
            <a:normAutofit/>
          </a:bodyPr>
          <a:lstStyle/>
          <a:p>
            <a:r>
              <a:rPr lang="en-US" dirty="0"/>
              <a:t>Software Simulation System continuously monitors Pump's Battery Level and Reservoir's Status and alerts Patient in case of Low Battery and Reservoirs becoming empty.</a:t>
            </a:r>
          </a:p>
          <a:p>
            <a:r>
              <a:rPr lang="en-US" dirty="0"/>
              <a:t> While entering the details, the Patient should also provide his/her dependent's details.</a:t>
            </a:r>
          </a:p>
          <a:p>
            <a:r>
              <a:rPr lang="en-US" dirty="0"/>
              <a:t> The System will send an email to the dependent if any exception occurs with proper details. </a:t>
            </a:r>
            <a:r>
              <a:rPr lang="en-IN" dirty="0"/>
              <a:t>The exceptions can be:</a:t>
            </a:r>
          </a:p>
          <a:p>
            <a:pPr lvl="1">
              <a:buFont typeface="Wingdings" panose="05000000000000000000" pitchFamily="2" charset="2"/>
              <a:buChar char="q"/>
            </a:pPr>
            <a:r>
              <a:rPr lang="en-US" dirty="0"/>
              <a:t> When Reservoirs are less than 10 percent.</a:t>
            </a:r>
          </a:p>
          <a:p>
            <a:pPr lvl="1">
              <a:buFont typeface="Wingdings" panose="05000000000000000000" pitchFamily="2" charset="2"/>
              <a:buChar char="q"/>
            </a:pPr>
            <a:r>
              <a:rPr lang="en-US" dirty="0"/>
              <a:t> Injected dosage doesn't work when BSL stays beyond threshold longer than a particular time.</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10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 y="0"/>
            <a:ext cx="7796432" cy="1469965"/>
          </a:xfrm>
        </p:spPr>
        <p:txBody>
          <a:bodyPr anchor="ctr">
            <a:normAutofit/>
          </a:bodyPr>
          <a:lstStyle/>
          <a:p>
            <a:r>
              <a:rPr lang="en-IN" b="1" dirty="0"/>
              <a:t>Design</a:t>
            </a:r>
            <a:endParaRPr lang="en-US" b="1" dirty="0">
              <a:latin typeface="Franklin Gothic Book" panose="020B0503020102020204"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DE1E1C8B-81D4-42AA-AD5D-D93B1C3AA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467" y="1772743"/>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87CF47F-09FC-48E1-8492-614390A9F509}"/>
              </a:ext>
            </a:extLst>
          </p:cNvPr>
          <p:cNvSpPr>
            <a:spLocks noGrp="1"/>
          </p:cNvSpPr>
          <p:nvPr>
            <p:ph idx="1"/>
          </p:nvPr>
        </p:nvSpPr>
        <p:spPr>
          <a:xfrm>
            <a:off x="506020" y="5877017"/>
            <a:ext cx="11179960" cy="470516"/>
          </a:xfrm>
        </p:spPr>
        <p:txBody>
          <a:bodyPr vert="horz" lIns="91440" tIns="45720" rIns="91440" bIns="45720" rtlCol="0" anchor="t">
            <a:normAutofit lnSpcReduction="10000"/>
          </a:bodyPr>
          <a:lstStyle/>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Source: Star UML[2]</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4618AF8-443A-410C-93DE-2DE9C4EBCD57}"/>
              </a:ext>
            </a:extLst>
          </p:cNvPr>
          <p:cNvSpPr txBox="1">
            <a:spLocks/>
          </p:cNvSpPr>
          <p:nvPr/>
        </p:nvSpPr>
        <p:spPr>
          <a:xfrm>
            <a:off x="506020" y="1283622"/>
            <a:ext cx="11179960" cy="57183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Star UML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999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880E-A474-4D7D-B5C4-8F314D29003C}"/>
              </a:ext>
            </a:extLst>
          </p:cNvPr>
          <p:cNvSpPr>
            <a:spLocks noGrp="1"/>
          </p:cNvSpPr>
          <p:nvPr>
            <p:ph type="title"/>
          </p:nvPr>
        </p:nvSpPr>
        <p:spPr>
          <a:xfrm>
            <a:off x="0" y="347370"/>
            <a:ext cx="12192000" cy="1325563"/>
          </a:xfrm>
        </p:spPr>
        <p:txBody>
          <a:bodyPr/>
          <a:lstStyle/>
          <a:p>
            <a:r>
              <a:rPr lang="en-IN" b="1" dirty="0"/>
              <a:t>Project Scope</a:t>
            </a:r>
          </a:p>
        </p:txBody>
      </p:sp>
      <p:sp>
        <p:nvSpPr>
          <p:cNvPr id="3" name="Content Placeholder 2">
            <a:extLst>
              <a:ext uri="{FF2B5EF4-FFF2-40B4-BE49-F238E27FC236}">
                <a16:creationId xmlns:a16="http://schemas.microsoft.com/office/drawing/2014/main" id="{2AEEF45D-309B-44B7-9033-3C7A150CAE65}"/>
              </a:ext>
            </a:extLst>
          </p:cNvPr>
          <p:cNvSpPr>
            <a:spLocks noGrp="1"/>
          </p:cNvSpPr>
          <p:nvPr>
            <p:ph idx="1"/>
          </p:nvPr>
        </p:nvSpPr>
        <p:spPr/>
        <p:txBody>
          <a:bodyPr>
            <a:normAutofit/>
          </a:bodyPr>
          <a:lstStyle/>
          <a:p>
            <a:r>
              <a:rPr lang="en-US" b="1" dirty="0"/>
              <a:t>Intent</a:t>
            </a:r>
            <a:r>
              <a:rPr lang="en-US" dirty="0"/>
              <a:t> - To study and replicate the human body's blood glucose behavior and simulate an Insulin-Glucagon pump that works autonomously to make sure that the blood glucose levels remain in safe range.</a:t>
            </a:r>
          </a:p>
          <a:p>
            <a:r>
              <a:rPr lang="en-US" b="1" dirty="0"/>
              <a:t>System design </a:t>
            </a:r>
            <a:r>
              <a:rPr lang="en-US" dirty="0"/>
              <a:t>- Web application from the perspective of a patient.</a:t>
            </a:r>
          </a:p>
          <a:p>
            <a:r>
              <a:rPr lang="en-US" b="1" dirty="0"/>
              <a:t>Safety and security aspects</a:t>
            </a:r>
            <a:r>
              <a:rPr lang="en-US" dirty="0"/>
              <a:t> - alert messages, email and user authentication.</a:t>
            </a:r>
          </a:p>
        </p:txBody>
      </p:sp>
    </p:spTree>
    <p:extLst>
      <p:ext uri="{BB962C8B-B14F-4D97-AF65-F5344CB8AC3E}">
        <p14:creationId xmlns:p14="http://schemas.microsoft.com/office/powerpoint/2010/main" val="54066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 y="0"/>
            <a:ext cx="7796432" cy="1469965"/>
          </a:xfrm>
        </p:spPr>
        <p:txBody>
          <a:bodyPr anchor="ctr">
            <a:normAutofit/>
          </a:bodyPr>
          <a:lstStyle/>
          <a:p>
            <a:r>
              <a:rPr lang="en-IN" b="1" dirty="0"/>
              <a:t>Use Case </a:t>
            </a:r>
            <a:br>
              <a:rPr lang="en-IN" b="1" dirty="0"/>
            </a:br>
            <a:r>
              <a:rPr lang="en-IN" b="1" dirty="0"/>
              <a:t>Diagram</a:t>
            </a:r>
            <a:endParaRPr lang="en-US" b="1" dirty="0">
              <a:latin typeface="Franklin Gothic Book" panose="020B0503020102020204" pitchFamily="34" charset="0"/>
              <a:cs typeface="Segoe UI" panose="020B0502040204020203" pitchFamily="34" charset="0"/>
            </a:endParaRPr>
          </a:p>
        </p:txBody>
      </p:sp>
      <p:pic>
        <p:nvPicPr>
          <p:cNvPr id="7" name="Picture 6">
            <a:extLst>
              <a:ext uri="{FF2B5EF4-FFF2-40B4-BE49-F238E27FC236}">
                <a16:creationId xmlns:a16="http://schemas.microsoft.com/office/drawing/2014/main" id="{30DB0B49-E37F-413E-8B8A-4957C41AF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752" y="0"/>
            <a:ext cx="7684248" cy="6858000"/>
          </a:xfrm>
          <a:prstGeom prst="rect">
            <a:avLst/>
          </a:prstGeom>
        </p:spPr>
      </p:pic>
      <p:sp>
        <p:nvSpPr>
          <p:cNvPr id="4" name="Content Placeholder 2">
            <a:extLst>
              <a:ext uri="{FF2B5EF4-FFF2-40B4-BE49-F238E27FC236}">
                <a16:creationId xmlns:a16="http://schemas.microsoft.com/office/drawing/2014/main" id="{41A86CC0-A4BE-4885-B6C0-3CC0AC2ECAC0}"/>
              </a:ext>
            </a:extLst>
          </p:cNvPr>
          <p:cNvSpPr>
            <a:spLocks noGrp="1"/>
          </p:cNvSpPr>
          <p:nvPr>
            <p:ph idx="1"/>
          </p:nvPr>
        </p:nvSpPr>
        <p:spPr>
          <a:xfrm>
            <a:off x="0" y="1980431"/>
            <a:ext cx="4350058" cy="4877569"/>
          </a:xfrm>
        </p:spPr>
        <p:txBody>
          <a:bodyPr vert="horz" lIns="91440" tIns="45720" rIns="91440" bIns="45720" rtlCol="0" anchor="t">
            <a:normAutofit/>
          </a:bodyPr>
          <a:lstStyle/>
          <a:p>
            <a:pPr marL="0" indent="0">
              <a:buNone/>
            </a:pPr>
            <a:r>
              <a:rPr lang="en-IN" sz="3000" b="1" dirty="0"/>
              <a:t>Use Cases:</a:t>
            </a:r>
          </a:p>
          <a:p>
            <a:r>
              <a:rPr lang="en-IN" sz="2400" dirty="0"/>
              <a:t>Set Up Profile</a:t>
            </a:r>
          </a:p>
          <a:p>
            <a:r>
              <a:rPr lang="en-IN" sz="2400" dirty="0"/>
              <a:t>Consume Food or Exercise</a:t>
            </a:r>
          </a:p>
          <a:p>
            <a:r>
              <a:rPr lang="en-IN" sz="2400" dirty="0"/>
              <a:t>Measure and Display Blood Sugar Level</a:t>
            </a:r>
          </a:p>
          <a:p>
            <a:r>
              <a:rPr lang="en-IN" sz="2400" dirty="0"/>
              <a:t>Monitor Blood Sugar Level</a:t>
            </a:r>
          </a:p>
          <a:p>
            <a:r>
              <a:rPr lang="en-IN" sz="2400" dirty="0"/>
              <a:t>Calculate Dosage Amount</a:t>
            </a:r>
          </a:p>
          <a:p>
            <a:r>
              <a:rPr lang="en-IN" sz="2400" dirty="0"/>
              <a:t>Inject Insulin/Glucagon</a:t>
            </a:r>
          </a:p>
          <a:p>
            <a:r>
              <a:rPr lang="en-IN" sz="2400" dirty="0"/>
              <a:t>Send Email to Dependent</a:t>
            </a:r>
          </a:p>
          <a:p>
            <a:r>
              <a:rPr lang="en-IN" sz="2400" dirty="0"/>
              <a:t>Monitor and Give Alert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E6099DE-CD67-43B0-92CB-95E7A0A8F60F}"/>
              </a:ext>
            </a:extLst>
          </p:cNvPr>
          <p:cNvCxnSpPr/>
          <p:nvPr/>
        </p:nvCxnSpPr>
        <p:spPr>
          <a:xfrm>
            <a:off x="4438835" y="0"/>
            <a:ext cx="0" cy="6858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7309329-9E61-4F3E-B42E-24BFFD754C22}"/>
              </a:ext>
            </a:extLst>
          </p:cNvPr>
          <p:cNvCxnSpPr>
            <a:cxnSpLocks/>
          </p:cNvCxnSpPr>
          <p:nvPr/>
        </p:nvCxnSpPr>
        <p:spPr>
          <a:xfrm>
            <a:off x="0" y="1864310"/>
            <a:ext cx="443883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10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7798535" cy="1469965"/>
          </a:xfrm>
        </p:spPr>
        <p:txBody>
          <a:bodyPr anchor="ctr">
            <a:normAutofit/>
          </a:bodyPr>
          <a:lstStyle/>
          <a:p>
            <a:r>
              <a:rPr lang="en-IN" b="1" dirty="0"/>
              <a:t>Sequence</a:t>
            </a:r>
            <a:br>
              <a:rPr lang="en-IN" b="1" dirty="0"/>
            </a:br>
            <a:r>
              <a:rPr lang="en-IN" b="1" dirty="0"/>
              <a:t>Diagram</a:t>
            </a:r>
            <a:endParaRPr lang="en-US" b="1" dirty="0">
              <a:latin typeface="Franklin Gothic Book" panose="020B05030201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12A9DCB-915A-4BF6-B298-027A2818D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621" y="0"/>
            <a:ext cx="8061960" cy="6858000"/>
          </a:xfrm>
          <a:prstGeom prst="rect">
            <a:avLst/>
          </a:prstGeom>
        </p:spPr>
      </p:pic>
    </p:spTree>
    <p:extLst>
      <p:ext uri="{BB962C8B-B14F-4D97-AF65-F5344CB8AC3E}">
        <p14:creationId xmlns:p14="http://schemas.microsoft.com/office/powerpoint/2010/main" val="342665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7798535" cy="1469965"/>
          </a:xfrm>
        </p:spPr>
        <p:txBody>
          <a:bodyPr anchor="ctr">
            <a:normAutofit/>
          </a:bodyPr>
          <a:lstStyle/>
          <a:p>
            <a:r>
              <a:rPr lang="en-IN" b="1" dirty="0"/>
              <a:t>Class</a:t>
            </a:r>
            <a:br>
              <a:rPr lang="en-IN" b="1" dirty="0"/>
            </a:br>
            <a:r>
              <a:rPr lang="en-IN" b="1" dirty="0"/>
              <a:t>Diagram</a:t>
            </a:r>
            <a:endParaRPr lang="en-US" b="1" dirty="0">
              <a:latin typeface="Franklin Gothic Book" panose="020B0503020102020204" pitchFamily="34" charset="0"/>
              <a:cs typeface="Segoe UI" panose="020B0502040204020203" pitchFamily="34" charset="0"/>
            </a:endParaRPr>
          </a:p>
        </p:txBody>
      </p:sp>
      <p:pic>
        <p:nvPicPr>
          <p:cNvPr id="7" name="Picture 6">
            <a:extLst>
              <a:ext uri="{FF2B5EF4-FFF2-40B4-BE49-F238E27FC236}">
                <a16:creationId xmlns:a16="http://schemas.microsoft.com/office/drawing/2014/main" id="{4458D83C-ECB9-425A-ACF0-83742B731338}"/>
              </a:ext>
            </a:extLst>
          </p:cNvPr>
          <p:cNvPicPr>
            <a:picLocks noChangeAspect="1"/>
          </p:cNvPicPr>
          <p:nvPr/>
        </p:nvPicPr>
        <p:blipFill>
          <a:blip r:embed="rId3"/>
          <a:stretch>
            <a:fillRect/>
          </a:stretch>
        </p:blipFill>
        <p:spPr>
          <a:xfrm>
            <a:off x="3151574" y="323056"/>
            <a:ext cx="9040426" cy="6211887"/>
          </a:xfrm>
          <a:prstGeom prst="rect">
            <a:avLst/>
          </a:prstGeom>
        </p:spPr>
      </p:pic>
    </p:spTree>
    <p:extLst>
      <p:ext uri="{BB962C8B-B14F-4D97-AF65-F5344CB8AC3E}">
        <p14:creationId xmlns:p14="http://schemas.microsoft.com/office/powerpoint/2010/main" val="525375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880E-A474-4D7D-B5C4-8F314D29003C}"/>
              </a:ext>
            </a:extLst>
          </p:cNvPr>
          <p:cNvSpPr>
            <a:spLocks noGrp="1"/>
          </p:cNvSpPr>
          <p:nvPr>
            <p:ph type="title"/>
          </p:nvPr>
        </p:nvSpPr>
        <p:spPr>
          <a:xfrm>
            <a:off x="0" y="365125"/>
            <a:ext cx="11353800" cy="1325563"/>
          </a:xfrm>
        </p:spPr>
        <p:txBody>
          <a:bodyPr/>
          <a:lstStyle/>
          <a:p>
            <a:r>
              <a:rPr lang="en-IN" b="1" dirty="0"/>
              <a:t>Architecture Diagram</a:t>
            </a:r>
          </a:p>
        </p:txBody>
      </p:sp>
      <p:pic>
        <p:nvPicPr>
          <p:cNvPr id="4" name="Picture 3">
            <a:extLst>
              <a:ext uri="{FF2B5EF4-FFF2-40B4-BE49-F238E27FC236}">
                <a16:creationId xmlns:a16="http://schemas.microsoft.com/office/drawing/2014/main" id="{5D8D3520-A83E-46AB-A08B-0AE813AAD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286826"/>
            <a:ext cx="10750686" cy="5327037"/>
          </a:xfrm>
          <a:prstGeom prst="rect">
            <a:avLst/>
          </a:prstGeom>
        </p:spPr>
      </p:pic>
      <p:sp>
        <p:nvSpPr>
          <p:cNvPr id="5" name="Content Placeholder 2">
            <a:extLst>
              <a:ext uri="{FF2B5EF4-FFF2-40B4-BE49-F238E27FC236}">
                <a16:creationId xmlns:a16="http://schemas.microsoft.com/office/drawing/2014/main" id="{5356C44A-0E57-414F-AA54-D4E434C0A514}"/>
              </a:ext>
            </a:extLst>
          </p:cNvPr>
          <p:cNvSpPr>
            <a:spLocks noGrp="1"/>
          </p:cNvSpPr>
          <p:nvPr>
            <p:ph idx="1"/>
          </p:nvPr>
        </p:nvSpPr>
        <p:spPr>
          <a:xfrm>
            <a:off x="506020" y="6022359"/>
            <a:ext cx="11179960" cy="470516"/>
          </a:xfrm>
        </p:spPr>
        <p:txBody>
          <a:bodyPr vert="horz" lIns="91440" tIns="45720" rIns="91440" bIns="45720" rtlCol="0" anchor="t">
            <a:normAutofit lnSpcReduction="10000"/>
          </a:bodyPr>
          <a:lstStyle/>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Source: AngularJS - Spring MVC Architecture [3]</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83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87BC-F7FC-4E8E-AE62-7D16FF9FEE4B}"/>
              </a:ext>
            </a:extLst>
          </p:cNvPr>
          <p:cNvSpPr>
            <a:spLocks noGrp="1"/>
          </p:cNvSpPr>
          <p:nvPr>
            <p:ph type="title"/>
          </p:nvPr>
        </p:nvSpPr>
        <p:spPr>
          <a:xfrm>
            <a:off x="0" y="365125"/>
            <a:ext cx="11353800" cy="1325563"/>
          </a:xfrm>
        </p:spPr>
        <p:txBody>
          <a:bodyPr/>
          <a:lstStyle/>
          <a:p>
            <a:r>
              <a:rPr lang="en-US" b="1" dirty="0"/>
              <a:t>Mathematical Model</a:t>
            </a:r>
            <a:endParaRPr lang="en-IN" b="1" dirty="0"/>
          </a:p>
        </p:txBody>
      </p:sp>
      <p:sp>
        <p:nvSpPr>
          <p:cNvPr id="3" name="Content Placeholder 2">
            <a:extLst>
              <a:ext uri="{FF2B5EF4-FFF2-40B4-BE49-F238E27FC236}">
                <a16:creationId xmlns:a16="http://schemas.microsoft.com/office/drawing/2014/main" id="{7858852B-B4C0-4E13-841F-E9065678F5FB}"/>
              </a:ext>
            </a:extLst>
          </p:cNvPr>
          <p:cNvSpPr>
            <a:spLocks noGrp="1"/>
          </p:cNvSpPr>
          <p:nvPr>
            <p:ph idx="1"/>
          </p:nvPr>
        </p:nvSpPr>
        <p:spPr>
          <a:xfrm>
            <a:off x="838200" y="2581275"/>
            <a:ext cx="10515600" cy="3595687"/>
          </a:xfrm>
        </p:spPr>
        <p:txBody>
          <a:bodyPr>
            <a:normAutofit lnSpcReduction="10000"/>
          </a:bodyPr>
          <a:lstStyle/>
          <a:p>
            <a:pPr marL="0" indent="0">
              <a:buNone/>
            </a:pPr>
            <a:r>
              <a:rPr lang="en-US" dirty="0"/>
              <a:t>After referring research paper[4], here are 2 Ordinary Differential Equations. </a:t>
            </a:r>
          </a:p>
          <a:p>
            <a:pPr marL="0" indent="0">
              <a:buNone/>
            </a:pPr>
            <a:r>
              <a:rPr lang="en-US" dirty="0"/>
              <a:t>Where </a:t>
            </a:r>
          </a:p>
          <a:p>
            <a:pPr marL="0" indent="0">
              <a:buNone/>
            </a:pPr>
            <a:r>
              <a:rPr lang="en-US" dirty="0"/>
              <a:t>C – concentration of carbohydrates in stomach</a:t>
            </a:r>
          </a:p>
          <a:p>
            <a:pPr marL="0" indent="0">
              <a:buNone/>
            </a:pPr>
            <a:r>
              <a:rPr lang="en-US" dirty="0"/>
              <a:t>G – concentration of glucose in the blood </a:t>
            </a:r>
          </a:p>
          <a:p>
            <a:pPr marL="0" indent="0">
              <a:buNone/>
            </a:pPr>
            <a:r>
              <a:rPr lang="en-US" dirty="0"/>
              <a:t>G</a:t>
            </a:r>
            <a:r>
              <a:rPr lang="en-US" baseline="-25000" dirty="0"/>
              <a:t>0</a:t>
            </a:r>
            <a:r>
              <a:rPr lang="en-US" dirty="0"/>
              <a:t> – initial value at t = 0</a:t>
            </a:r>
          </a:p>
          <a:p>
            <a:pPr marL="0" indent="0">
              <a:buNone/>
            </a:pPr>
            <a:r>
              <a:rPr lang="en-US" dirty="0"/>
              <a:t>k</a:t>
            </a:r>
            <a:r>
              <a:rPr lang="en-US" baseline="-25000" dirty="0"/>
              <a:t>1</a:t>
            </a:r>
            <a:r>
              <a:rPr lang="en-US" dirty="0"/>
              <a:t> – glycemic index(how quickly food is digested)</a:t>
            </a:r>
          </a:p>
          <a:p>
            <a:pPr marL="0" indent="0">
              <a:buNone/>
            </a:pPr>
            <a:r>
              <a:rPr lang="en-US" dirty="0"/>
              <a:t>k</a:t>
            </a:r>
            <a:r>
              <a:rPr lang="en-US" baseline="-25000" dirty="0"/>
              <a:t>2</a:t>
            </a:r>
            <a:r>
              <a:rPr lang="en-US" dirty="0"/>
              <a:t> – insulin injection rate (how quickly insulin is released)</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96F842E-CD73-453C-9810-0CF9B114662B}"/>
              </a:ext>
            </a:extLst>
          </p:cNvPr>
          <p:cNvPicPr>
            <a:picLocks noChangeAspect="1"/>
          </p:cNvPicPr>
          <p:nvPr/>
        </p:nvPicPr>
        <p:blipFill>
          <a:blip r:embed="rId2"/>
          <a:stretch>
            <a:fillRect/>
          </a:stretch>
        </p:blipFill>
        <p:spPr>
          <a:xfrm>
            <a:off x="2373862" y="1535113"/>
            <a:ext cx="6987076" cy="871538"/>
          </a:xfrm>
          <a:prstGeom prst="rect">
            <a:avLst/>
          </a:prstGeom>
        </p:spPr>
      </p:pic>
    </p:spTree>
    <p:extLst>
      <p:ext uri="{BB962C8B-B14F-4D97-AF65-F5344CB8AC3E}">
        <p14:creationId xmlns:p14="http://schemas.microsoft.com/office/powerpoint/2010/main" val="619679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4E70-F2C1-4F43-B1E7-CDA13A468B1D}"/>
              </a:ext>
            </a:extLst>
          </p:cNvPr>
          <p:cNvSpPr>
            <a:spLocks noGrp="1"/>
          </p:cNvSpPr>
          <p:nvPr>
            <p:ph type="title"/>
          </p:nvPr>
        </p:nvSpPr>
        <p:spPr>
          <a:xfrm>
            <a:off x="0" y="365125"/>
            <a:ext cx="11353800" cy="1325563"/>
          </a:xfrm>
        </p:spPr>
        <p:txBody>
          <a:bodyPr/>
          <a:lstStyle/>
          <a:p>
            <a:r>
              <a:rPr lang="en-US" b="1" dirty="0"/>
              <a:t>Solution</a:t>
            </a:r>
            <a:endParaRPr lang="en-IN" b="1" dirty="0"/>
          </a:p>
        </p:txBody>
      </p:sp>
      <p:pic>
        <p:nvPicPr>
          <p:cNvPr id="5" name="Picture 4">
            <a:extLst>
              <a:ext uri="{FF2B5EF4-FFF2-40B4-BE49-F238E27FC236}">
                <a16:creationId xmlns:a16="http://schemas.microsoft.com/office/drawing/2014/main" id="{4DC249A3-277E-4D72-A9C9-5BABC30948D8}"/>
              </a:ext>
            </a:extLst>
          </p:cNvPr>
          <p:cNvPicPr>
            <a:picLocks noChangeAspect="1"/>
          </p:cNvPicPr>
          <p:nvPr/>
        </p:nvPicPr>
        <p:blipFill>
          <a:blip r:embed="rId2"/>
          <a:stretch>
            <a:fillRect/>
          </a:stretch>
        </p:blipFill>
        <p:spPr>
          <a:xfrm>
            <a:off x="3914775" y="1726903"/>
            <a:ext cx="3657600" cy="704850"/>
          </a:xfrm>
          <a:prstGeom prst="rect">
            <a:avLst/>
          </a:prstGeom>
        </p:spPr>
      </p:pic>
      <p:sp>
        <p:nvSpPr>
          <p:cNvPr id="7" name="Content Placeholder 6">
            <a:extLst>
              <a:ext uri="{FF2B5EF4-FFF2-40B4-BE49-F238E27FC236}">
                <a16:creationId xmlns:a16="http://schemas.microsoft.com/office/drawing/2014/main" id="{65594F27-3FC8-4389-89DC-F242DCEE4E3C}"/>
              </a:ext>
            </a:extLst>
          </p:cNvPr>
          <p:cNvSpPr>
            <a:spLocks noGrp="1"/>
          </p:cNvSpPr>
          <p:nvPr>
            <p:ph idx="1"/>
          </p:nvPr>
        </p:nvSpPr>
        <p:spPr>
          <a:xfrm>
            <a:off x="838200" y="2295525"/>
            <a:ext cx="10515600" cy="3881438"/>
          </a:xfrm>
        </p:spPr>
        <p:txBody>
          <a:bodyPr/>
          <a:lstStyle/>
          <a:p>
            <a:endParaRPr lang="en-US" dirty="0"/>
          </a:p>
          <a:p>
            <a:r>
              <a:rPr lang="en-US" dirty="0"/>
              <a:t>After substituting the values of constants, equation is </a:t>
            </a:r>
          </a:p>
          <a:p>
            <a:endParaRPr lang="en-US" dirty="0"/>
          </a:p>
          <a:p>
            <a:endParaRPr lang="en-US" dirty="0"/>
          </a:p>
          <a:p>
            <a:endParaRPr lang="en-US" dirty="0"/>
          </a:p>
          <a:p>
            <a:r>
              <a:rPr lang="en-US" dirty="0"/>
              <a:t>The safe range of blood glucose level is from 70 – 120 mg/dL</a:t>
            </a:r>
          </a:p>
          <a:p>
            <a:endParaRPr lang="en-IN" dirty="0"/>
          </a:p>
        </p:txBody>
      </p:sp>
      <p:pic>
        <p:nvPicPr>
          <p:cNvPr id="8" name="Picture 7">
            <a:extLst>
              <a:ext uri="{FF2B5EF4-FFF2-40B4-BE49-F238E27FC236}">
                <a16:creationId xmlns:a16="http://schemas.microsoft.com/office/drawing/2014/main" id="{E03C3302-17C8-43AE-B318-18F38E9CB48E}"/>
              </a:ext>
            </a:extLst>
          </p:cNvPr>
          <p:cNvPicPr>
            <a:picLocks noChangeAspect="1"/>
          </p:cNvPicPr>
          <p:nvPr/>
        </p:nvPicPr>
        <p:blipFill>
          <a:blip r:embed="rId3"/>
          <a:stretch>
            <a:fillRect/>
          </a:stretch>
        </p:blipFill>
        <p:spPr>
          <a:xfrm>
            <a:off x="3752850" y="3739757"/>
            <a:ext cx="3981450" cy="496487"/>
          </a:xfrm>
          <a:prstGeom prst="rect">
            <a:avLst/>
          </a:prstGeom>
        </p:spPr>
      </p:pic>
    </p:spTree>
    <p:extLst>
      <p:ext uri="{BB962C8B-B14F-4D97-AF65-F5344CB8AC3E}">
        <p14:creationId xmlns:p14="http://schemas.microsoft.com/office/powerpoint/2010/main" val="317244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698-02B7-4514-8A24-8CBE182E411A}"/>
              </a:ext>
            </a:extLst>
          </p:cNvPr>
          <p:cNvSpPr>
            <a:spLocks noGrp="1"/>
          </p:cNvSpPr>
          <p:nvPr>
            <p:ph type="title"/>
          </p:nvPr>
        </p:nvSpPr>
        <p:spPr>
          <a:xfrm>
            <a:off x="0" y="365125"/>
            <a:ext cx="11353800" cy="1325563"/>
          </a:xfrm>
        </p:spPr>
        <p:txBody>
          <a:bodyPr/>
          <a:lstStyle/>
          <a:p>
            <a:r>
              <a:rPr lang="en-US" b="1" dirty="0"/>
              <a:t>Comparison </a:t>
            </a:r>
            <a:endParaRPr lang="en-IN" b="1" dirty="0"/>
          </a:p>
        </p:txBody>
      </p:sp>
      <p:sp>
        <p:nvSpPr>
          <p:cNvPr id="3" name="Content Placeholder 2">
            <a:extLst>
              <a:ext uri="{FF2B5EF4-FFF2-40B4-BE49-F238E27FC236}">
                <a16:creationId xmlns:a16="http://schemas.microsoft.com/office/drawing/2014/main" id="{8793781D-4061-43A2-BDE8-20E0C1E927D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46A774D-BEB4-4B2B-B875-F35400A8646F}"/>
              </a:ext>
            </a:extLst>
          </p:cNvPr>
          <p:cNvPicPr>
            <a:picLocks noChangeAspect="1"/>
          </p:cNvPicPr>
          <p:nvPr/>
        </p:nvPicPr>
        <p:blipFill>
          <a:blip r:embed="rId2"/>
          <a:stretch>
            <a:fillRect/>
          </a:stretch>
        </p:blipFill>
        <p:spPr>
          <a:xfrm>
            <a:off x="838200" y="1901825"/>
            <a:ext cx="10397054" cy="4275138"/>
          </a:xfrm>
          <a:prstGeom prst="rect">
            <a:avLst/>
          </a:prstGeom>
        </p:spPr>
      </p:pic>
    </p:spTree>
    <p:extLst>
      <p:ext uri="{BB962C8B-B14F-4D97-AF65-F5344CB8AC3E}">
        <p14:creationId xmlns:p14="http://schemas.microsoft.com/office/powerpoint/2010/main" val="250375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8560903" cy="1469965"/>
          </a:xfrm>
        </p:spPr>
        <p:txBody>
          <a:bodyPr anchor="ctr">
            <a:normAutofit/>
          </a:bodyPr>
          <a:lstStyle/>
          <a:p>
            <a:r>
              <a:rPr lang="en-US" b="1" dirty="0">
                <a:latin typeface="Franklin Gothic Book" panose="020B0503020102020204" pitchFamily="34" charset="0"/>
                <a:cs typeface="Segoe UI" panose="020B0502040204020203" pitchFamily="34" charset="0"/>
              </a:rPr>
              <a:t>Verification and Validation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283622"/>
            <a:ext cx="11179960" cy="5718313"/>
          </a:xfrm>
        </p:spPr>
        <p:txBody>
          <a:bodyPr vert="horz" lIns="91440" tIns="45720" rIns="91440" bIns="45720" rtlCol="0" anchor="t">
            <a:normAutofit/>
          </a:bodyPr>
          <a:lstStyle/>
          <a:p>
            <a:pPr marL="0" marR="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Requirement Traceability Matrix (zoomed)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F60640D-DF60-4989-8B3F-9215790F98B1}"/>
              </a:ext>
            </a:extLst>
          </p:cNvPr>
          <p:cNvPicPr>
            <a:picLocks noChangeAspect="1"/>
          </p:cNvPicPr>
          <p:nvPr/>
        </p:nvPicPr>
        <p:blipFill rotWithShape="1">
          <a:blip r:embed="rId3"/>
          <a:srcRect b="12737"/>
          <a:stretch/>
        </p:blipFill>
        <p:spPr>
          <a:xfrm>
            <a:off x="805009" y="1647800"/>
            <a:ext cx="10880971" cy="5210200"/>
          </a:xfrm>
          <a:prstGeom prst="rect">
            <a:avLst/>
          </a:prstGeom>
        </p:spPr>
      </p:pic>
    </p:spTree>
    <p:extLst>
      <p:ext uri="{BB962C8B-B14F-4D97-AF65-F5344CB8AC3E}">
        <p14:creationId xmlns:p14="http://schemas.microsoft.com/office/powerpoint/2010/main" val="1519924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698-02B7-4514-8A24-8CBE182E411A}"/>
              </a:ext>
            </a:extLst>
          </p:cNvPr>
          <p:cNvSpPr>
            <a:spLocks noGrp="1"/>
          </p:cNvSpPr>
          <p:nvPr>
            <p:ph type="title"/>
          </p:nvPr>
        </p:nvSpPr>
        <p:spPr>
          <a:xfrm>
            <a:off x="838200" y="2766218"/>
            <a:ext cx="10515600" cy="1325563"/>
          </a:xfrm>
        </p:spPr>
        <p:txBody>
          <a:bodyPr>
            <a:normAutofit/>
          </a:bodyPr>
          <a:lstStyle/>
          <a:p>
            <a:pPr algn="ctr"/>
            <a:r>
              <a:rPr lang="en-IN" sz="8800" b="1" dirty="0"/>
              <a:t>Demo</a:t>
            </a:r>
          </a:p>
        </p:txBody>
      </p:sp>
    </p:spTree>
    <p:extLst>
      <p:ext uri="{BB962C8B-B14F-4D97-AF65-F5344CB8AC3E}">
        <p14:creationId xmlns:p14="http://schemas.microsoft.com/office/powerpoint/2010/main" val="82923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698-02B7-4514-8A24-8CBE182E411A}"/>
              </a:ext>
            </a:extLst>
          </p:cNvPr>
          <p:cNvSpPr>
            <a:spLocks noGrp="1"/>
          </p:cNvSpPr>
          <p:nvPr>
            <p:ph type="title"/>
          </p:nvPr>
        </p:nvSpPr>
        <p:spPr>
          <a:xfrm>
            <a:off x="838200" y="2766218"/>
            <a:ext cx="10515600" cy="1325563"/>
          </a:xfrm>
        </p:spPr>
        <p:txBody>
          <a:bodyPr>
            <a:normAutofit/>
          </a:bodyPr>
          <a:lstStyle/>
          <a:p>
            <a:pPr algn="ctr"/>
            <a:r>
              <a:rPr lang="en-IN" sz="6000" b="1" dirty="0"/>
              <a:t>Conclusion &amp; Future Scope</a:t>
            </a:r>
          </a:p>
        </p:txBody>
      </p:sp>
    </p:spTree>
    <p:extLst>
      <p:ext uri="{BB962C8B-B14F-4D97-AF65-F5344CB8AC3E}">
        <p14:creationId xmlns:p14="http://schemas.microsoft.com/office/powerpoint/2010/main" val="6715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7B31-3821-4131-BEAF-B67DD7F9DECA}"/>
              </a:ext>
            </a:extLst>
          </p:cNvPr>
          <p:cNvSpPr>
            <a:spLocks noGrp="1"/>
          </p:cNvSpPr>
          <p:nvPr>
            <p:ph type="title"/>
          </p:nvPr>
        </p:nvSpPr>
        <p:spPr>
          <a:xfrm>
            <a:off x="0" y="365125"/>
            <a:ext cx="12192000" cy="1325563"/>
          </a:xfrm>
        </p:spPr>
        <p:txBody>
          <a:bodyPr/>
          <a:lstStyle/>
          <a:p>
            <a:r>
              <a:rPr lang="en-IN" b="1" dirty="0"/>
              <a:t>Functional Requirements</a:t>
            </a:r>
          </a:p>
        </p:txBody>
      </p:sp>
      <p:sp>
        <p:nvSpPr>
          <p:cNvPr id="3" name="Content Placeholder 2">
            <a:extLst>
              <a:ext uri="{FF2B5EF4-FFF2-40B4-BE49-F238E27FC236}">
                <a16:creationId xmlns:a16="http://schemas.microsoft.com/office/drawing/2014/main" id="{19A2E9C7-CB60-4648-AB8F-08A62FF132F7}"/>
              </a:ext>
            </a:extLst>
          </p:cNvPr>
          <p:cNvSpPr>
            <a:spLocks noGrp="1"/>
          </p:cNvSpPr>
          <p:nvPr>
            <p:ph idx="1"/>
          </p:nvPr>
        </p:nvSpPr>
        <p:spPr/>
        <p:txBody>
          <a:bodyPr>
            <a:normAutofit/>
          </a:bodyPr>
          <a:lstStyle/>
          <a:p>
            <a:r>
              <a:rPr lang="en-US" dirty="0"/>
              <a:t>Register/login</a:t>
            </a:r>
          </a:p>
          <a:p>
            <a:r>
              <a:rPr lang="en-US" dirty="0"/>
              <a:t>Monitor blood glucose level</a:t>
            </a:r>
          </a:p>
          <a:p>
            <a:r>
              <a:rPr lang="en-US" dirty="0"/>
              <a:t>BGL above/below safe limit:</a:t>
            </a:r>
          </a:p>
          <a:p>
            <a:pPr marL="0" indent="0">
              <a:buNone/>
            </a:pPr>
            <a:r>
              <a:rPr lang="en-US" dirty="0"/>
              <a:t>	- Hormone selected</a:t>
            </a:r>
          </a:p>
          <a:p>
            <a:pPr marL="0" indent="0">
              <a:buNone/>
            </a:pPr>
            <a:r>
              <a:rPr lang="en-US" dirty="0"/>
              <a:t>	- Dosage calculated and injected</a:t>
            </a:r>
          </a:p>
          <a:p>
            <a:r>
              <a:rPr lang="en-US" dirty="0"/>
              <a:t>Hormone reservoirs maintained and updated</a:t>
            </a:r>
            <a:endParaRPr lang="en-IN" dirty="0"/>
          </a:p>
          <a:p>
            <a:r>
              <a:rPr lang="en-US" dirty="0"/>
              <a:t>Battery displayed</a:t>
            </a:r>
          </a:p>
        </p:txBody>
      </p:sp>
    </p:spTree>
    <p:extLst>
      <p:ext uri="{BB962C8B-B14F-4D97-AF65-F5344CB8AC3E}">
        <p14:creationId xmlns:p14="http://schemas.microsoft.com/office/powerpoint/2010/main" val="2633877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8560903" cy="1469965"/>
          </a:xfrm>
        </p:spPr>
        <p:txBody>
          <a:bodyPr anchor="ctr">
            <a:normAutofit/>
          </a:bodyPr>
          <a:lstStyle/>
          <a:p>
            <a:r>
              <a:rPr lang="en-US" b="1" dirty="0">
                <a:latin typeface="Franklin Gothic Book" panose="020B0503020102020204" pitchFamily="34" charset="0"/>
                <a:cs typeface="Segoe UI" panose="020B0502040204020203" pitchFamily="34" charset="0"/>
              </a:rPr>
              <a:t>References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0" y="1283623"/>
            <a:ext cx="12192000" cy="5574378"/>
          </a:xfrm>
        </p:spPr>
        <p:txBody>
          <a:bodyPr vert="horz" lIns="91440" tIns="45720" rIns="91440" bIns="45720" rtlCol="0" anchor="t">
            <a:normAutofit/>
          </a:bodyPr>
          <a:lstStyle/>
          <a:p>
            <a:pPr marL="0" indent="0">
              <a:buNone/>
            </a:pPr>
            <a:r>
              <a:rPr lang="en-US" dirty="0"/>
              <a:t>[1] </a:t>
            </a:r>
            <a:r>
              <a:rPr lang="en-US" dirty="0" err="1"/>
              <a:t>Zhensheng</a:t>
            </a:r>
            <a:r>
              <a:rPr lang="en-US" dirty="0"/>
              <a:t> Guo, Claudia </a:t>
            </a:r>
            <a:r>
              <a:rPr lang="en-US" dirty="0" err="1"/>
              <a:t>Hirschmann</a:t>
            </a:r>
            <a:r>
              <a:rPr lang="en-US" dirty="0"/>
              <a:t>: \An Integrated Process for Developing Safety-critical Systems using Agile Development Methods". Available: </a:t>
            </a:r>
            <a:r>
              <a:rPr lang="en-US" dirty="0">
                <a:hlinkClick r:id="rId3">
                  <a:extLst>
                    <a:ext uri="{A12FA001-AC4F-418D-AE19-62706E023703}">
                      <ahyp:hlinkClr xmlns:ahyp="http://schemas.microsoft.com/office/drawing/2018/hyperlinkcolor" val="tx"/>
                    </a:ext>
                  </a:extLst>
                </a:hlinkClick>
              </a:rPr>
              <a:t>https://pdfs.semanticscholar.org/f4e5/5be15193e5cea38a28106c29df6853454aed.pdf</a:t>
            </a:r>
            <a:r>
              <a:rPr lang="en-US" dirty="0"/>
              <a:t> </a:t>
            </a:r>
            <a:r>
              <a:rPr lang="en-IN" dirty="0"/>
              <a:t>[Access date: 09/02/2020]</a:t>
            </a:r>
          </a:p>
          <a:p>
            <a:pPr marL="0" indent="0">
              <a:buNone/>
            </a:pPr>
            <a:r>
              <a:rPr lang="en-IN" dirty="0"/>
              <a:t>[2] Star UML, Available: </a:t>
            </a:r>
            <a:r>
              <a:rPr lang="en-IN" dirty="0">
                <a:hlinkClick r:id="rId4">
                  <a:extLst>
                    <a:ext uri="{A12FA001-AC4F-418D-AE19-62706E023703}">
                      <ahyp:hlinkClr xmlns:ahyp="http://schemas.microsoft.com/office/drawing/2018/hyperlinkcolor" val="tx"/>
                    </a:ext>
                  </a:extLst>
                </a:hlinkClick>
              </a:rPr>
              <a:t>http://staruml.io/</a:t>
            </a:r>
            <a:r>
              <a:rPr lang="en-US" dirty="0"/>
              <a:t> [Access date: 24/02/2020]</a:t>
            </a:r>
          </a:p>
          <a:p>
            <a:pPr marL="0" indent="0">
              <a:buNone/>
            </a:pPr>
            <a:r>
              <a:rPr lang="en-US" dirty="0"/>
              <a:t>[3] AngularJS - Spring MVC Architecture, Available: </a:t>
            </a:r>
            <a:r>
              <a:rPr lang="en-IN" dirty="0">
                <a:hlinkClick r:id="rId5">
                  <a:extLst>
                    <a:ext uri="{A12FA001-AC4F-418D-AE19-62706E023703}">
                      <ahyp:hlinkClr xmlns:ahyp="http://schemas.microsoft.com/office/drawing/2018/hyperlinkcolor" val="tx"/>
                    </a:ext>
                  </a:extLst>
                </a:hlinkClick>
              </a:rPr>
              <a:t>https://creately.com/diagram/example/ibne2ccj2/AngularJS%20-%20Spring%20MVC%20Architecture</a:t>
            </a:r>
            <a:r>
              <a:rPr lang="en-US" dirty="0"/>
              <a:t> [Access date: 24/02/2020]</a:t>
            </a:r>
            <a:endParaRPr lang="en-IN" dirty="0"/>
          </a:p>
          <a:p>
            <a:pPr marL="0" indent="0">
              <a:buNone/>
            </a:pPr>
            <a:r>
              <a:rPr lang="en-IN" dirty="0"/>
              <a:t>[4] Carlos Estela: \Blood Glucose Levels". Available: </a:t>
            </a:r>
            <a:r>
              <a:rPr lang="en-US" dirty="0"/>
              <a:t>https://scholarcommons.usf.edu/ujmm/vol3/iss2/12/ [Access date: 09/02/2020]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37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3E20ED-E348-4618-958A-893713E3FE51}"/>
              </a:ext>
            </a:extLst>
          </p:cNvPr>
          <p:cNvPicPr>
            <a:picLocks noChangeAspect="1"/>
          </p:cNvPicPr>
          <p:nvPr/>
        </p:nvPicPr>
        <p:blipFill>
          <a:blip r:embed="rId2"/>
          <a:stretch>
            <a:fillRect/>
          </a:stretch>
        </p:blipFill>
        <p:spPr>
          <a:xfrm>
            <a:off x="24182" y="0"/>
            <a:ext cx="12143635" cy="6858000"/>
          </a:xfrm>
          <a:prstGeom prst="rect">
            <a:avLst/>
          </a:prstGeom>
        </p:spPr>
      </p:pic>
    </p:spTree>
    <p:extLst>
      <p:ext uri="{BB962C8B-B14F-4D97-AF65-F5344CB8AC3E}">
        <p14:creationId xmlns:p14="http://schemas.microsoft.com/office/powerpoint/2010/main" val="29291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6158-D215-4C33-A63D-19B2C91F0A63}"/>
              </a:ext>
            </a:extLst>
          </p:cNvPr>
          <p:cNvSpPr>
            <a:spLocks noGrp="1"/>
          </p:cNvSpPr>
          <p:nvPr>
            <p:ph type="title"/>
          </p:nvPr>
        </p:nvSpPr>
        <p:spPr>
          <a:xfrm>
            <a:off x="0" y="365125"/>
            <a:ext cx="12192000" cy="1325563"/>
          </a:xfrm>
        </p:spPr>
        <p:txBody>
          <a:bodyPr/>
          <a:lstStyle/>
          <a:p>
            <a:r>
              <a:rPr lang="en-IN" b="1" dirty="0"/>
              <a:t>Safety Requirements</a:t>
            </a:r>
          </a:p>
        </p:txBody>
      </p:sp>
      <p:sp>
        <p:nvSpPr>
          <p:cNvPr id="3" name="Content Placeholder 2">
            <a:extLst>
              <a:ext uri="{FF2B5EF4-FFF2-40B4-BE49-F238E27FC236}">
                <a16:creationId xmlns:a16="http://schemas.microsoft.com/office/drawing/2014/main" id="{91C7A2B5-FDCC-412D-B04F-FAF1CB24B24A}"/>
              </a:ext>
            </a:extLst>
          </p:cNvPr>
          <p:cNvSpPr>
            <a:spLocks noGrp="1"/>
          </p:cNvSpPr>
          <p:nvPr>
            <p:ph idx="1"/>
          </p:nvPr>
        </p:nvSpPr>
        <p:spPr/>
        <p:txBody>
          <a:bodyPr/>
          <a:lstStyle/>
          <a:p>
            <a:r>
              <a:rPr lang="en-US" dirty="0"/>
              <a:t>Email verification for user registration</a:t>
            </a:r>
          </a:p>
          <a:p>
            <a:r>
              <a:rPr lang="en-US" dirty="0"/>
              <a:t>Appropriate alert messages/email </a:t>
            </a:r>
          </a:p>
          <a:p>
            <a:pPr marL="0" indent="0">
              <a:buNone/>
            </a:pPr>
            <a:r>
              <a:rPr lang="en-US" dirty="0"/>
              <a:t>	- Glucose level is critical</a:t>
            </a:r>
          </a:p>
          <a:p>
            <a:pPr marL="0" indent="0">
              <a:buNone/>
            </a:pPr>
            <a:r>
              <a:rPr lang="en-US" dirty="0"/>
              <a:t>	- Insulin/glucagon reservoir low</a:t>
            </a:r>
          </a:p>
          <a:p>
            <a:pPr marL="0" indent="0">
              <a:buNone/>
            </a:pPr>
            <a:r>
              <a:rPr lang="en-US" dirty="0"/>
              <a:t>	- Battery low</a:t>
            </a:r>
          </a:p>
        </p:txBody>
      </p:sp>
    </p:spTree>
    <p:extLst>
      <p:ext uri="{BB962C8B-B14F-4D97-AF65-F5344CB8AC3E}">
        <p14:creationId xmlns:p14="http://schemas.microsoft.com/office/powerpoint/2010/main" val="137774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3610726-B8E6-4FB2-979C-58349B42D4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254" y="2286302"/>
            <a:ext cx="6718336" cy="1956704"/>
          </a:xfrm>
          <a:prstGeom prst="rect">
            <a:avLst/>
          </a:prstGeom>
          <a:noFill/>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97655"/>
            <a:ext cx="6022419" cy="1469965"/>
          </a:xfrm>
        </p:spPr>
        <p:txBody>
          <a:bodyPr anchor="ctr">
            <a:normAutofit/>
          </a:bodyPr>
          <a:lstStyle/>
          <a:p>
            <a:r>
              <a:rPr lang="en-US" b="1" dirty="0">
                <a:latin typeface="Franklin Gothic Book" panose="020B0503020102020204" pitchFamily="34" charset="0"/>
                <a:cs typeface="Segoe UI" panose="020B0502040204020203" pitchFamily="34" charset="0"/>
              </a:rPr>
              <a:t>COCOMO 2</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3255" y="1065320"/>
            <a:ext cx="11353228" cy="8828650"/>
          </a:xfrm>
        </p:spPr>
        <p:txBody>
          <a:bodyPr vert="horz" lIns="91440" tIns="45720" rIns="91440" bIns="45720" rtlCol="0" anchor="t">
            <a:normAutofit/>
          </a:bodyPr>
          <a:lstStyle/>
          <a:p>
            <a:pPr marL="0" marR="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We used Intermediate COCOMO to calculate the cost estimation for our project. Intermediate COCOMO takes into account personal and hardware factors into account which are known as “Cost Driver Attributes”.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Calculating Unadjusted Functional Points (UFP)</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=20</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b="1" dirty="0"/>
              <a:t>Calculating SLOC</a:t>
            </a:r>
            <a:endParaRPr lang="en-US" sz="2000" dirty="0"/>
          </a:p>
          <a:p>
            <a:r>
              <a:rPr lang="en-US" sz="2000" dirty="0"/>
              <a:t>JAVA(Spring Boot for Backend) and </a:t>
            </a:r>
            <a:r>
              <a:rPr lang="en-US" sz="2000" dirty="0" err="1"/>
              <a:t>Javascript</a:t>
            </a:r>
            <a:r>
              <a:rPr lang="en-US" sz="2000" dirty="0"/>
              <a:t>(Angular 6 for frontend) are chosen as our programming languages. Language Factor (LOC per function point is around 300 average for both.)</a:t>
            </a:r>
          </a:p>
          <a:p>
            <a:r>
              <a:rPr lang="en-US" sz="2000" dirty="0"/>
              <a:t> So Lines of Code = 20*300 = 6000. Converting SLOC into KLOC by dividing it by 1000 = 6000/1000 = 6</a:t>
            </a:r>
          </a:p>
          <a:p>
            <a:endParaRPr lang="en-US" sz="1400" dirty="0"/>
          </a:p>
          <a:p>
            <a:pPr marL="0" indent="0">
              <a:buNone/>
            </a:pPr>
            <a:endParaRPr lang="en-US" sz="1400" dirty="0"/>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5912922" cy="1469965"/>
          </a:xfrm>
        </p:spPr>
        <p:txBody>
          <a:bodyPr anchor="ctr">
            <a:normAutofit/>
          </a:bodyPr>
          <a:lstStyle/>
          <a:p>
            <a:r>
              <a:rPr lang="en-US" b="1" dirty="0">
                <a:latin typeface="Franklin Gothic Book" panose="020B0503020102020204" pitchFamily="34" charset="0"/>
                <a:cs typeface="Segoe UI" panose="020B0502040204020203" pitchFamily="34" charset="0"/>
              </a:rPr>
              <a:t>COCOMO 2</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283622"/>
            <a:ext cx="11179960" cy="5718313"/>
          </a:xfrm>
        </p:spPr>
        <p:txBody>
          <a:bodyPr vert="horz" lIns="91440" tIns="45720" rIns="91440" bIns="45720" rtlCol="0" anchor="t">
            <a:normAutofit/>
          </a:bodyPr>
          <a:lstStyle/>
          <a:p>
            <a:pPr marL="0" indent="0">
              <a:buNone/>
            </a:pPr>
            <a:endParaRPr lang="en-US" sz="1800" dirty="0"/>
          </a:p>
          <a:p>
            <a:pPr marL="0" indent="0">
              <a:buNone/>
            </a:pPr>
            <a:r>
              <a:rPr lang="en-US" sz="2400" b="1" dirty="0"/>
              <a:t>Calculating Effort Adjustment Factors using Cost Drivers</a:t>
            </a:r>
            <a:r>
              <a:rPr lang="en-US" sz="2400" dirty="0"/>
              <a:t> </a:t>
            </a:r>
            <a:r>
              <a:rPr lang="en-US" sz="2400" b="1" dirty="0"/>
              <a:t>(Factors with ratings)</a:t>
            </a:r>
            <a:endParaRPr lang="en-US" sz="2400" dirty="0"/>
          </a:p>
          <a:p>
            <a:r>
              <a:rPr lang="en-US" sz="2400" u="sng" dirty="0"/>
              <a:t>Product Attributes :</a:t>
            </a:r>
            <a:r>
              <a:rPr lang="en-US" sz="2400" dirty="0"/>
              <a:t> Required Software Reliability : 1.40, Size of Application Database : 0.94, Complexity of the product : 0.70</a:t>
            </a:r>
          </a:p>
          <a:p>
            <a:r>
              <a:rPr lang="en-US" sz="2400" u="sng" dirty="0"/>
              <a:t>Hardware Attributes : </a:t>
            </a:r>
            <a:r>
              <a:rPr lang="en-US" sz="2400" dirty="0"/>
              <a:t>Run-time Performance Constraints : 1, Memory Constraints : 1, Volatility of the Virtual Machine environment : 1, Required Turnabout time : 1</a:t>
            </a:r>
          </a:p>
          <a:p>
            <a:r>
              <a:rPr lang="en-US" sz="2400" u="sng" dirty="0"/>
              <a:t>Personnel Attributes : </a:t>
            </a:r>
            <a:r>
              <a:rPr lang="en-US" sz="2400" dirty="0"/>
              <a:t>Analyst Capability : 1, Application Experience : 1, Software Engineer Capability : 1, Virtual Machine Experience : 1.1, Programming Language Experience : 1</a:t>
            </a:r>
          </a:p>
          <a:p>
            <a:r>
              <a:rPr lang="en-US" sz="2400" u="sng" dirty="0"/>
              <a:t>Project Attributes : </a:t>
            </a:r>
            <a:r>
              <a:rPr lang="en-US" sz="2400" dirty="0"/>
              <a:t>Application of Software Engineering Methods : 0.82, Use of Software Tools : 0.83, Required Development Schedule : 1.08</a:t>
            </a:r>
          </a:p>
          <a:p>
            <a:r>
              <a:rPr lang="en-US" sz="2400" b="1" dirty="0"/>
              <a:t>EAF = Multiplication of the chosen factor values = 0.74</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28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7266551" cy="1469965"/>
          </a:xfrm>
        </p:spPr>
        <p:txBody>
          <a:bodyPr anchor="ctr">
            <a:normAutofit/>
          </a:bodyPr>
          <a:lstStyle/>
          <a:p>
            <a:r>
              <a:rPr lang="en-US" b="1" dirty="0">
                <a:latin typeface="Franklin Gothic Book" panose="020B0503020102020204" pitchFamily="34" charset="0"/>
                <a:cs typeface="Segoe UI" panose="020B0502040204020203" pitchFamily="34" charset="0"/>
              </a:rPr>
              <a:t>COCOMO 2</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283622"/>
            <a:ext cx="11179960" cy="5718313"/>
          </a:xfrm>
        </p:spPr>
        <p:txBody>
          <a:bodyPr vert="horz" lIns="91440" tIns="45720" rIns="91440" bIns="45720" rtlCol="0" anchor="t">
            <a:normAutofit/>
          </a:bodyPr>
          <a:lstStyle/>
          <a:p>
            <a:pPr marL="0" marR="0" indent="0">
              <a:lnSpc>
                <a:spcPct val="107000"/>
              </a:lnSpc>
              <a:spcBef>
                <a:spcPts val="0"/>
              </a:spcBef>
              <a:spcAft>
                <a:spcPts val="800"/>
              </a:spcAft>
              <a:buNone/>
            </a:pPr>
            <a:r>
              <a:rPr lang="en-US" sz="1900" b="1" dirty="0">
                <a:latin typeface="Calibri" panose="020F0502020204030204" pitchFamily="34" charset="0"/>
                <a:ea typeface="Calibri" panose="020F0502020204030204" pitchFamily="34" charset="0"/>
                <a:cs typeface="Times New Roman" panose="02020603050405020304" pitchFamily="18" charset="0"/>
              </a:rPr>
              <a:t>Calculating Persons per month and Development time</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t>As our development team is a mixture of experienced and inexperienced staff. The project may contain some unfamiliar aspects that need to be developed, so we identified ourselves as semi-detached.</a:t>
            </a: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Effort applied = a</a:t>
            </a:r>
            <a:r>
              <a:rPr lang="en-US" sz="1800" baseline="30000" dirty="0">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(KLOC) </a:t>
            </a:r>
            <a:r>
              <a:rPr lang="en-US" sz="1800" baseline="30000" dirty="0">
                <a:latin typeface="Calibri" panose="020F0502020204030204" pitchFamily="34" charset="0"/>
                <a:ea typeface="Calibri" panose="020F0502020204030204" pitchFamily="34" charset="0"/>
                <a:cs typeface="Times New Roman" panose="02020603050405020304" pitchFamily="18" charset="0"/>
              </a:rPr>
              <a:t>bi </a:t>
            </a:r>
            <a:r>
              <a:rPr lang="en-US" sz="1800" dirty="0">
                <a:latin typeface="Calibri" panose="020F0502020204030204" pitchFamily="34" charset="0"/>
                <a:ea typeface="Calibri" panose="020F0502020204030204" pitchFamily="34" charset="0"/>
                <a:cs typeface="Times New Roman" panose="02020603050405020304" pitchFamily="18" charset="0"/>
              </a:rPr>
              <a:t> * EAF [man-months] = </a:t>
            </a:r>
            <a:r>
              <a:rPr lang="en-US" sz="1600" dirty="0">
                <a:latin typeface="Calibri" panose="020F0502020204030204" pitchFamily="34" charset="0"/>
                <a:ea typeface="Calibri" panose="020F0502020204030204" pitchFamily="34" charset="0"/>
                <a:cs typeface="Times New Roman" panose="02020603050405020304" pitchFamily="18" charset="0"/>
              </a:rPr>
              <a:t>3.0 * (6) </a:t>
            </a:r>
            <a:r>
              <a:rPr lang="en-US" sz="1600" baseline="30000" dirty="0">
                <a:latin typeface="Calibri" panose="020F0502020204030204" pitchFamily="34" charset="0"/>
                <a:ea typeface="Calibri" panose="020F0502020204030204" pitchFamily="34" charset="0"/>
                <a:cs typeface="Times New Roman" panose="02020603050405020304" pitchFamily="18" charset="0"/>
              </a:rPr>
              <a:t>1.12</a:t>
            </a:r>
            <a:r>
              <a:rPr lang="en-US" sz="1600" dirty="0">
                <a:latin typeface="Calibri" panose="020F0502020204030204" pitchFamily="34" charset="0"/>
                <a:ea typeface="Calibri" panose="020F0502020204030204" pitchFamily="34" charset="0"/>
                <a:cs typeface="Times New Roman" panose="02020603050405020304" pitchFamily="18" charset="0"/>
              </a:rPr>
              <a:t> * 0.74 = 16.5 [man-months]</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Development Time = c</a:t>
            </a:r>
            <a:r>
              <a:rPr lang="en-US" sz="1800" baseline="30000" dirty="0">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(Effort Applied) </a:t>
            </a:r>
            <a:r>
              <a:rPr lang="en-US" sz="1800" baseline="30000" dirty="0">
                <a:latin typeface="Calibri" panose="020F0502020204030204" pitchFamily="34" charset="0"/>
                <a:ea typeface="Calibri" panose="020F0502020204030204" pitchFamily="34" charset="0"/>
                <a:cs typeface="Times New Roman" panose="02020603050405020304" pitchFamily="18" charset="0"/>
              </a:rPr>
              <a:t>di</a:t>
            </a:r>
            <a:r>
              <a:rPr lang="en-US" sz="1800" dirty="0">
                <a:latin typeface="Calibri" panose="020F0502020204030204" pitchFamily="34" charset="0"/>
                <a:ea typeface="Calibri" panose="020F0502020204030204" pitchFamily="34" charset="0"/>
                <a:cs typeface="Times New Roman" panose="02020603050405020304" pitchFamily="18" charset="0"/>
              </a:rPr>
              <a:t> [months] = 2.5 * (15.4) </a:t>
            </a:r>
            <a:r>
              <a:rPr lang="en-US" sz="1800" baseline="30000" dirty="0">
                <a:latin typeface="Calibri" panose="020F0502020204030204" pitchFamily="34" charset="0"/>
                <a:ea typeface="Calibri" panose="020F0502020204030204" pitchFamily="34" charset="0"/>
                <a:cs typeface="Times New Roman" panose="02020603050405020304" pitchFamily="18" charset="0"/>
              </a:rPr>
              <a:t>0.35</a:t>
            </a:r>
            <a:r>
              <a:rPr lang="en-US" sz="1800" dirty="0">
                <a:latin typeface="Calibri" panose="020F0502020204030204" pitchFamily="34" charset="0"/>
                <a:ea typeface="Calibri" panose="020F0502020204030204" pitchFamily="34" charset="0"/>
                <a:cs typeface="Times New Roman" panose="02020603050405020304" pitchFamily="18" charset="0"/>
              </a:rPr>
              <a:t> = 6.7 months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People required = Effort Applied / Development Time [count] = 16.5/6.7 = 2.5 people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As we are a team of 5 people.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So, Development Time = 16.5/5 = </a:t>
            </a:r>
            <a:r>
              <a:rPr lang="en-US" sz="1900" b="1" dirty="0">
                <a:latin typeface="Calibri" panose="020F0502020204030204" pitchFamily="34" charset="0"/>
                <a:ea typeface="Calibri" panose="020F0502020204030204" pitchFamily="34" charset="0"/>
                <a:cs typeface="Times New Roman" panose="02020603050405020304" pitchFamily="18" charset="0"/>
              </a:rPr>
              <a:t>3.3 months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Times New Roman" panose="02020603050405020304" pitchFamily="18" charset="0"/>
              </a:rPr>
              <a:t>We calculated this at the start of December, and we had approximately 2.5 months to develop our application. So keeping that in mind we decided to develop only the core functionality of a patient’s use case.</a:t>
            </a:r>
            <a:endParaRPr lang="en-US" sz="17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288990D3-F150-44A3-8BD0-85D4CEEFC68E}"/>
              </a:ext>
            </a:extLst>
          </p:cNvPr>
          <p:cNvPicPr>
            <a:picLocks noChangeAspect="1"/>
          </p:cNvPicPr>
          <p:nvPr/>
        </p:nvPicPr>
        <p:blipFill>
          <a:blip r:embed="rId3"/>
          <a:stretch>
            <a:fillRect/>
          </a:stretch>
        </p:blipFill>
        <p:spPr>
          <a:xfrm>
            <a:off x="712475" y="2380902"/>
            <a:ext cx="5516047" cy="1473797"/>
          </a:xfrm>
          <a:prstGeom prst="rect">
            <a:avLst/>
          </a:prstGeom>
        </p:spPr>
      </p:pic>
    </p:spTree>
    <p:extLst>
      <p:ext uri="{BB962C8B-B14F-4D97-AF65-F5344CB8AC3E}">
        <p14:creationId xmlns:p14="http://schemas.microsoft.com/office/powerpoint/2010/main" val="234541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FB1B-B037-4109-ADA5-3D7DFC7BAAC4}"/>
              </a:ext>
            </a:extLst>
          </p:cNvPr>
          <p:cNvSpPr>
            <a:spLocks noGrp="1"/>
          </p:cNvSpPr>
          <p:nvPr>
            <p:ph type="title"/>
          </p:nvPr>
        </p:nvSpPr>
        <p:spPr>
          <a:xfrm>
            <a:off x="0" y="365125"/>
            <a:ext cx="11353800" cy="1325563"/>
          </a:xfrm>
        </p:spPr>
        <p:txBody>
          <a:bodyPr/>
          <a:lstStyle/>
          <a:p>
            <a:r>
              <a:rPr lang="en-IN" b="1" dirty="0"/>
              <a:t>Process Model (1/3)</a:t>
            </a:r>
          </a:p>
        </p:txBody>
      </p:sp>
      <p:sp>
        <p:nvSpPr>
          <p:cNvPr id="3" name="Content Placeholder 2">
            <a:extLst>
              <a:ext uri="{FF2B5EF4-FFF2-40B4-BE49-F238E27FC236}">
                <a16:creationId xmlns:a16="http://schemas.microsoft.com/office/drawing/2014/main" id="{24DAE8E9-C1BE-40F3-9789-8EE3DBA89DBC}"/>
              </a:ext>
            </a:extLst>
          </p:cNvPr>
          <p:cNvSpPr>
            <a:spLocks noGrp="1"/>
          </p:cNvSpPr>
          <p:nvPr>
            <p:ph idx="1"/>
          </p:nvPr>
        </p:nvSpPr>
        <p:spPr/>
        <p:txBody>
          <a:bodyPr>
            <a:normAutofit/>
          </a:bodyPr>
          <a:lstStyle/>
          <a:p>
            <a:r>
              <a:rPr lang="en-US" b="1" dirty="0"/>
              <a:t>Agile</a:t>
            </a:r>
            <a:r>
              <a:rPr lang="en-US" dirty="0"/>
              <a:t> iterative approach is most suited to deal with development of complex technical systems and change management, but the development of a safety critical system is governed strictly by </a:t>
            </a:r>
            <a:r>
              <a:rPr lang="en-US" b="1" dirty="0"/>
              <a:t>safety standards</a:t>
            </a:r>
            <a:r>
              <a:rPr lang="en-US" dirty="0"/>
              <a:t>. So, the process model we have chosen for our project is </a:t>
            </a:r>
            <a:r>
              <a:rPr lang="en-US" b="1" dirty="0"/>
              <a:t>Agile Scrum with some safety incorporations according to standard IEC-61508</a:t>
            </a:r>
            <a:r>
              <a:rPr lang="en-US" dirty="0"/>
              <a:t> [1].</a:t>
            </a:r>
          </a:p>
          <a:p>
            <a:r>
              <a:rPr lang="en-US" b="1" dirty="0"/>
              <a:t>Team organization </a:t>
            </a:r>
            <a:r>
              <a:rPr lang="en-US" dirty="0"/>
              <a:t>- Self-organizing cross functional scrum team. Each team member worked as a designer, developer or tester depending on the phase of the sprint. Benefit - complete capacity utilization of team.</a:t>
            </a:r>
          </a:p>
        </p:txBody>
      </p:sp>
    </p:spTree>
    <p:extLst>
      <p:ext uri="{BB962C8B-B14F-4D97-AF65-F5344CB8AC3E}">
        <p14:creationId xmlns:p14="http://schemas.microsoft.com/office/powerpoint/2010/main" val="8540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75DB-0573-4955-8227-88731C6BC39C}"/>
              </a:ext>
            </a:extLst>
          </p:cNvPr>
          <p:cNvSpPr>
            <a:spLocks noGrp="1"/>
          </p:cNvSpPr>
          <p:nvPr>
            <p:ph type="title"/>
          </p:nvPr>
        </p:nvSpPr>
        <p:spPr>
          <a:xfrm>
            <a:off x="0" y="365125"/>
            <a:ext cx="11353800" cy="1325563"/>
          </a:xfrm>
        </p:spPr>
        <p:txBody>
          <a:bodyPr/>
          <a:lstStyle/>
          <a:p>
            <a:r>
              <a:rPr lang="en-IN" b="1" dirty="0"/>
              <a:t>Process Model (2/3)</a:t>
            </a:r>
          </a:p>
        </p:txBody>
      </p:sp>
      <p:sp>
        <p:nvSpPr>
          <p:cNvPr id="3" name="Content Placeholder 2">
            <a:extLst>
              <a:ext uri="{FF2B5EF4-FFF2-40B4-BE49-F238E27FC236}">
                <a16:creationId xmlns:a16="http://schemas.microsoft.com/office/drawing/2014/main" id="{737F0D3D-88A6-410D-A39B-2DE2BA9D349A}"/>
              </a:ext>
            </a:extLst>
          </p:cNvPr>
          <p:cNvSpPr>
            <a:spLocks noGrp="1"/>
          </p:cNvSpPr>
          <p:nvPr>
            <p:ph idx="1"/>
          </p:nvPr>
        </p:nvSpPr>
        <p:spPr/>
        <p:txBody>
          <a:bodyPr>
            <a:normAutofit fontScale="92500" lnSpcReduction="20000"/>
          </a:bodyPr>
          <a:lstStyle/>
          <a:p>
            <a:r>
              <a:rPr lang="en-US" dirty="0"/>
              <a:t>The project was split into sprints of </a:t>
            </a:r>
            <a:r>
              <a:rPr lang="en-US" b="1" dirty="0"/>
              <a:t>2 weeks </a:t>
            </a:r>
            <a:r>
              <a:rPr lang="en-US" dirty="0"/>
              <a:t>each. Phases in every sprint:</a:t>
            </a:r>
          </a:p>
          <a:p>
            <a:pPr>
              <a:buFont typeface="Courier New" panose="02070309020205020404" pitchFamily="49" charset="0"/>
              <a:buChar char="o"/>
            </a:pPr>
            <a:r>
              <a:rPr lang="en-US" dirty="0"/>
              <a:t> </a:t>
            </a:r>
            <a:r>
              <a:rPr lang="en-IN" dirty="0"/>
              <a:t>Sprint planning</a:t>
            </a:r>
          </a:p>
          <a:p>
            <a:pPr>
              <a:buFont typeface="Courier New" panose="02070309020205020404" pitchFamily="49" charset="0"/>
              <a:buChar char="o"/>
            </a:pPr>
            <a:r>
              <a:rPr lang="en-IN" dirty="0"/>
              <a:t> Requirement analysis</a:t>
            </a:r>
          </a:p>
          <a:p>
            <a:pPr>
              <a:buFont typeface="Courier New" panose="02070309020205020404" pitchFamily="49" charset="0"/>
              <a:buChar char="o"/>
            </a:pPr>
            <a:r>
              <a:rPr lang="en-IN" dirty="0"/>
              <a:t> Design</a:t>
            </a:r>
          </a:p>
          <a:p>
            <a:pPr>
              <a:buFont typeface="Courier New" panose="02070309020205020404" pitchFamily="49" charset="0"/>
              <a:buChar char="o"/>
            </a:pPr>
            <a:r>
              <a:rPr lang="en-IN" dirty="0"/>
              <a:t> Implementation</a:t>
            </a:r>
          </a:p>
          <a:p>
            <a:pPr>
              <a:buFont typeface="Courier New" panose="02070309020205020404" pitchFamily="49" charset="0"/>
              <a:buChar char="o"/>
            </a:pPr>
            <a:r>
              <a:rPr lang="en-IN" dirty="0"/>
              <a:t> Testing</a:t>
            </a:r>
          </a:p>
          <a:p>
            <a:pPr>
              <a:buFont typeface="Courier New" panose="02070309020205020404" pitchFamily="49" charset="0"/>
              <a:buChar char="o"/>
            </a:pPr>
            <a:r>
              <a:rPr lang="en-IN" dirty="0"/>
              <a:t> Sprint retrospective</a:t>
            </a:r>
          </a:p>
          <a:p>
            <a:pPr>
              <a:buFont typeface="Courier New" panose="02070309020205020404" pitchFamily="49" charset="0"/>
              <a:buChar char="o"/>
            </a:pPr>
            <a:r>
              <a:rPr lang="en-IN" dirty="0"/>
              <a:t> Backlog </a:t>
            </a:r>
            <a:r>
              <a:rPr lang="en-US" dirty="0"/>
              <a:t>review</a:t>
            </a:r>
          </a:p>
          <a:p>
            <a:pPr>
              <a:buFont typeface="Courier New" panose="02070309020205020404" pitchFamily="49" charset="0"/>
              <a:buChar char="o"/>
            </a:pPr>
            <a:r>
              <a:rPr lang="en-US" dirty="0"/>
              <a:t> Demo/presentation</a:t>
            </a:r>
          </a:p>
          <a:p>
            <a:pPr>
              <a:buFont typeface="Courier New" panose="02070309020205020404" pitchFamily="49" charset="0"/>
              <a:buChar char="o"/>
            </a:pPr>
            <a:r>
              <a:rPr lang="en-US" dirty="0"/>
              <a:t> Bi-weekly scrum meetings</a:t>
            </a:r>
            <a:endParaRPr lang="en-IN" dirty="0"/>
          </a:p>
        </p:txBody>
      </p:sp>
    </p:spTree>
    <p:extLst>
      <p:ext uri="{BB962C8B-B14F-4D97-AF65-F5344CB8AC3E}">
        <p14:creationId xmlns:p14="http://schemas.microsoft.com/office/powerpoint/2010/main" val="315247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2657</Words>
  <Application>Microsoft Office PowerPoint</Application>
  <PresentationFormat>Widescreen</PresentationFormat>
  <Paragraphs>324</Paragraphs>
  <Slides>31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Century Gothic</vt:lpstr>
      <vt:lpstr>Courier New</vt:lpstr>
      <vt:lpstr>Franklin Gothic Book</vt:lpstr>
      <vt:lpstr>Segoe UI</vt:lpstr>
      <vt:lpstr>Wingdings</vt:lpstr>
      <vt:lpstr>Wingdings 3</vt:lpstr>
      <vt:lpstr>Office Theme</vt:lpstr>
      <vt:lpstr>Software Simulation of an Insulin And Glucagon Pump</vt:lpstr>
      <vt:lpstr>Project Scope</vt:lpstr>
      <vt:lpstr>Functional Requirements</vt:lpstr>
      <vt:lpstr>Safety Requirements</vt:lpstr>
      <vt:lpstr>COCOMO 2</vt:lpstr>
      <vt:lpstr>COCOMO 2</vt:lpstr>
      <vt:lpstr>COCOMO 2</vt:lpstr>
      <vt:lpstr>Process Model (1/3)</vt:lpstr>
      <vt:lpstr>Process Model (2/3)</vt:lpstr>
      <vt:lpstr>Process Model (3/3)</vt:lpstr>
      <vt:lpstr>Milestones and Project Timeline</vt:lpstr>
      <vt:lpstr>HAZARD ANALYSIS</vt:lpstr>
      <vt:lpstr>STAMP Approach (1/5)</vt:lpstr>
      <vt:lpstr>STAMP Approach (2/5)</vt:lpstr>
      <vt:lpstr>STAMP Approach (3/5)</vt:lpstr>
      <vt:lpstr>STAMP Approach (4/5)</vt:lpstr>
      <vt:lpstr>STAMP Approach (5/5)</vt:lpstr>
      <vt:lpstr>Safety Plan</vt:lpstr>
      <vt:lpstr>Design</vt:lpstr>
      <vt:lpstr>Use Case  Diagram</vt:lpstr>
      <vt:lpstr>Sequence Diagram</vt:lpstr>
      <vt:lpstr>Class Diagram</vt:lpstr>
      <vt:lpstr>Architecture Diagram</vt:lpstr>
      <vt:lpstr>Mathematical Model</vt:lpstr>
      <vt:lpstr>Solution</vt:lpstr>
      <vt:lpstr>Comparison </vt:lpstr>
      <vt:lpstr>Verification and Validation</vt:lpstr>
      <vt:lpstr>Demo</vt:lpstr>
      <vt:lpstr>Conclusion &amp;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 Final Presentation</dc:title>
  <dc:creator>Shubham Girdhar</dc:creator>
  <cp:lastModifiedBy>Safir Mohammad Shaikh</cp:lastModifiedBy>
  <cp:revision>67</cp:revision>
  <dcterms:created xsi:type="dcterms:W3CDTF">2020-02-21T11:47:03Z</dcterms:created>
  <dcterms:modified xsi:type="dcterms:W3CDTF">2020-02-24T13:18:10Z</dcterms:modified>
</cp:coreProperties>
</file>