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5"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72" d="100"/>
          <a:sy n="72" d="100"/>
        </p:scale>
        <p:origin x="58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DACF-8A09-4868-AA2F-8D99D040F9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236A35-FDCF-4DCB-9089-BCCE63D19B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104EF7-79F0-464C-8B82-0C7D272EB016}"/>
              </a:ext>
            </a:extLst>
          </p:cNvPr>
          <p:cNvSpPr>
            <a:spLocks noGrp="1"/>
          </p:cNvSpPr>
          <p:nvPr>
            <p:ph type="dt" sz="half" idx="10"/>
          </p:nvPr>
        </p:nvSpPr>
        <p:spPr/>
        <p:txBody>
          <a:bodyPr/>
          <a:lstStyle/>
          <a:p>
            <a:fld id="{EF99DC4A-ADC4-4946-B6E8-684FD305C172}" type="datetimeFigureOut">
              <a:rPr lang="en-US" smtClean="0"/>
              <a:t>12/6/2019</a:t>
            </a:fld>
            <a:endParaRPr lang="en-US"/>
          </a:p>
        </p:txBody>
      </p:sp>
      <p:sp>
        <p:nvSpPr>
          <p:cNvPr id="5" name="Footer Placeholder 4">
            <a:extLst>
              <a:ext uri="{FF2B5EF4-FFF2-40B4-BE49-F238E27FC236}">
                <a16:creationId xmlns:a16="http://schemas.microsoft.com/office/drawing/2014/main" id="{E7F3A134-2343-4185-955F-6FEBF8495A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FB5B99-5CD3-461E-B335-58AC9DA67DFF}"/>
              </a:ext>
            </a:extLst>
          </p:cNvPr>
          <p:cNvSpPr>
            <a:spLocks noGrp="1"/>
          </p:cNvSpPr>
          <p:nvPr>
            <p:ph type="sldNum" sz="quarter" idx="12"/>
          </p:nvPr>
        </p:nvSpPr>
        <p:spPr/>
        <p:txBody>
          <a:bodyPr/>
          <a:lstStyle/>
          <a:p>
            <a:fld id="{AFE3444B-B0FC-4D4B-B44B-5BDCFCD22D0E}" type="slidenum">
              <a:rPr lang="en-US" smtClean="0"/>
              <a:t>‹#›</a:t>
            </a:fld>
            <a:endParaRPr lang="en-US"/>
          </a:p>
        </p:txBody>
      </p:sp>
    </p:spTree>
    <p:extLst>
      <p:ext uri="{BB962C8B-B14F-4D97-AF65-F5344CB8AC3E}">
        <p14:creationId xmlns:p14="http://schemas.microsoft.com/office/powerpoint/2010/main" val="2811691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0AAD-5BB7-43AB-8A8E-FFE169FAF0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96117D-73D8-428B-8B61-281A0996B6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E5C92-E32F-491D-A005-0C14AE0E5C94}"/>
              </a:ext>
            </a:extLst>
          </p:cNvPr>
          <p:cNvSpPr>
            <a:spLocks noGrp="1"/>
          </p:cNvSpPr>
          <p:nvPr>
            <p:ph type="dt" sz="half" idx="10"/>
          </p:nvPr>
        </p:nvSpPr>
        <p:spPr/>
        <p:txBody>
          <a:bodyPr/>
          <a:lstStyle/>
          <a:p>
            <a:fld id="{EF99DC4A-ADC4-4946-B6E8-684FD305C172}" type="datetimeFigureOut">
              <a:rPr lang="en-US" smtClean="0"/>
              <a:t>12/6/2019</a:t>
            </a:fld>
            <a:endParaRPr lang="en-US"/>
          </a:p>
        </p:txBody>
      </p:sp>
      <p:sp>
        <p:nvSpPr>
          <p:cNvPr id="5" name="Footer Placeholder 4">
            <a:extLst>
              <a:ext uri="{FF2B5EF4-FFF2-40B4-BE49-F238E27FC236}">
                <a16:creationId xmlns:a16="http://schemas.microsoft.com/office/drawing/2014/main" id="{B26892FA-111B-403A-96A7-2728BAB94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DA7F66-1742-44F7-9265-D17D7A12DB0F}"/>
              </a:ext>
            </a:extLst>
          </p:cNvPr>
          <p:cNvSpPr>
            <a:spLocks noGrp="1"/>
          </p:cNvSpPr>
          <p:nvPr>
            <p:ph type="sldNum" sz="quarter" idx="12"/>
          </p:nvPr>
        </p:nvSpPr>
        <p:spPr/>
        <p:txBody>
          <a:bodyPr/>
          <a:lstStyle/>
          <a:p>
            <a:fld id="{AFE3444B-B0FC-4D4B-B44B-5BDCFCD22D0E}" type="slidenum">
              <a:rPr lang="en-US" smtClean="0"/>
              <a:t>‹#›</a:t>
            </a:fld>
            <a:endParaRPr lang="en-US"/>
          </a:p>
        </p:txBody>
      </p:sp>
    </p:spTree>
    <p:extLst>
      <p:ext uri="{BB962C8B-B14F-4D97-AF65-F5344CB8AC3E}">
        <p14:creationId xmlns:p14="http://schemas.microsoft.com/office/powerpoint/2010/main" val="2640222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39E966-09FE-4A2D-8677-A5191A7350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16708F-C9A3-4244-A127-958FB50F17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46607-7074-40E7-B344-80B7F3DFEF4F}"/>
              </a:ext>
            </a:extLst>
          </p:cNvPr>
          <p:cNvSpPr>
            <a:spLocks noGrp="1"/>
          </p:cNvSpPr>
          <p:nvPr>
            <p:ph type="dt" sz="half" idx="10"/>
          </p:nvPr>
        </p:nvSpPr>
        <p:spPr/>
        <p:txBody>
          <a:bodyPr/>
          <a:lstStyle/>
          <a:p>
            <a:fld id="{EF99DC4A-ADC4-4946-B6E8-684FD305C172}" type="datetimeFigureOut">
              <a:rPr lang="en-US" smtClean="0"/>
              <a:t>12/6/2019</a:t>
            </a:fld>
            <a:endParaRPr lang="en-US"/>
          </a:p>
        </p:txBody>
      </p:sp>
      <p:sp>
        <p:nvSpPr>
          <p:cNvPr id="5" name="Footer Placeholder 4">
            <a:extLst>
              <a:ext uri="{FF2B5EF4-FFF2-40B4-BE49-F238E27FC236}">
                <a16:creationId xmlns:a16="http://schemas.microsoft.com/office/drawing/2014/main" id="{C683AD7A-8549-4D35-9700-6716CDFB7F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3659D-19F4-4B4F-A7DB-7135AF614AB2}"/>
              </a:ext>
            </a:extLst>
          </p:cNvPr>
          <p:cNvSpPr>
            <a:spLocks noGrp="1"/>
          </p:cNvSpPr>
          <p:nvPr>
            <p:ph type="sldNum" sz="quarter" idx="12"/>
          </p:nvPr>
        </p:nvSpPr>
        <p:spPr/>
        <p:txBody>
          <a:bodyPr/>
          <a:lstStyle/>
          <a:p>
            <a:fld id="{AFE3444B-B0FC-4D4B-B44B-5BDCFCD22D0E}" type="slidenum">
              <a:rPr lang="en-US" smtClean="0"/>
              <a:t>‹#›</a:t>
            </a:fld>
            <a:endParaRPr lang="en-US"/>
          </a:p>
        </p:txBody>
      </p:sp>
    </p:spTree>
    <p:extLst>
      <p:ext uri="{BB962C8B-B14F-4D97-AF65-F5344CB8AC3E}">
        <p14:creationId xmlns:p14="http://schemas.microsoft.com/office/powerpoint/2010/main" val="77336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8473-5F2B-4F96-9C24-B763158314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2F401D-2730-4F74-89EB-0D0930770F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ED32C4-A630-4011-A922-7B30688E1BEC}"/>
              </a:ext>
            </a:extLst>
          </p:cNvPr>
          <p:cNvSpPr>
            <a:spLocks noGrp="1"/>
          </p:cNvSpPr>
          <p:nvPr>
            <p:ph type="dt" sz="half" idx="10"/>
          </p:nvPr>
        </p:nvSpPr>
        <p:spPr/>
        <p:txBody>
          <a:bodyPr/>
          <a:lstStyle/>
          <a:p>
            <a:fld id="{EF99DC4A-ADC4-4946-B6E8-684FD305C172}" type="datetimeFigureOut">
              <a:rPr lang="en-US" smtClean="0"/>
              <a:t>12/6/2019</a:t>
            </a:fld>
            <a:endParaRPr lang="en-US"/>
          </a:p>
        </p:txBody>
      </p:sp>
      <p:sp>
        <p:nvSpPr>
          <p:cNvPr id="5" name="Footer Placeholder 4">
            <a:extLst>
              <a:ext uri="{FF2B5EF4-FFF2-40B4-BE49-F238E27FC236}">
                <a16:creationId xmlns:a16="http://schemas.microsoft.com/office/drawing/2014/main" id="{71D2A4AB-AFEE-499A-B18E-94D45E818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56CA35-5392-410C-AE70-6C79F1E2576D}"/>
              </a:ext>
            </a:extLst>
          </p:cNvPr>
          <p:cNvSpPr>
            <a:spLocks noGrp="1"/>
          </p:cNvSpPr>
          <p:nvPr>
            <p:ph type="sldNum" sz="quarter" idx="12"/>
          </p:nvPr>
        </p:nvSpPr>
        <p:spPr/>
        <p:txBody>
          <a:bodyPr/>
          <a:lstStyle/>
          <a:p>
            <a:fld id="{AFE3444B-B0FC-4D4B-B44B-5BDCFCD22D0E}" type="slidenum">
              <a:rPr lang="en-US" smtClean="0"/>
              <a:t>‹#›</a:t>
            </a:fld>
            <a:endParaRPr lang="en-US"/>
          </a:p>
        </p:txBody>
      </p:sp>
    </p:spTree>
    <p:extLst>
      <p:ext uri="{BB962C8B-B14F-4D97-AF65-F5344CB8AC3E}">
        <p14:creationId xmlns:p14="http://schemas.microsoft.com/office/powerpoint/2010/main" val="187162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B290-C2F5-4AB6-8276-DD8A80DE7D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D0EB3C-98FF-4497-9239-CF09B08CE0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DD86EC-F844-42D2-9E86-04C8987393F1}"/>
              </a:ext>
            </a:extLst>
          </p:cNvPr>
          <p:cNvSpPr>
            <a:spLocks noGrp="1"/>
          </p:cNvSpPr>
          <p:nvPr>
            <p:ph type="dt" sz="half" idx="10"/>
          </p:nvPr>
        </p:nvSpPr>
        <p:spPr/>
        <p:txBody>
          <a:bodyPr/>
          <a:lstStyle/>
          <a:p>
            <a:fld id="{EF99DC4A-ADC4-4946-B6E8-684FD305C172}" type="datetimeFigureOut">
              <a:rPr lang="en-US" smtClean="0"/>
              <a:t>12/6/2019</a:t>
            </a:fld>
            <a:endParaRPr lang="en-US"/>
          </a:p>
        </p:txBody>
      </p:sp>
      <p:sp>
        <p:nvSpPr>
          <p:cNvPr id="5" name="Footer Placeholder 4">
            <a:extLst>
              <a:ext uri="{FF2B5EF4-FFF2-40B4-BE49-F238E27FC236}">
                <a16:creationId xmlns:a16="http://schemas.microsoft.com/office/drawing/2014/main" id="{B4E23716-FD36-4621-B02E-334082342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4A62C-C9D6-4177-85E7-32DAA4D7FC14}"/>
              </a:ext>
            </a:extLst>
          </p:cNvPr>
          <p:cNvSpPr>
            <a:spLocks noGrp="1"/>
          </p:cNvSpPr>
          <p:nvPr>
            <p:ph type="sldNum" sz="quarter" idx="12"/>
          </p:nvPr>
        </p:nvSpPr>
        <p:spPr/>
        <p:txBody>
          <a:bodyPr/>
          <a:lstStyle/>
          <a:p>
            <a:fld id="{AFE3444B-B0FC-4D4B-B44B-5BDCFCD22D0E}" type="slidenum">
              <a:rPr lang="en-US" smtClean="0"/>
              <a:t>‹#›</a:t>
            </a:fld>
            <a:endParaRPr lang="en-US"/>
          </a:p>
        </p:txBody>
      </p:sp>
    </p:spTree>
    <p:extLst>
      <p:ext uri="{BB962C8B-B14F-4D97-AF65-F5344CB8AC3E}">
        <p14:creationId xmlns:p14="http://schemas.microsoft.com/office/powerpoint/2010/main" val="3112025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2036-9451-4552-9FDE-853585EF6E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1A0C37-9744-401D-B57A-0F332D08FA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37C6C0-E13E-4A6A-B45F-92A3D191B3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17242D-A163-4436-B04B-7D82867A163D}"/>
              </a:ext>
            </a:extLst>
          </p:cNvPr>
          <p:cNvSpPr>
            <a:spLocks noGrp="1"/>
          </p:cNvSpPr>
          <p:nvPr>
            <p:ph type="dt" sz="half" idx="10"/>
          </p:nvPr>
        </p:nvSpPr>
        <p:spPr/>
        <p:txBody>
          <a:bodyPr/>
          <a:lstStyle/>
          <a:p>
            <a:fld id="{EF99DC4A-ADC4-4946-B6E8-684FD305C172}" type="datetimeFigureOut">
              <a:rPr lang="en-US" smtClean="0"/>
              <a:t>12/6/2019</a:t>
            </a:fld>
            <a:endParaRPr lang="en-US"/>
          </a:p>
        </p:txBody>
      </p:sp>
      <p:sp>
        <p:nvSpPr>
          <p:cNvPr id="6" name="Footer Placeholder 5">
            <a:extLst>
              <a:ext uri="{FF2B5EF4-FFF2-40B4-BE49-F238E27FC236}">
                <a16:creationId xmlns:a16="http://schemas.microsoft.com/office/drawing/2014/main" id="{575C1A72-06C1-4B75-819C-B45E1FBAD5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E50807-8B28-4F8F-9461-2E7D5661D680}"/>
              </a:ext>
            </a:extLst>
          </p:cNvPr>
          <p:cNvSpPr>
            <a:spLocks noGrp="1"/>
          </p:cNvSpPr>
          <p:nvPr>
            <p:ph type="sldNum" sz="quarter" idx="12"/>
          </p:nvPr>
        </p:nvSpPr>
        <p:spPr/>
        <p:txBody>
          <a:bodyPr/>
          <a:lstStyle/>
          <a:p>
            <a:fld id="{AFE3444B-B0FC-4D4B-B44B-5BDCFCD22D0E}" type="slidenum">
              <a:rPr lang="en-US" smtClean="0"/>
              <a:t>‹#›</a:t>
            </a:fld>
            <a:endParaRPr lang="en-US"/>
          </a:p>
        </p:txBody>
      </p:sp>
    </p:spTree>
    <p:extLst>
      <p:ext uri="{BB962C8B-B14F-4D97-AF65-F5344CB8AC3E}">
        <p14:creationId xmlns:p14="http://schemas.microsoft.com/office/powerpoint/2010/main" val="4157970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DE2C6-11C3-499C-A6CE-885B561A32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9339A5-7A98-4DAE-AD34-701CD735F8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FC92FE-1CEB-4765-9DE8-E99341A582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273F3E-D75E-4F0F-9429-1392BF9D5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270D25-BCF6-4E0B-AF7E-78545B17F0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42FFC0-CA73-4B05-B595-BB6E62AF98EE}"/>
              </a:ext>
            </a:extLst>
          </p:cNvPr>
          <p:cNvSpPr>
            <a:spLocks noGrp="1"/>
          </p:cNvSpPr>
          <p:nvPr>
            <p:ph type="dt" sz="half" idx="10"/>
          </p:nvPr>
        </p:nvSpPr>
        <p:spPr/>
        <p:txBody>
          <a:bodyPr/>
          <a:lstStyle/>
          <a:p>
            <a:fld id="{EF99DC4A-ADC4-4946-B6E8-684FD305C172}" type="datetimeFigureOut">
              <a:rPr lang="en-US" smtClean="0"/>
              <a:t>12/6/2019</a:t>
            </a:fld>
            <a:endParaRPr lang="en-US"/>
          </a:p>
        </p:txBody>
      </p:sp>
      <p:sp>
        <p:nvSpPr>
          <p:cNvPr id="8" name="Footer Placeholder 7">
            <a:extLst>
              <a:ext uri="{FF2B5EF4-FFF2-40B4-BE49-F238E27FC236}">
                <a16:creationId xmlns:a16="http://schemas.microsoft.com/office/drawing/2014/main" id="{AF87BC3A-17D6-4084-BE88-5836CB3F88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715033-5117-447E-8BF2-31ED2B21D285}"/>
              </a:ext>
            </a:extLst>
          </p:cNvPr>
          <p:cNvSpPr>
            <a:spLocks noGrp="1"/>
          </p:cNvSpPr>
          <p:nvPr>
            <p:ph type="sldNum" sz="quarter" idx="12"/>
          </p:nvPr>
        </p:nvSpPr>
        <p:spPr/>
        <p:txBody>
          <a:bodyPr/>
          <a:lstStyle/>
          <a:p>
            <a:fld id="{AFE3444B-B0FC-4D4B-B44B-5BDCFCD22D0E}" type="slidenum">
              <a:rPr lang="en-US" smtClean="0"/>
              <a:t>‹#›</a:t>
            </a:fld>
            <a:endParaRPr lang="en-US"/>
          </a:p>
        </p:txBody>
      </p:sp>
    </p:spTree>
    <p:extLst>
      <p:ext uri="{BB962C8B-B14F-4D97-AF65-F5344CB8AC3E}">
        <p14:creationId xmlns:p14="http://schemas.microsoft.com/office/powerpoint/2010/main" val="1763151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E1B3E-FE99-4BE6-8E03-A06AEB96A9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F2EB32-3AAB-4343-AF85-10ED7E934710}"/>
              </a:ext>
            </a:extLst>
          </p:cNvPr>
          <p:cNvSpPr>
            <a:spLocks noGrp="1"/>
          </p:cNvSpPr>
          <p:nvPr>
            <p:ph type="dt" sz="half" idx="10"/>
          </p:nvPr>
        </p:nvSpPr>
        <p:spPr/>
        <p:txBody>
          <a:bodyPr/>
          <a:lstStyle/>
          <a:p>
            <a:fld id="{EF99DC4A-ADC4-4946-B6E8-684FD305C172}" type="datetimeFigureOut">
              <a:rPr lang="en-US" smtClean="0"/>
              <a:t>12/6/2019</a:t>
            </a:fld>
            <a:endParaRPr lang="en-US"/>
          </a:p>
        </p:txBody>
      </p:sp>
      <p:sp>
        <p:nvSpPr>
          <p:cNvPr id="4" name="Footer Placeholder 3">
            <a:extLst>
              <a:ext uri="{FF2B5EF4-FFF2-40B4-BE49-F238E27FC236}">
                <a16:creationId xmlns:a16="http://schemas.microsoft.com/office/drawing/2014/main" id="{8954F663-5467-4D56-A329-5DB70A1177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A5FF0D-80FD-4678-A822-484CED1B9064}"/>
              </a:ext>
            </a:extLst>
          </p:cNvPr>
          <p:cNvSpPr>
            <a:spLocks noGrp="1"/>
          </p:cNvSpPr>
          <p:nvPr>
            <p:ph type="sldNum" sz="quarter" idx="12"/>
          </p:nvPr>
        </p:nvSpPr>
        <p:spPr/>
        <p:txBody>
          <a:bodyPr/>
          <a:lstStyle/>
          <a:p>
            <a:fld id="{AFE3444B-B0FC-4D4B-B44B-5BDCFCD22D0E}" type="slidenum">
              <a:rPr lang="en-US" smtClean="0"/>
              <a:t>‹#›</a:t>
            </a:fld>
            <a:endParaRPr lang="en-US"/>
          </a:p>
        </p:txBody>
      </p:sp>
    </p:spTree>
    <p:extLst>
      <p:ext uri="{BB962C8B-B14F-4D97-AF65-F5344CB8AC3E}">
        <p14:creationId xmlns:p14="http://schemas.microsoft.com/office/powerpoint/2010/main" val="567210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3A1CFC-F127-403F-9995-9FAD3F4AFA33}"/>
              </a:ext>
            </a:extLst>
          </p:cNvPr>
          <p:cNvSpPr>
            <a:spLocks noGrp="1"/>
          </p:cNvSpPr>
          <p:nvPr>
            <p:ph type="dt" sz="half" idx="10"/>
          </p:nvPr>
        </p:nvSpPr>
        <p:spPr/>
        <p:txBody>
          <a:bodyPr/>
          <a:lstStyle/>
          <a:p>
            <a:fld id="{EF99DC4A-ADC4-4946-B6E8-684FD305C172}" type="datetimeFigureOut">
              <a:rPr lang="en-US" smtClean="0"/>
              <a:t>12/6/2019</a:t>
            </a:fld>
            <a:endParaRPr lang="en-US"/>
          </a:p>
        </p:txBody>
      </p:sp>
      <p:sp>
        <p:nvSpPr>
          <p:cNvPr id="3" name="Footer Placeholder 2">
            <a:extLst>
              <a:ext uri="{FF2B5EF4-FFF2-40B4-BE49-F238E27FC236}">
                <a16:creationId xmlns:a16="http://schemas.microsoft.com/office/drawing/2014/main" id="{76897CAC-DE2C-4F25-AB51-73A78E6894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1C35C4-930D-4EF2-A340-4F4027FF0533}"/>
              </a:ext>
            </a:extLst>
          </p:cNvPr>
          <p:cNvSpPr>
            <a:spLocks noGrp="1"/>
          </p:cNvSpPr>
          <p:nvPr>
            <p:ph type="sldNum" sz="quarter" idx="12"/>
          </p:nvPr>
        </p:nvSpPr>
        <p:spPr/>
        <p:txBody>
          <a:bodyPr/>
          <a:lstStyle/>
          <a:p>
            <a:fld id="{AFE3444B-B0FC-4D4B-B44B-5BDCFCD22D0E}" type="slidenum">
              <a:rPr lang="en-US" smtClean="0"/>
              <a:t>‹#›</a:t>
            </a:fld>
            <a:endParaRPr lang="en-US"/>
          </a:p>
        </p:txBody>
      </p:sp>
    </p:spTree>
    <p:extLst>
      <p:ext uri="{BB962C8B-B14F-4D97-AF65-F5344CB8AC3E}">
        <p14:creationId xmlns:p14="http://schemas.microsoft.com/office/powerpoint/2010/main" val="4147952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D926F-CDD2-4C8C-A2D9-5555BA8341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4ACAF9-5272-4987-94B8-7B69022167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55881C-E0F1-40CE-A8E2-F802C5F2D4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3E6BC9-79B9-40AA-9A79-73DFE74D1D5B}"/>
              </a:ext>
            </a:extLst>
          </p:cNvPr>
          <p:cNvSpPr>
            <a:spLocks noGrp="1"/>
          </p:cNvSpPr>
          <p:nvPr>
            <p:ph type="dt" sz="half" idx="10"/>
          </p:nvPr>
        </p:nvSpPr>
        <p:spPr/>
        <p:txBody>
          <a:bodyPr/>
          <a:lstStyle/>
          <a:p>
            <a:fld id="{EF99DC4A-ADC4-4946-B6E8-684FD305C172}" type="datetimeFigureOut">
              <a:rPr lang="en-US" smtClean="0"/>
              <a:t>12/6/2019</a:t>
            </a:fld>
            <a:endParaRPr lang="en-US"/>
          </a:p>
        </p:txBody>
      </p:sp>
      <p:sp>
        <p:nvSpPr>
          <p:cNvPr id="6" name="Footer Placeholder 5">
            <a:extLst>
              <a:ext uri="{FF2B5EF4-FFF2-40B4-BE49-F238E27FC236}">
                <a16:creationId xmlns:a16="http://schemas.microsoft.com/office/drawing/2014/main" id="{D4CFC5F5-2DA6-4E94-A7D8-E9F333A3F9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DFB036-27BB-489D-9BB8-72F8F73BA80E}"/>
              </a:ext>
            </a:extLst>
          </p:cNvPr>
          <p:cNvSpPr>
            <a:spLocks noGrp="1"/>
          </p:cNvSpPr>
          <p:nvPr>
            <p:ph type="sldNum" sz="quarter" idx="12"/>
          </p:nvPr>
        </p:nvSpPr>
        <p:spPr/>
        <p:txBody>
          <a:bodyPr/>
          <a:lstStyle/>
          <a:p>
            <a:fld id="{AFE3444B-B0FC-4D4B-B44B-5BDCFCD22D0E}" type="slidenum">
              <a:rPr lang="en-US" smtClean="0"/>
              <a:t>‹#›</a:t>
            </a:fld>
            <a:endParaRPr lang="en-US"/>
          </a:p>
        </p:txBody>
      </p:sp>
    </p:spTree>
    <p:extLst>
      <p:ext uri="{BB962C8B-B14F-4D97-AF65-F5344CB8AC3E}">
        <p14:creationId xmlns:p14="http://schemas.microsoft.com/office/powerpoint/2010/main" val="2151693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05622-A069-4F28-BF86-1909D6F833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E53D94-0C3E-4D39-9505-A863102795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52CA16-385B-48E6-8B1B-A812EB1BE7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1038CA-0E69-4A7A-BF29-6B4DD525EF1B}"/>
              </a:ext>
            </a:extLst>
          </p:cNvPr>
          <p:cNvSpPr>
            <a:spLocks noGrp="1"/>
          </p:cNvSpPr>
          <p:nvPr>
            <p:ph type="dt" sz="half" idx="10"/>
          </p:nvPr>
        </p:nvSpPr>
        <p:spPr/>
        <p:txBody>
          <a:bodyPr/>
          <a:lstStyle/>
          <a:p>
            <a:fld id="{EF99DC4A-ADC4-4946-B6E8-684FD305C172}" type="datetimeFigureOut">
              <a:rPr lang="en-US" smtClean="0"/>
              <a:t>12/6/2019</a:t>
            </a:fld>
            <a:endParaRPr lang="en-US"/>
          </a:p>
        </p:txBody>
      </p:sp>
      <p:sp>
        <p:nvSpPr>
          <p:cNvPr id="6" name="Footer Placeholder 5">
            <a:extLst>
              <a:ext uri="{FF2B5EF4-FFF2-40B4-BE49-F238E27FC236}">
                <a16:creationId xmlns:a16="http://schemas.microsoft.com/office/drawing/2014/main" id="{80C37D7B-294F-4D6D-B608-D97C44688E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F5DBFA-3497-4D70-B408-4EA6D125C30B}"/>
              </a:ext>
            </a:extLst>
          </p:cNvPr>
          <p:cNvSpPr>
            <a:spLocks noGrp="1"/>
          </p:cNvSpPr>
          <p:nvPr>
            <p:ph type="sldNum" sz="quarter" idx="12"/>
          </p:nvPr>
        </p:nvSpPr>
        <p:spPr/>
        <p:txBody>
          <a:bodyPr/>
          <a:lstStyle/>
          <a:p>
            <a:fld id="{AFE3444B-B0FC-4D4B-B44B-5BDCFCD22D0E}" type="slidenum">
              <a:rPr lang="en-US" smtClean="0"/>
              <a:t>‹#›</a:t>
            </a:fld>
            <a:endParaRPr lang="en-US"/>
          </a:p>
        </p:txBody>
      </p:sp>
    </p:spTree>
    <p:extLst>
      <p:ext uri="{BB962C8B-B14F-4D97-AF65-F5344CB8AC3E}">
        <p14:creationId xmlns:p14="http://schemas.microsoft.com/office/powerpoint/2010/main" val="3653174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D304C8-0C02-4DAB-A473-C4D2F9763F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8A9485-5008-4A14-A561-0280904FC5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FD842F-91F1-4E0C-BEF2-359D9FAD50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9DC4A-ADC4-4946-B6E8-684FD305C172}" type="datetimeFigureOut">
              <a:rPr lang="en-US" smtClean="0"/>
              <a:t>12/6/2019</a:t>
            </a:fld>
            <a:endParaRPr lang="en-US"/>
          </a:p>
        </p:txBody>
      </p:sp>
      <p:sp>
        <p:nvSpPr>
          <p:cNvPr id="5" name="Footer Placeholder 4">
            <a:extLst>
              <a:ext uri="{FF2B5EF4-FFF2-40B4-BE49-F238E27FC236}">
                <a16:creationId xmlns:a16="http://schemas.microsoft.com/office/drawing/2014/main" id="{C8F1D01C-8153-4EEA-BA53-D48C5ACAFB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FB4497-E503-4ABF-8FFC-F88A62818B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E3444B-B0FC-4D4B-B44B-5BDCFCD22D0E}" type="slidenum">
              <a:rPr lang="en-US" smtClean="0"/>
              <a:t>‹#›</a:t>
            </a:fld>
            <a:endParaRPr lang="en-US"/>
          </a:p>
        </p:txBody>
      </p:sp>
    </p:spTree>
    <p:extLst>
      <p:ext uri="{BB962C8B-B14F-4D97-AF65-F5344CB8AC3E}">
        <p14:creationId xmlns:p14="http://schemas.microsoft.com/office/powerpoint/2010/main" val="76226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8A1335-AB76-4C57-83AD-DE184E00C180}"/>
              </a:ext>
            </a:extLst>
          </p:cNvPr>
          <p:cNvSpPr txBox="1"/>
          <p:nvPr/>
        </p:nvSpPr>
        <p:spPr>
          <a:xfrm>
            <a:off x="255352" y="356226"/>
            <a:ext cx="11399836" cy="7140416"/>
          </a:xfrm>
          <a:prstGeom prst="rect">
            <a:avLst/>
          </a:prstGeom>
          <a:noFill/>
        </p:spPr>
        <p:txBody>
          <a:bodyPr wrap="square" rtlCol="0">
            <a:spAutoFit/>
          </a:bodyPr>
          <a:lstStyle/>
          <a:p>
            <a:r>
              <a:rPr lang="en-US" sz="2000" b="1" dirty="0"/>
              <a:t>COCOMO Model for cost estimation</a:t>
            </a:r>
            <a:endParaRPr lang="en-US" sz="2000" dirty="0"/>
          </a:p>
          <a:p>
            <a:pPr marL="285750" lvl="0" indent="-285750">
              <a:buFont typeface="Arial" panose="020B0604020202020204" pitchFamily="34" charset="0"/>
              <a:buChar char="•"/>
            </a:pPr>
            <a:r>
              <a:rPr lang="en-US" sz="2000" dirty="0"/>
              <a:t>Constructive Cost Model is an algorithmic software cost estimating model developed by Barry Boehm.</a:t>
            </a:r>
          </a:p>
          <a:p>
            <a:pPr lvl="0"/>
            <a:endParaRPr lang="en-US" sz="2000" dirty="0"/>
          </a:p>
          <a:p>
            <a:pPr marL="285750" lvl="0" indent="-285750">
              <a:buFont typeface="Arial" panose="020B0604020202020204" pitchFamily="34" charset="0"/>
              <a:buChar char="•"/>
            </a:pPr>
            <a:r>
              <a:rPr lang="en-US" sz="2000" dirty="0"/>
              <a:t>The COCOMO model make use of some basic regression formula having parameters that are derived from old project data and characteristics and from current project characteristics.</a:t>
            </a:r>
          </a:p>
          <a:p>
            <a:pPr lvl="0"/>
            <a:endParaRPr lang="en-US" sz="2000" dirty="0"/>
          </a:p>
          <a:p>
            <a:pPr lvl="0"/>
            <a:endParaRPr lang="en-US" sz="2000" dirty="0"/>
          </a:p>
          <a:p>
            <a:pPr lvl="0"/>
            <a:r>
              <a:rPr lang="en-US" sz="2000" b="1" dirty="0"/>
              <a:t>Class of Software Projects :</a:t>
            </a:r>
          </a:p>
          <a:p>
            <a:r>
              <a:rPr lang="en-US" sz="2000" dirty="0"/>
              <a:t> </a:t>
            </a:r>
          </a:p>
          <a:p>
            <a:r>
              <a:rPr lang="en-US" sz="2000" dirty="0"/>
              <a:t>Organic class: In this class, size of development team is small and team members are experienced in developing similar kind of projects. The application program is also well understood by developers.</a:t>
            </a:r>
          </a:p>
          <a:p>
            <a:endParaRPr lang="en-US" sz="2000" dirty="0"/>
          </a:p>
          <a:p>
            <a:r>
              <a:rPr lang="en-US" sz="2000" dirty="0"/>
              <a:t>Semi Detached class: In this class, development team is mixture of experienced and inexperienced staff. The project may contain some unfamiliar aspects that need to be developed. Which is the case in our project. Experience of resources in our team ranges from 2-4 years in the field of Backend and frontend programming, UX from Java, Angular, </a:t>
            </a:r>
            <a:r>
              <a:rPr lang="en-US" sz="2000" dirty="0" err="1"/>
              <a:t>.Net</a:t>
            </a:r>
            <a:r>
              <a:rPr lang="en-US" sz="2000" dirty="0"/>
              <a:t> etc.</a:t>
            </a:r>
          </a:p>
          <a:p>
            <a:endParaRPr lang="en-US" sz="2000" dirty="0"/>
          </a:p>
          <a:p>
            <a:r>
              <a:rPr lang="en-US" sz="2000" dirty="0"/>
              <a:t>Embedded class: In this class, project is tightly coupled with complex hardware, software and operational constraints.</a:t>
            </a:r>
          </a:p>
          <a:p>
            <a:endParaRPr lang="en-US" sz="2000" dirty="0"/>
          </a:p>
          <a:p>
            <a:endParaRPr lang="en-US" sz="2000" dirty="0"/>
          </a:p>
          <a:p>
            <a:endParaRPr lang="en-US" sz="2000" dirty="0"/>
          </a:p>
          <a:p>
            <a:endParaRPr lang="en-US" dirty="0"/>
          </a:p>
        </p:txBody>
      </p:sp>
    </p:spTree>
    <p:extLst>
      <p:ext uri="{BB962C8B-B14F-4D97-AF65-F5344CB8AC3E}">
        <p14:creationId xmlns:p14="http://schemas.microsoft.com/office/powerpoint/2010/main" val="578248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8A1335-AB76-4C57-83AD-DE184E00C180}"/>
              </a:ext>
            </a:extLst>
          </p:cNvPr>
          <p:cNvSpPr txBox="1"/>
          <p:nvPr/>
        </p:nvSpPr>
        <p:spPr>
          <a:xfrm>
            <a:off x="255352" y="356226"/>
            <a:ext cx="11399836" cy="6401753"/>
          </a:xfrm>
          <a:prstGeom prst="rect">
            <a:avLst/>
          </a:prstGeom>
          <a:noFill/>
        </p:spPr>
        <p:txBody>
          <a:bodyPr wrap="square" rtlCol="0">
            <a:spAutoFit/>
          </a:bodyPr>
          <a:lstStyle/>
          <a:p>
            <a:pPr lvl="0"/>
            <a:r>
              <a:rPr lang="en-US" sz="2400" b="1" dirty="0"/>
              <a:t>Types of COCOMO</a:t>
            </a:r>
          </a:p>
          <a:p>
            <a:pPr lvl="0"/>
            <a:endParaRPr lang="en-US" dirty="0"/>
          </a:p>
          <a:p>
            <a:pPr lvl="0"/>
            <a:r>
              <a:rPr lang="en-US" b="1" dirty="0"/>
              <a:t>Basic COCOMO</a:t>
            </a:r>
            <a:r>
              <a:rPr lang="en-US" dirty="0"/>
              <a:t>: Development effort is estimated as a function of program size. It uses only Lines of code.</a:t>
            </a:r>
          </a:p>
          <a:p>
            <a:endParaRPr lang="en-US" dirty="0"/>
          </a:p>
          <a:p>
            <a:r>
              <a:rPr lang="en-US" dirty="0"/>
              <a:t>Effort applied = a</a:t>
            </a:r>
            <a:r>
              <a:rPr lang="en-US" baseline="30000" dirty="0"/>
              <a:t>i</a:t>
            </a:r>
            <a:r>
              <a:rPr lang="en-US" dirty="0"/>
              <a:t>(KLOC) b</a:t>
            </a:r>
            <a:r>
              <a:rPr lang="en-US" baseline="30000" dirty="0"/>
              <a:t>i</a:t>
            </a:r>
            <a:r>
              <a:rPr lang="en-US" dirty="0"/>
              <a:t> [man-months]</a:t>
            </a:r>
          </a:p>
          <a:p>
            <a:r>
              <a:rPr lang="en-US" dirty="0"/>
              <a:t>Development Time = c</a:t>
            </a:r>
            <a:r>
              <a:rPr lang="en-US" baseline="30000" dirty="0"/>
              <a:t>i</a:t>
            </a:r>
            <a:r>
              <a:rPr lang="en-US" dirty="0"/>
              <a:t> (Effort Applied) d</a:t>
            </a:r>
            <a:r>
              <a:rPr lang="en-US" baseline="30000" dirty="0"/>
              <a:t>i</a:t>
            </a:r>
            <a:r>
              <a:rPr lang="en-US" dirty="0"/>
              <a:t> [months]</a:t>
            </a:r>
          </a:p>
          <a:p>
            <a:r>
              <a:rPr lang="en-US" dirty="0"/>
              <a:t>People required = Effort Applied / Development Time [count]</a:t>
            </a:r>
          </a:p>
          <a:p>
            <a:endParaRPr lang="en-US" sz="2000" dirty="0"/>
          </a:p>
          <a:p>
            <a:endParaRPr lang="en-US" sz="2000" dirty="0"/>
          </a:p>
          <a:p>
            <a:pPr lvl="0"/>
            <a:r>
              <a:rPr lang="en-US" b="1" dirty="0"/>
              <a:t>Intermediate COCOMO </a:t>
            </a:r>
            <a:r>
              <a:rPr lang="en-US" dirty="0"/>
              <a:t>: here we add set of "cost driver attributes" apart from basic model to estimate the effort and duration of the project, such as assessments of personnel and hardware.</a:t>
            </a:r>
          </a:p>
          <a:p>
            <a:r>
              <a:rPr lang="en-US" dirty="0"/>
              <a:t> </a:t>
            </a:r>
          </a:p>
          <a:p>
            <a:r>
              <a:rPr lang="en-US" dirty="0"/>
              <a:t>List of attributes are:</a:t>
            </a:r>
          </a:p>
          <a:p>
            <a:r>
              <a:rPr lang="en-US" dirty="0"/>
              <a:t>● Product attributes,</a:t>
            </a:r>
          </a:p>
          <a:p>
            <a:r>
              <a:rPr lang="en-US" dirty="0"/>
              <a:t>● Hardware attributes,</a:t>
            </a:r>
          </a:p>
          <a:p>
            <a:r>
              <a:rPr lang="en-US" dirty="0"/>
              <a:t>● Personnel attributes</a:t>
            </a:r>
          </a:p>
          <a:p>
            <a:r>
              <a:rPr lang="en-US" dirty="0"/>
              <a:t>● Project attributes.</a:t>
            </a:r>
          </a:p>
          <a:p>
            <a:endParaRPr lang="en-US" sz="2000" dirty="0"/>
          </a:p>
          <a:p>
            <a:r>
              <a:rPr lang="en-US" dirty="0"/>
              <a:t>These attributes are also rated on a 6-point scale ranging from "very low" to "extra high" in importance.</a:t>
            </a:r>
          </a:p>
          <a:p>
            <a:r>
              <a:rPr lang="en-US" dirty="0"/>
              <a:t>Effort applied = a</a:t>
            </a:r>
            <a:r>
              <a:rPr lang="en-US" baseline="30000" dirty="0"/>
              <a:t>i</a:t>
            </a:r>
            <a:r>
              <a:rPr lang="en-US" dirty="0"/>
              <a:t>(KLOC) b</a:t>
            </a:r>
            <a:r>
              <a:rPr lang="en-US" baseline="30000" dirty="0"/>
              <a:t>i</a:t>
            </a:r>
            <a:r>
              <a:rPr lang="en-US" dirty="0"/>
              <a:t> [man-months] X Effort Adjustment Factor</a:t>
            </a:r>
            <a:endParaRPr lang="en-US" sz="2000" dirty="0"/>
          </a:p>
          <a:p>
            <a:endParaRPr lang="en-US" sz="2000" dirty="0"/>
          </a:p>
          <a:p>
            <a:endParaRPr lang="en-US" dirty="0"/>
          </a:p>
        </p:txBody>
      </p:sp>
    </p:spTree>
    <p:extLst>
      <p:ext uri="{BB962C8B-B14F-4D97-AF65-F5344CB8AC3E}">
        <p14:creationId xmlns:p14="http://schemas.microsoft.com/office/powerpoint/2010/main" val="2246996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8A1335-AB76-4C57-83AD-DE184E00C180}"/>
              </a:ext>
            </a:extLst>
          </p:cNvPr>
          <p:cNvSpPr txBox="1"/>
          <p:nvPr/>
        </p:nvSpPr>
        <p:spPr>
          <a:xfrm>
            <a:off x="214409" y="420035"/>
            <a:ext cx="11399836" cy="6524863"/>
          </a:xfrm>
          <a:prstGeom prst="rect">
            <a:avLst/>
          </a:prstGeom>
          <a:noFill/>
        </p:spPr>
        <p:txBody>
          <a:bodyPr wrap="square" rtlCol="0">
            <a:spAutoFit/>
          </a:bodyPr>
          <a:lstStyle/>
          <a:p>
            <a:pPr lvl="0"/>
            <a:r>
              <a:rPr lang="en-US" sz="2000" b="1" dirty="0"/>
              <a:t>Detailed COCOMO: </a:t>
            </a:r>
            <a:r>
              <a:rPr lang="en-US" sz="2000" dirty="0"/>
              <a:t>Cost drivers impact on each step of the development is considered. Here we again extend all features of the intermediate version and apply assessment on each step (analysis, design, etc.) of the software engineering process using of the cost driver's impact. </a:t>
            </a:r>
          </a:p>
          <a:p>
            <a:r>
              <a:rPr lang="en-US" sz="2000" dirty="0"/>
              <a:t> </a:t>
            </a:r>
          </a:p>
          <a:p>
            <a:r>
              <a:rPr lang="en-US" sz="2000" dirty="0"/>
              <a:t>In complete COCOMO model large systems are divided into several sub-systems. Each sub-system have widely different characteristics. The detailed COCOMO model considers these differences in characteristics of the subsystems to calculate the effort and development time as the sum of the estimates of sub-systems. The major benefit of this system is that it reduces the margin of error in final estimate.</a:t>
            </a:r>
          </a:p>
          <a:p>
            <a:endParaRPr lang="en-US" sz="2000" dirty="0"/>
          </a:p>
          <a:p>
            <a:endParaRPr lang="en-US" sz="2000" dirty="0"/>
          </a:p>
          <a:p>
            <a:r>
              <a:rPr lang="en-US" sz="2000" b="1" u="sng" dirty="0"/>
              <a:t>Historical data used for estimates</a:t>
            </a:r>
          </a:p>
          <a:p>
            <a:endParaRPr lang="en-US" sz="2000" b="1" u="sng" dirty="0"/>
          </a:p>
          <a:p>
            <a:r>
              <a:rPr lang="en-US" sz="2000" dirty="0"/>
              <a:t>Historical data can be collected from similar projects delivered earlier. As the project is</a:t>
            </a:r>
          </a:p>
          <a:p>
            <a:r>
              <a:rPr lang="en-US" sz="2000" dirty="0"/>
              <a:t>only for simulation purpose and no actual hardware device is made out of it; the estimates may be displayed as follows:</a:t>
            </a:r>
          </a:p>
          <a:p>
            <a:endParaRPr lang="en-US" sz="2000" dirty="0"/>
          </a:p>
          <a:p>
            <a:r>
              <a:rPr lang="en-US" sz="2000" dirty="0"/>
              <a:t>Effort = 5 Person per month (6 </a:t>
            </a:r>
            <a:r>
              <a:rPr lang="en-US" sz="2000" dirty="0" err="1"/>
              <a:t>hrs</a:t>
            </a:r>
            <a:r>
              <a:rPr lang="en-US" sz="2000" dirty="0"/>
              <a:t> per week per person, 120 </a:t>
            </a:r>
            <a:r>
              <a:rPr lang="en-US" sz="2000" dirty="0" err="1"/>
              <a:t>hrs</a:t>
            </a:r>
            <a:r>
              <a:rPr lang="en-US" sz="2000" dirty="0"/>
              <a:t> per month)</a:t>
            </a:r>
          </a:p>
          <a:p>
            <a:r>
              <a:rPr lang="en-US" sz="2000" dirty="0"/>
              <a:t>Schedule = 80-90 days (2.5 – 3 months)</a:t>
            </a:r>
          </a:p>
          <a:p>
            <a:r>
              <a:rPr lang="en-US" sz="2000" dirty="0"/>
              <a:t>Cost = No cost</a:t>
            </a:r>
          </a:p>
          <a:p>
            <a:endParaRPr lang="en-US" sz="2000" dirty="0"/>
          </a:p>
          <a:p>
            <a:endParaRPr lang="en-US" dirty="0"/>
          </a:p>
        </p:txBody>
      </p:sp>
    </p:spTree>
    <p:extLst>
      <p:ext uri="{BB962C8B-B14F-4D97-AF65-F5344CB8AC3E}">
        <p14:creationId xmlns:p14="http://schemas.microsoft.com/office/powerpoint/2010/main" val="777882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8A1335-AB76-4C57-83AD-DE184E00C180}"/>
              </a:ext>
            </a:extLst>
          </p:cNvPr>
          <p:cNvSpPr txBox="1"/>
          <p:nvPr/>
        </p:nvSpPr>
        <p:spPr>
          <a:xfrm>
            <a:off x="214409" y="420035"/>
            <a:ext cx="11399836" cy="6340197"/>
          </a:xfrm>
          <a:prstGeom prst="rect">
            <a:avLst/>
          </a:prstGeom>
          <a:noFill/>
        </p:spPr>
        <p:txBody>
          <a:bodyPr wrap="square" rtlCol="0">
            <a:spAutoFit/>
          </a:bodyPr>
          <a:lstStyle/>
          <a:p>
            <a:r>
              <a:rPr lang="en-US" sz="2000" b="1" u="sng" dirty="0"/>
              <a:t>Steps to calculate estimations using COCOMO 2</a:t>
            </a:r>
            <a:endParaRPr lang="en-US" sz="2000" dirty="0"/>
          </a:p>
          <a:p>
            <a:r>
              <a:rPr lang="en-US" sz="2000" dirty="0"/>
              <a:t> </a:t>
            </a:r>
          </a:p>
          <a:p>
            <a:r>
              <a:rPr lang="en-US" sz="2000" dirty="0"/>
              <a:t> </a:t>
            </a:r>
          </a:p>
          <a:p>
            <a:r>
              <a:rPr lang="en-US" sz="2000" b="1" u="sng" dirty="0"/>
              <a:t>1</a:t>
            </a:r>
            <a:r>
              <a:rPr lang="en-US" sz="2000" b="1" u="sng" baseline="30000" dirty="0"/>
              <a:t>st</a:t>
            </a:r>
            <a:r>
              <a:rPr lang="en-US" sz="2000" b="1" u="sng" dirty="0"/>
              <a:t>- Calculate Unadjusted Function Points (UFP)</a:t>
            </a:r>
            <a:endParaRPr lang="en-US" sz="2000" dirty="0"/>
          </a:p>
          <a:p>
            <a:r>
              <a:rPr lang="en-US" sz="2000" dirty="0"/>
              <a:t> </a:t>
            </a:r>
          </a:p>
          <a:p>
            <a:pPr marL="285750" lvl="0" indent="-285750">
              <a:buFont typeface="Arial" panose="020B0604020202020204" pitchFamily="34" charset="0"/>
              <a:buChar char="•"/>
            </a:pPr>
            <a:r>
              <a:rPr lang="en-US" sz="2000" dirty="0"/>
              <a:t>external input which receives information from outside the application boundary,</a:t>
            </a:r>
          </a:p>
          <a:p>
            <a:pPr marL="285750" lvl="0" indent="-285750">
              <a:buFont typeface="Arial" panose="020B0604020202020204" pitchFamily="34" charset="0"/>
              <a:buChar char="•"/>
            </a:pPr>
            <a:r>
              <a:rPr lang="en-US" sz="2000" dirty="0"/>
              <a:t>external output which presents information of the information system,</a:t>
            </a:r>
          </a:p>
          <a:p>
            <a:pPr marL="285750" lvl="0" indent="-285750">
              <a:buFont typeface="Arial" panose="020B0604020202020204" pitchFamily="34" charset="0"/>
              <a:buChar char="•"/>
            </a:pPr>
            <a:r>
              <a:rPr lang="en-US" sz="2000" dirty="0"/>
              <a:t>external enquiries which is special kind of an external output. An external inquiry presents information of the information system based on a uniquely identifying search criterion.</a:t>
            </a:r>
          </a:p>
          <a:p>
            <a:pPr marL="285750" lvl="0" indent="-285750">
              <a:buFont typeface="Arial" panose="020B0604020202020204" pitchFamily="34" charset="0"/>
              <a:buChar char="•"/>
            </a:pPr>
            <a:r>
              <a:rPr lang="en-US" sz="2000" dirty="0"/>
              <a:t>internal logical files contains permanent data that is relevant to the user. The information system references and maintains the data.</a:t>
            </a:r>
          </a:p>
          <a:p>
            <a:pPr marL="285750" lvl="0" indent="-285750">
              <a:buFont typeface="Arial" panose="020B0604020202020204" pitchFamily="34" charset="0"/>
              <a:buChar char="•"/>
            </a:pPr>
            <a:r>
              <a:rPr lang="en-US" sz="2000" dirty="0"/>
              <a:t>external interface files also contains permanent data that is relevant to the user. The information system references the data, but the data is maintained by another information system</a:t>
            </a:r>
          </a:p>
          <a:p>
            <a:pPr lvl="0"/>
            <a:endParaRPr lang="en-US" sz="2000" dirty="0"/>
          </a:p>
          <a:p>
            <a:endParaRPr lang="en-US" sz="2000" dirty="0"/>
          </a:p>
          <a:p>
            <a:pPr lvl="0"/>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a:p>
            <a:endParaRPr lang="en-US" sz="2000" dirty="0"/>
          </a:p>
          <a:p>
            <a:endParaRPr lang="en-US" dirty="0"/>
          </a:p>
        </p:txBody>
      </p:sp>
    </p:spTree>
    <p:extLst>
      <p:ext uri="{BB962C8B-B14F-4D97-AF65-F5344CB8AC3E}">
        <p14:creationId xmlns:p14="http://schemas.microsoft.com/office/powerpoint/2010/main" val="23725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8A1335-AB76-4C57-83AD-DE184E00C180}"/>
              </a:ext>
            </a:extLst>
          </p:cNvPr>
          <p:cNvSpPr txBox="1"/>
          <p:nvPr/>
        </p:nvSpPr>
        <p:spPr>
          <a:xfrm>
            <a:off x="890270" y="115235"/>
            <a:ext cx="11399836" cy="7632859"/>
          </a:xfrm>
          <a:prstGeom prst="rect">
            <a:avLst/>
          </a:prstGeom>
          <a:noFill/>
        </p:spPr>
        <p:txBody>
          <a:bodyPr wrap="square" rtlCol="0">
            <a:spAutoFit/>
          </a:bodyPr>
          <a:lstStyle/>
          <a:p>
            <a:r>
              <a:rPr lang="en-US" dirty="0"/>
              <a:t>The Unjustified Function Points (UFP) are calculated as sum of function points for each component </a:t>
            </a:r>
          </a:p>
          <a:p>
            <a:endParaRPr lang="en-US" dirty="0"/>
          </a:p>
          <a:p>
            <a:r>
              <a:rPr lang="en-US" dirty="0"/>
              <a:t>((n * I)+(n * O)+(n * Q)+(n * F)+(n * 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r>
              <a:rPr lang="en-US" sz="2000" b="1" dirty="0"/>
              <a:t>20</a:t>
            </a:r>
            <a:endParaRPr lang="en-US" b="1" dirty="0"/>
          </a:p>
          <a:p>
            <a:endParaRPr lang="en-US" dirty="0"/>
          </a:p>
          <a:p>
            <a:endParaRPr lang="en-US" dirty="0"/>
          </a:p>
          <a:p>
            <a:endParaRPr lang="en-US" dirty="0"/>
          </a:p>
          <a:p>
            <a:pPr lvl="0"/>
            <a:endParaRPr lang="en-US" dirty="0"/>
          </a:p>
          <a:p>
            <a:pPr lvl="0"/>
            <a:endParaRPr lang="en-US" dirty="0"/>
          </a:p>
          <a:p>
            <a:endParaRPr lang="en-US" dirty="0"/>
          </a:p>
          <a:p>
            <a:pPr lvl="0"/>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a:p>
            <a:endParaRPr lang="en-US" sz="2000" dirty="0"/>
          </a:p>
          <a:p>
            <a:endParaRPr lang="en-US" dirty="0"/>
          </a:p>
        </p:txBody>
      </p:sp>
      <p:graphicFrame>
        <p:nvGraphicFramePr>
          <p:cNvPr id="2" name="Table 1">
            <a:extLst>
              <a:ext uri="{FF2B5EF4-FFF2-40B4-BE49-F238E27FC236}">
                <a16:creationId xmlns:a16="http://schemas.microsoft.com/office/drawing/2014/main" id="{E68615A4-5E68-4849-A55B-E1E1C7F3BCA3}"/>
              </a:ext>
            </a:extLst>
          </p:cNvPr>
          <p:cNvGraphicFramePr>
            <a:graphicFrameLocks noGrp="1"/>
          </p:cNvGraphicFramePr>
          <p:nvPr>
            <p:extLst>
              <p:ext uri="{D42A27DB-BD31-4B8C-83A1-F6EECF244321}">
                <p14:modId xmlns:p14="http://schemas.microsoft.com/office/powerpoint/2010/main" val="3844334811"/>
              </p:ext>
            </p:extLst>
          </p:nvPr>
        </p:nvGraphicFramePr>
        <p:xfrm>
          <a:off x="1048956" y="1226511"/>
          <a:ext cx="9115461" cy="2643126"/>
        </p:xfrm>
        <a:graphic>
          <a:graphicData uri="http://schemas.openxmlformats.org/drawingml/2006/table">
            <a:tbl>
              <a:tblPr firstRow="1" firstCol="1" bandRow="1">
                <a:tableStyleId>{5C22544A-7EE6-4342-B048-85BDC9FD1C3A}</a:tableStyleId>
              </a:tblPr>
              <a:tblGrid>
                <a:gridCol w="3555523">
                  <a:extLst>
                    <a:ext uri="{9D8B030D-6E8A-4147-A177-3AD203B41FA5}">
                      <a16:colId xmlns:a16="http://schemas.microsoft.com/office/drawing/2014/main" val="2243388067"/>
                    </a:ext>
                  </a:extLst>
                </a:gridCol>
                <a:gridCol w="1029518">
                  <a:extLst>
                    <a:ext uri="{9D8B030D-6E8A-4147-A177-3AD203B41FA5}">
                      <a16:colId xmlns:a16="http://schemas.microsoft.com/office/drawing/2014/main" val="2283656191"/>
                    </a:ext>
                  </a:extLst>
                </a:gridCol>
                <a:gridCol w="1097787">
                  <a:extLst>
                    <a:ext uri="{9D8B030D-6E8A-4147-A177-3AD203B41FA5}">
                      <a16:colId xmlns:a16="http://schemas.microsoft.com/office/drawing/2014/main" val="4124624190"/>
                    </a:ext>
                  </a:extLst>
                </a:gridCol>
                <a:gridCol w="1144211">
                  <a:extLst>
                    <a:ext uri="{9D8B030D-6E8A-4147-A177-3AD203B41FA5}">
                      <a16:colId xmlns:a16="http://schemas.microsoft.com/office/drawing/2014/main" val="480701709"/>
                    </a:ext>
                  </a:extLst>
                </a:gridCol>
                <a:gridCol w="1144211">
                  <a:extLst>
                    <a:ext uri="{9D8B030D-6E8A-4147-A177-3AD203B41FA5}">
                      <a16:colId xmlns:a16="http://schemas.microsoft.com/office/drawing/2014/main" val="803120250"/>
                    </a:ext>
                  </a:extLst>
                </a:gridCol>
                <a:gridCol w="1144211">
                  <a:extLst>
                    <a:ext uri="{9D8B030D-6E8A-4147-A177-3AD203B41FA5}">
                      <a16:colId xmlns:a16="http://schemas.microsoft.com/office/drawing/2014/main" val="1832720083"/>
                    </a:ext>
                  </a:extLst>
                </a:gridCol>
              </a:tblGrid>
              <a:tr h="440521">
                <a:tc>
                  <a:txBody>
                    <a:bodyPr/>
                    <a:lstStyle/>
                    <a:p>
                      <a:pPr marL="0" marR="0" algn="l">
                        <a:lnSpc>
                          <a:spcPct val="107000"/>
                        </a:lnSpc>
                        <a:spcBef>
                          <a:spcPts val="0"/>
                        </a:spcBef>
                        <a:spcAft>
                          <a:spcPts val="0"/>
                        </a:spcAft>
                      </a:pPr>
                      <a:r>
                        <a:rPr lang="en-US" sz="2000" dirty="0">
                          <a:effectLst/>
                        </a:rPr>
                        <a:t>Function type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dirty="0">
                          <a:effectLst/>
                        </a:rPr>
                        <a:t>Low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a:effectLst/>
                        </a:rPr>
                        <a:t>Average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dirty="0">
                          <a:effectLst/>
                        </a:rPr>
                        <a:t>High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a:t>
                      </a:r>
                    </a:p>
                  </a:txBody>
                  <a:tcPr marL="63751" marR="63751" marT="63751" marB="63751"/>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Total</a:t>
                      </a:r>
                    </a:p>
                  </a:txBody>
                  <a:tcPr marL="63751" marR="63751" marT="63751" marB="63751"/>
                </a:tc>
                <a:extLst>
                  <a:ext uri="{0D108BD9-81ED-4DB2-BD59-A6C34878D82A}">
                    <a16:rowId xmlns:a16="http://schemas.microsoft.com/office/drawing/2014/main" val="93927752"/>
                  </a:ext>
                </a:extLst>
              </a:tr>
              <a:tr h="440521">
                <a:tc>
                  <a:txBody>
                    <a:bodyPr/>
                    <a:lstStyle/>
                    <a:p>
                      <a:pPr marL="0" marR="0" algn="l">
                        <a:lnSpc>
                          <a:spcPct val="107000"/>
                        </a:lnSpc>
                        <a:spcBef>
                          <a:spcPts val="0"/>
                        </a:spcBef>
                        <a:spcAft>
                          <a:spcPts val="0"/>
                        </a:spcAft>
                      </a:pPr>
                      <a:r>
                        <a:rPr lang="en-US" sz="2000" dirty="0">
                          <a:effectLst/>
                        </a:rPr>
                        <a:t>Internal Logical File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dirty="0">
                          <a:effectLst/>
                        </a:rPr>
                        <a:t>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dirty="0">
                          <a:effectLst/>
                        </a:rPr>
                        <a:t>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dirty="0">
                          <a:effectLst/>
                        </a:rPr>
                        <a:t>15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a:t>
                      </a:r>
                    </a:p>
                  </a:txBody>
                  <a:tcPr marL="63751" marR="63751" marT="63751" marB="63751"/>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a:t>
                      </a:r>
                    </a:p>
                  </a:txBody>
                  <a:tcPr marL="63751" marR="63751" marT="63751" marB="63751"/>
                </a:tc>
                <a:extLst>
                  <a:ext uri="{0D108BD9-81ED-4DB2-BD59-A6C34878D82A}">
                    <a16:rowId xmlns:a16="http://schemas.microsoft.com/office/drawing/2014/main" val="269115221"/>
                  </a:ext>
                </a:extLst>
              </a:tr>
              <a:tr h="440521">
                <a:tc>
                  <a:txBody>
                    <a:bodyPr/>
                    <a:lstStyle/>
                    <a:p>
                      <a:pPr marL="0" marR="0" algn="l">
                        <a:lnSpc>
                          <a:spcPct val="107000"/>
                        </a:lnSpc>
                        <a:spcBef>
                          <a:spcPts val="0"/>
                        </a:spcBef>
                        <a:spcAft>
                          <a:spcPts val="0"/>
                        </a:spcAft>
                      </a:pPr>
                      <a:r>
                        <a:rPr lang="en-US" sz="2000">
                          <a:effectLst/>
                        </a:rPr>
                        <a:t>External Interface File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a:effectLst/>
                        </a:rPr>
                        <a:t>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a:t>
                      </a:r>
                    </a:p>
                  </a:txBody>
                  <a:tcPr marL="63751" marR="63751" marT="63751" marB="63751"/>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a:t>
                      </a:r>
                    </a:p>
                  </a:txBody>
                  <a:tcPr marL="63751" marR="63751" marT="63751" marB="63751"/>
                </a:tc>
                <a:extLst>
                  <a:ext uri="{0D108BD9-81ED-4DB2-BD59-A6C34878D82A}">
                    <a16:rowId xmlns:a16="http://schemas.microsoft.com/office/drawing/2014/main" val="4178272584"/>
                  </a:ext>
                </a:extLst>
              </a:tr>
              <a:tr h="440521">
                <a:tc>
                  <a:txBody>
                    <a:bodyPr/>
                    <a:lstStyle/>
                    <a:p>
                      <a:pPr marL="0" marR="0" algn="l">
                        <a:lnSpc>
                          <a:spcPct val="107000"/>
                        </a:lnSpc>
                        <a:spcBef>
                          <a:spcPts val="0"/>
                        </a:spcBef>
                        <a:spcAft>
                          <a:spcPts val="0"/>
                        </a:spcAft>
                      </a:pPr>
                      <a:r>
                        <a:rPr lang="en-US" sz="2000">
                          <a:effectLst/>
                        </a:rPr>
                        <a:t>External Input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a:t>
                      </a:r>
                    </a:p>
                  </a:txBody>
                  <a:tcPr marL="63751" marR="63751" marT="63751" marB="63751"/>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9</a:t>
                      </a:r>
                    </a:p>
                  </a:txBody>
                  <a:tcPr marL="63751" marR="63751" marT="63751" marB="63751"/>
                </a:tc>
                <a:extLst>
                  <a:ext uri="{0D108BD9-81ED-4DB2-BD59-A6C34878D82A}">
                    <a16:rowId xmlns:a16="http://schemas.microsoft.com/office/drawing/2014/main" val="1017852336"/>
                  </a:ext>
                </a:extLst>
              </a:tr>
              <a:tr h="440521">
                <a:tc>
                  <a:txBody>
                    <a:bodyPr/>
                    <a:lstStyle/>
                    <a:p>
                      <a:pPr marL="0" marR="0" algn="l">
                        <a:lnSpc>
                          <a:spcPct val="107000"/>
                        </a:lnSpc>
                        <a:spcBef>
                          <a:spcPts val="0"/>
                        </a:spcBef>
                        <a:spcAft>
                          <a:spcPts val="0"/>
                        </a:spcAft>
                      </a:pPr>
                      <a:r>
                        <a:rPr lang="en-US" sz="2000">
                          <a:effectLst/>
                        </a:rPr>
                        <a:t>External Output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a:t>
                      </a:r>
                    </a:p>
                  </a:txBody>
                  <a:tcPr marL="63751" marR="63751" marT="63751" marB="63751"/>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p>
                  </a:txBody>
                  <a:tcPr marL="63751" marR="63751" marT="63751" marB="63751"/>
                </a:tc>
                <a:extLst>
                  <a:ext uri="{0D108BD9-81ED-4DB2-BD59-A6C34878D82A}">
                    <a16:rowId xmlns:a16="http://schemas.microsoft.com/office/drawing/2014/main" val="570866502"/>
                  </a:ext>
                </a:extLst>
              </a:tr>
              <a:tr h="440521">
                <a:tc>
                  <a:txBody>
                    <a:bodyPr/>
                    <a:lstStyle/>
                    <a:p>
                      <a:pPr marL="0" marR="0" algn="l">
                        <a:lnSpc>
                          <a:spcPct val="107000"/>
                        </a:lnSpc>
                        <a:spcBef>
                          <a:spcPts val="0"/>
                        </a:spcBef>
                        <a:spcAft>
                          <a:spcPts val="0"/>
                        </a:spcAft>
                      </a:pPr>
                      <a:r>
                        <a:rPr lang="en-US" sz="2000">
                          <a:effectLst/>
                        </a:rPr>
                        <a:t>External Inquiry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2000" dirty="0">
                          <a:effectLst/>
                        </a:rPr>
                        <a:t>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751" marR="63751" marT="63751" marB="63751"/>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a:t>
                      </a:r>
                    </a:p>
                  </a:txBody>
                  <a:tcPr marL="63751" marR="63751" marT="63751" marB="63751"/>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a:t>
                      </a:r>
                    </a:p>
                  </a:txBody>
                  <a:tcPr marL="63751" marR="63751" marT="63751" marB="63751"/>
                </a:tc>
                <a:extLst>
                  <a:ext uri="{0D108BD9-81ED-4DB2-BD59-A6C34878D82A}">
                    <a16:rowId xmlns:a16="http://schemas.microsoft.com/office/drawing/2014/main" val="1964563165"/>
                  </a:ext>
                </a:extLst>
              </a:tr>
            </a:tbl>
          </a:graphicData>
        </a:graphic>
      </p:graphicFrame>
      <p:pic>
        <p:nvPicPr>
          <p:cNvPr id="5" name="Picture 4">
            <a:extLst>
              <a:ext uri="{FF2B5EF4-FFF2-40B4-BE49-F238E27FC236}">
                <a16:creationId xmlns:a16="http://schemas.microsoft.com/office/drawing/2014/main" id="{17C53920-3EFF-4B16-A49C-49025B0AA699}"/>
              </a:ext>
            </a:extLst>
          </p:cNvPr>
          <p:cNvPicPr>
            <a:picLocks noChangeAspect="1"/>
          </p:cNvPicPr>
          <p:nvPr/>
        </p:nvPicPr>
        <p:blipFill>
          <a:blip r:embed="rId2"/>
          <a:stretch>
            <a:fillRect/>
          </a:stretch>
        </p:blipFill>
        <p:spPr>
          <a:xfrm>
            <a:off x="2640715" y="4099639"/>
            <a:ext cx="6211738" cy="2643126"/>
          </a:xfrm>
          <a:prstGeom prst="rect">
            <a:avLst/>
          </a:prstGeom>
        </p:spPr>
      </p:pic>
    </p:spTree>
    <p:extLst>
      <p:ext uri="{BB962C8B-B14F-4D97-AF65-F5344CB8AC3E}">
        <p14:creationId xmlns:p14="http://schemas.microsoft.com/office/powerpoint/2010/main" val="3366037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8A1335-AB76-4C57-83AD-DE184E00C180}"/>
              </a:ext>
            </a:extLst>
          </p:cNvPr>
          <p:cNvSpPr txBox="1"/>
          <p:nvPr/>
        </p:nvSpPr>
        <p:spPr>
          <a:xfrm>
            <a:off x="214409" y="420035"/>
            <a:ext cx="11399836" cy="7602081"/>
          </a:xfrm>
          <a:prstGeom prst="rect">
            <a:avLst/>
          </a:prstGeom>
          <a:noFill/>
        </p:spPr>
        <p:txBody>
          <a:bodyPr wrap="square" rtlCol="0">
            <a:spAutoFit/>
          </a:bodyPr>
          <a:lstStyle/>
          <a:p>
            <a:pPr lvl="0"/>
            <a:endParaRPr lang="en-US" dirty="0"/>
          </a:p>
          <a:p>
            <a:r>
              <a:rPr lang="en-US" sz="2000" b="1" u="sng" dirty="0"/>
              <a:t>2nd - Calculate SLOC</a:t>
            </a:r>
          </a:p>
          <a:p>
            <a:endParaRPr lang="en-US" sz="2000" b="1" u="sng" dirty="0"/>
          </a:p>
          <a:p>
            <a:r>
              <a:rPr lang="en-US" sz="2000" dirty="0"/>
              <a:t>JAVA and </a:t>
            </a:r>
            <a:r>
              <a:rPr lang="en-US" sz="2000" dirty="0" err="1"/>
              <a:t>Javascript</a:t>
            </a:r>
            <a:r>
              <a:rPr lang="en-US" sz="2000" dirty="0"/>
              <a:t> are chosen as our programming language. Language Factor (LOC per function point is around 300 average for both.)</a:t>
            </a:r>
          </a:p>
          <a:p>
            <a:r>
              <a:rPr lang="en-US" sz="2000" dirty="0"/>
              <a:t> So Lines of Code = 20*300 = 6000</a:t>
            </a:r>
          </a:p>
          <a:p>
            <a:r>
              <a:rPr lang="en-US" sz="2000" dirty="0"/>
              <a:t>Convert SLOC into KLOC by dividing it by 1000 = 6000/1000 = 6</a:t>
            </a:r>
          </a:p>
          <a:p>
            <a:endParaRPr lang="en-US" sz="2000" dirty="0"/>
          </a:p>
          <a:p>
            <a:endParaRPr lang="en-US" sz="2000" dirty="0"/>
          </a:p>
          <a:p>
            <a:r>
              <a:rPr lang="en-US" sz="2000" b="1" u="sng" dirty="0"/>
              <a:t>3rd - Calculate Effort Adjustment Factors using Cost Drivers</a:t>
            </a:r>
            <a:endParaRPr lang="en-US" sz="2000" dirty="0"/>
          </a:p>
          <a:p>
            <a:r>
              <a:rPr lang="en-US" sz="2000" dirty="0"/>
              <a:t> </a:t>
            </a:r>
          </a:p>
          <a:p>
            <a:r>
              <a:rPr lang="en-US" sz="2000" dirty="0"/>
              <a:t>To calculate the Complexity adjustment value, several factors have to be considered, which are divided into these 4 classes :</a:t>
            </a:r>
          </a:p>
          <a:p>
            <a:endParaRPr lang="en-US" sz="2000" dirty="0"/>
          </a:p>
          <a:p>
            <a:r>
              <a:rPr lang="en-US" sz="2000" dirty="0"/>
              <a:t>Product, Personal, Computer and Project attributes</a:t>
            </a:r>
          </a:p>
          <a:p>
            <a:endParaRPr lang="en-US" sz="2000" dirty="0"/>
          </a:p>
          <a:p>
            <a:endParaRPr lang="en-US" sz="2000" dirty="0"/>
          </a:p>
          <a:p>
            <a:endParaRPr lang="en-US" sz="2000" dirty="0"/>
          </a:p>
          <a:p>
            <a:endParaRPr lang="en-US" sz="2000" dirty="0"/>
          </a:p>
          <a:p>
            <a:pPr lvl="0"/>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a:p>
            <a:endParaRPr lang="en-US" sz="2000" dirty="0"/>
          </a:p>
          <a:p>
            <a:endParaRPr lang="en-US" dirty="0"/>
          </a:p>
        </p:txBody>
      </p:sp>
    </p:spTree>
    <p:extLst>
      <p:ext uri="{BB962C8B-B14F-4D97-AF65-F5344CB8AC3E}">
        <p14:creationId xmlns:p14="http://schemas.microsoft.com/office/powerpoint/2010/main" val="2894007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8A1335-AB76-4C57-83AD-DE184E00C180}"/>
              </a:ext>
            </a:extLst>
          </p:cNvPr>
          <p:cNvSpPr txBox="1"/>
          <p:nvPr/>
        </p:nvSpPr>
        <p:spPr>
          <a:xfrm>
            <a:off x="214409" y="420035"/>
            <a:ext cx="11399836" cy="3293209"/>
          </a:xfrm>
          <a:prstGeom prst="rect">
            <a:avLst/>
          </a:prstGeom>
          <a:noFill/>
        </p:spPr>
        <p:txBody>
          <a:bodyPr wrap="square" rtlCol="0">
            <a:spAutoFit/>
          </a:bodyPr>
          <a:lstStyle/>
          <a:p>
            <a:pPr lvl="0"/>
            <a:endParaRPr lang="en-US" dirty="0"/>
          </a:p>
          <a:p>
            <a:endParaRPr lang="en-US" sz="2000" dirty="0"/>
          </a:p>
          <a:p>
            <a:endParaRPr lang="en-US" sz="2000" dirty="0"/>
          </a:p>
          <a:p>
            <a:endParaRPr lang="en-US" sz="2000" dirty="0"/>
          </a:p>
          <a:p>
            <a:endParaRPr lang="en-US" sz="2000" dirty="0"/>
          </a:p>
          <a:p>
            <a:pPr lvl="0"/>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a:p>
            <a:endParaRPr lang="en-US" sz="2000" dirty="0"/>
          </a:p>
          <a:p>
            <a:endParaRPr lang="en-US" dirty="0"/>
          </a:p>
        </p:txBody>
      </p:sp>
      <p:pic>
        <p:nvPicPr>
          <p:cNvPr id="2" name="Picture 1">
            <a:extLst>
              <a:ext uri="{FF2B5EF4-FFF2-40B4-BE49-F238E27FC236}">
                <a16:creationId xmlns:a16="http://schemas.microsoft.com/office/drawing/2014/main" id="{135B7DA1-3BD7-41B5-A337-E1E3B752D2ED}"/>
              </a:ext>
            </a:extLst>
          </p:cNvPr>
          <p:cNvPicPr>
            <a:picLocks noChangeAspect="1"/>
          </p:cNvPicPr>
          <p:nvPr/>
        </p:nvPicPr>
        <p:blipFill>
          <a:blip r:embed="rId2"/>
          <a:stretch>
            <a:fillRect/>
          </a:stretch>
        </p:blipFill>
        <p:spPr>
          <a:xfrm>
            <a:off x="0" y="-58602"/>
            <a:ext cx="9395391" cy="6975203"/>
          </a:xfrm>
          <a:prstGeom prst="rect">
            <a:avLst/>
          </a:prstGeom>
        </p:spPr>
      </p:pic>
      <p:sp>
        <p:nvSpPr>
          <p:cNvPr id="3" name="Rectangle 2">
            <a:extLst>
              <a:ext uri="{FF2B5EF4-FFF2-40B4-BE49-F238E27FC236}">
                <a16:creationId xmlns:a16="http://schemas.microsoft.com/office/drawing/2014/main" id="{4B27AE25-AE4A-41B7-B6F8-899E0FABD8E1}"/>
              </a:ext>
            </a:extLst>
          </p:cNvPr>
          <p:cNvSpPr/>
          <p:nvPr/>
        </p:nvSpPr>
        <p:spPr>
          <a:xfrm>
            <a:off x="7421217" y="1033670"/>
            <a:ext cx="927653" cy="318052"/>
          </a:xfrm>
          <a:prstGeom prst="rect">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28CA35B-BD6C-4C7B-9DDB-15CF151A2D0B}"/>
              </a:ext>
            </a:extLst>
          </p:cNvPr>
          <p:cNvSpPr/>
          <p:nvPr/>
        </p:nvSpPr>
        <p:spPr>
          <a:xfrm>
            <a:off x="4697695" y="1351722"/>
            <a:ext cx="927653" cy="318052"/>
          </a:xfrm>
          <a:prstGeom prst="rect">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AAFB5A-E7E8-4D9C-ACFE-7CA94AA1AB66}"/>
              </a:ext>
            </a:extLst>
          </p:cNvPr>
          <p:cNvSpPr/>
          <p:nvPr/>
        </p:nvSpPr>
        <p:spPr>
          <a:xfrm>
            <a:off x="3784330" y="1669774"/>
            <a:ext cx="927653" cy="318052"/>
          </a:xfrm>
          <a:prstGeom prst="rect">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A72428-AF35-4F64-84F6-DF5758392727}"/>
              </a:ext>
            </a:extLst>
          </p:cNvPr>
          <p:cNvSpPr/>
          <p:nvPr/>
        </p:nvSpPr>
        <p:spPr>
          <a:xfrm>
            <a:off x="5625348" y="2283409"/>
            <a:ext cx="927653" cy="318052"/>
          </a:xfrm>
          <a:prstGeom prst="rect">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DCF443F-2589-4B6D-A61C-489DF2F2928C}"/>
              </a:ext>
            </a:extLst>
          </p:cNvPr>
          <p:cNvSpPr/>
          <p:nvPr/>
        </p:nvSpPr>
        <p:spPr>
          <a:xfrm>
            <a:off x="5625347" y="2601461"/>
            <a:ext cx="927653" cy="318052"/>
          </a:xfrm>
          <a:prstGeom prst="rect">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08A9682-75CC-49F7-801B-D998A3DCA8E8}"/>
              </a:ext>
            </a:extLst>
          </p:cNvPr>
          <p:cNvSpPr/>
          <p:nvPr/>
        </p:nvSpPr>
        <p:spPr>
          <a:xfrm>
            <a:off x="5625346" y="2919513"/>
            <a:ext cx="927653" cy="318052"/>
          </a:xfrm>
          <a:prstGeom prst="rect">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D5E5E28-87F7-47ED-BC7F-A4A1E29B06AC}"/>
              </a:ext>
            </a:extLst>
          </p:cNvPr>
          <p:cNvSpPr/>
          <p:nvPr/>
        </p:nvSpPr>
        <p:spPr>
          <a:xfrm>
            <a:off x="5625345" y="3237565"/>
            <a:ext cx="927653" cy="318052"/>
          </a:xfrm>
          <a:prstGeom prst="rect">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2B30CB8-9849-47C1-B9FD-2314DDE24D3B}"/>
              </a:ext>
            </a:extLst>
          </p:cNvPr>
          <p:cNvSpPr/>
          <p:nvPr/>
        </p:nvSpPr>
        <p:spPr>
          <a:xfrm>
            <a:off x="5632173" y="3873669"/>
            <a:ext cx="927653" cy="318052"/>
          </a:xfrm>
          <a:prstGeom prst="rect">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0E30F32-6216-42AC-A0CC-464964517004}"/>
              </a:ext>
            </a:extLst>
          </p:cNvPr>
          <p:cNvSpPr/>
          <p:nvPr/>
        </p:nvSpPr>
        <p:spPr>
          <a:xfrm>
            <a:off x="5624713" y="4509773"/>
            <a:ext cx="927653" cy="318052"/>
          </a:xfrm>
          <a:prstGeom prst="rect">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BFC8FA8-A1EC-44BC-B9EC-6F811FB666A8}"/>
              </a:ext>
            </a:extLst>
          </p:cNvPr>
          <p:cNvSpPr/>
          <p:nvPr/>
        </p:nvSpPr>
        <p:spPr>
          <a:xfrm>
            <a:off x="5632173" y="5152698"/>
            <a:ext cx="927653" cy="318052"/>
          </a:xfrm>
          <a:prstGeom prst="rect">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9BE5EC4-2863-4ADD-8550-2B1448387AD6}"/>
              </a:ext>
            </a:extLst>
          </p:cNvPr>
          <p:cNvSpPr/>
          <p:nvPr/>
        </p:nvSpPr>
        <p:spPr>
          <a:xfrm>
            <a:off x="5632173" y="4197575"/>
            <a:ext cx="927653" cy="318052"/>
          </a:xfrm>
          <a:prstGeom prst="rect">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0BCC29-E1B3-4C91-947A-7D896F857A00}"/>
              </a:ext>
            </a:extLst>
          </p:cNvPr>
          <p:cNvSpPr/>
          <p:nvPr/>
        </p:nvSpPr>
        <p:spPr>
          <a:xfrm>
            <a:off x="4697060" y="4833226"/>
            <a:ext cx="927653" cy="318052"/>
          </a:xfrm>
          <a:prstGeom prst="rect">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D593BAB-BAFB-44FD-9FFA-D96B8E962D58}"/>
              </a:ext>
            </a:extLst>
          </p:cNvPr>
          <p:cNvSpPr/>
          <p:nvPr/>
        </p:nvSpPr>
        <p:spPr>
          <a:xfrm>
            <a:off x="6522139" y="5772358"/>
            <a:ext cx="927653" cy="318052"/>
          </a:xfrm>
          <a:prstGeom prst="rect">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993F69AB-FBCF-40FA-AC6C-382971901D13}"/>
              </a:ext>
            </a:extLst>
          </p:cNvPr>
          <p:cNvSpPr/>
          <p:nvPr/>
        </p:nvSpPr>
        <p:spPr>
          <a:xfrm>
            <a:off x="6522139" y="6106589"/>
            <a:ext cx="927653" cy="318052"/>
          </a:xfrm>
          <a:prstGeom prst="rect">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799631E-6355-4357-AE8B-5233A554021E}"/>
              </a:ext>
            </a:extLst>
          </p:cNvPr>
          <p:cNvSpPr/>
          <p:nvPr/>
        </p:nvSpPr>
        <p:spPr>
          <a:xfrm>
            <a:off x="4711983" y="6424641"/>
            <a:ext cx="927653" cy="318052"/>
          </a:xfrm>
          <a:prstGeom prst="rect">
            <a:avLst/>
          </a:prstGeom>
          <a:solidFill>
            <a:schemeClr val="accent4">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33FFDCE-DF7A-4BA5-8B4B-7C89CBCD6D4B}"/>
              </a:ext>
            </a:extLst>
          </p:cNvPr>
          <p:cNvSpPr txBox="1"/>
          <p:nvPr/>
        </p:nvSpPr>
        <p:spPr>
          <a:xfrm>
            <a:off x="9770884" y="1684642"/>
            <a:ext cx="2084578" cy="2677656"/>
          </a:xfrm>
          <a:prstGeom prst="rect">
            <a:avLst/>
          </a:prstGeom>
          <a:noFill/>
        </p:spPr>
        <p:txBody>
          <a:bodyPr wrap="square" rtlCol="0">
            <a:spAutoFit/>
          </a:bodyPr>
          <a:lstStyle/>
          <a:p>
            <a:pPr algn="ctr"/>
            <a:r>
              <a:rPr lang="en-US" sz="2400" dirty="0"/>
              <a:t>EAF = </a:t>
            </a:r>
          </a:p>
          <a:p>
            <a:pPr algn="ctr"/>
            <a:r>
              <a:rPr lang="en-US" sz="2400" dirty="0"/>
              <a:t> </a:t>
            </a:r>
          </a:p>
          <a:p>
            <a:pPr algn="ctr"/>
            <a:r>
              <a:rPr lang="en-US" sz="2400" dirty="0"/>
              <a:t>Multiplication of the </a:t>
            </a:r>
            <a:r>
              <a:rPr lang="en-US" sz="2400" dirty="0" err="1"/>
              <a:t>choosen</a:t>
            </a:r>
            <a:r>
              <a:rPr lang="en-US" sz="2400" dirty="0"/>
              <a:t> factor values = </a:t>
            </a:r>
          </a:p>
          <a:p>
            <a:pPr algn="ctr"/>
            <a:endParaRPr lang="en-US" sz="2400" dirty="0"/>
          </a:p>
          <a:p>
            <a:pPr algn="ctr"/>
            <a:r>
              <a:rPr lang="en-US" sz="2400" dirty="0"/>
              <a:t>0.69</a:t>
            </a:r>
          </a:p>
        </p:txBody>
      </p:sp>
    </p:spTree>
    <p:extLst>
      <p:ext uri="{BB962C8B-B14F-4D97-AF65-F5344CB8AC3E}">
        <p14:creationId xmlns:p14="http://schemas.microsoft.com/office/powerpoint/2010/main" val="1660765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8A1335-AB76-4C57-83AD-DE184E00C180}"/>
              </a:ext>
            </a:extLst>
          </p:cNvPr>
          <p:cNvSpPr txBox="1"/>
          <p:nvPr/>
        </p:nvSpPr>
        <p:spPr>
          <a:xfrm>
            <a:off x="214409" y="420035"/>
            <a:ext cx="11399836" cy="9448740"/>
          </a:xfrm>
          <a:prstGeom prst="rect">
            <a:avLst/>
          </a:prstGeom>
          <a:noFill/>
        </p:spPr>
        <p:txBody>
          <a:bodyPr wrap="square" rtlCol="0">
            <a:spAutoFit/>
          </a:bodyPr>
          <a:lstStyle/>
          <a:p>
            <a:pPr lvl="0"/>
            <a:r>
              <a:rPr lang="en-US" sz="2000" b="1" u="sng" dirty="0"/>
              <a:t>4th – Calculating Persons per month and Development time using COCOMO</a:t>
            </a:r>
          </a:p>
          <a:p>
            <a:pPr lvl="0"/>
            <a:endParaRPr lang="en-US" sz="2000" b="1" u="sng" dirty="0"/>
          </a:p>
          <a:p>
            <a:pPr lvl="0"/>
            <a:endParaRPr lang="en-US" sz="2000" b="1" u="sng" dirty="0"/>
          </a:p>
          <a:p>
            <a:pPr lvl="0"/>
            <a:endParaRPr lang="en-US" sz="2000" b="1" u="sng" dirty="0"/>
          </a:p>
          <a:p>
            <a:pPr lvl="0"/>
            <a:endParaRPr lang="en-US" sz="2000" b="1" u="sng" dirty="0"/>
          </a:p>
          <a:p>
            <a:pPr lvl="0"/>
            <a:endParaRPr lang="en-US" sz="2000" b="1" u="sng" dirty="0"/>
          </a:p>
          <a:p>
            <a:pPr lvl="0"/>
            <a:endParaRPr lang="en-US" sz="2000" b="1" u="sng" dirty="0"/>
          </a:p>
          <a:p>
            <a:pPr lvl="0"/>
            <a:endParaRPr lang="en-US" sz="2000" b="1" u="sng" dirty="0"/>
          </a:p>
          <a:p>
            <a:r>
              <a:rPr lang="en-US" sz="2000" dirty="0"/>
              <a:t>Effort applied = a</a:t>
            </a:r>
            <a:r>
              <a:rPr lang="en-US" sz="2000" baseline="30000" dirty="0"/>
              <a:t>i</a:t>
            </a:r>
            <a:r>
              <a:rPr lang="en-US" sz="2000" dirty="0"/>
              <a:t>(KLOC) </a:t>
            </a:r>
            <a:r>
              <a:rPr lang="en-US" sz="2000" baseline="30000" dirty="0"/>
              <a:t>bi </a:t>
            </a:r>
            <a:r>
              <a:rPr lang="en-US" sz="2000" dirty="0"/>
              <a:t> * EAF [man-months]</a:t>
            </a:r>
          </a:p>
          <a:p>
            <a:r>
              <a:rPr lang="en-US" sz="2000" dirty="0"/>
              <a:t>Development Time = c</a:t>
            </a:r>
            <a:r>
              <a:rPr lang="en-US" sz="2000" baseline="30000" dirty="0"/>
              <a:t>i</a:t>
            </a:r>
            <a:r>
              <a:rPr lang="en-US" sz="2000" dirty="0"/>
              <a:t> (Effort Applied) </a:t>
            </a:r>
            <a:r>
              <a:rPr lang="en-US" sz="2000" baseline="30000" dirty="0"/>
              <a:t>di</a:t>
            </a:r>
            <a:r>
              <a:rPr lang="en-US" sz="2000" dirty="0"/>
              <a:t> [months]</a:t>
            </a:r>
          </a:p>
          <a:p>
            <a:r>
              <a:rPr lang="en-US" sz="2000" dirty="0"/>
              <a:t>People required = Effort Applied / Development Time [count]</a:t>
            </a:r>
          </a:p>
          <a:p>
            <a:endParaRPr lang="en-US" sz="2000" dirty="0"/>
          </a:p>
          <a:p>
            <a:endParaRPr lang="en-US" sz="2000" dirty="0"/>
          </a:p>
          <a:p>
            <a:r>
              <a:rPr lang="en-US" sz="2000" dirty="0"/>
              <a:t>Effort Applied = 3.0 * (6) </a:t>
            </a:r>
            <a:r>
              <a:rPr lang="en-US" sz="2000" baseline="30000" dirty="0"/>
              <a:t>1.12</a:t>
            </a:r>
            <a:r>
              <a:rPr lang="en-US" sz="2000" dirty="0"/>
              <a:t> * 0.69 = 15.4 [man-months]</a:t>
            </a:r>
          </a:p>
          <a:p>
            <a:r>
              <a:rPr lang="en-US" sz="2000" dirty="0"/>
              <a:t>Development Time = 2.5 * (15.4) </a:t>
            </a:r>
            <a:r>
              <a:rPr lang="en-US" sz="2000" baseline="30000" dirty="0"/>
              <a:t>0.35</a:t>
            </a:r>
            <a:r>
              <a:rPr lang="en-US" sz="2000" dirty="0"/>
              <a:t> = 6.5 months</a:t>
            </a:r>
          </a:p>
          <a:p>
            <a:r>
              <a:rPr lang="en-US" sz="2000" dirty="0"/>
              <a:t>People Required = 15.4/6.5 = 2.4 people</a:t>
            </a:r>
            <a:br>
              <a:rPr lang="en-US" sz="2000" dirty="0"/>
            </a:br>
            <a:endParaRPr lang="en-US" sz="2000" dirty="0"/>
          </a:p>
          <a:p>
            <a:r>
              <a:rPr lang="en-US" sz="2000" dirty="0"/>
              <a:t>As we are a team of 5 people, So</a:t>
            </a:r>
          </a:p>
          <a:p>
            <a:r>
              <a:rPr lang="en-US" sz="2000" dirty="0"/>
              <a:t>Development Time = 15.4/5 = 3.1 months</a:t>
            </a:r>
            <a:br>
              <a:rPr lang="en-US" sz="2000" dirty="0"/>
            </a:br>
            <a:endParaRPr lang="en-US" sz="2000" dirty="0"/>
          </a:p>
          <a:p>
            <a:endParaRPr lang="en-US" sz="2000" dirty="0"/>
          </a:p>
          <a:p>
            <a:endParaRPr lang="en-US" sz="2000" dirty="0"/>
          </a:p>
          <a:p>
            <a:endParaRPr lang="en-US" dirty="0"/>
          </a:p>
          <a:p>
            <a:pPr lvl="0"/>
            <a:endParaRPr lang="en-US" sz="2000" b="1" u="sng" dirty="0"/>
          </a:p>
          <a:p>
            <a:pPr lvl="0"/>
            <a:endParaRPr lang="en-US" sz="2000" dirty="0"/>
          </a:p>
          <a:p>
            <a:pPr lvl="0"/>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a:p>
            <a:endParaRPr lang="en-US" sz="2000" dirty="0"/>
          </a:p>
          <a:p>
            <a:endParaRPr lang="en-US" dirty="0"/>
          </a:p>
        </p:txBody>
      </p:sp>
      <p:grpSp>
        <p:nvGrpSpPr>
          <p:cNvPr id="3" name="Group 2">
            <a:extLst>
              <a:ext uri="{FF2B5EF4-FFF2-40B4-BE49-F238E27FC236}">
                <a16:creationId xmlns:a16="http://schemas.microsoft.com/office/drawing/2014/main" id="{5A463FCA-0E66-4757-967A-2277C5A156E7}"/>
              </a:ext>
            </a:extLst>
          </p:cNvPr>
          <p:cNvGrpSpPr/>
          <p:nvPr/>
        </p:nvGrpSpPr>
        <p:grpSpPr>
          <a:xfrm>
            <a:off x="1720505" y="910880"/>
            <a:ext cx="6675161" cy="2039648"/>
            <a:chOff x="1806230" y="1325217"/>
            <a:chExt cx="6675161" cy="2039648"/>
          </a:xfrm>
        </p:grpSpPr>
        <p:sp>
          <p:nvSpPr>
            <p:cNvPr id="7" name="Rectangle 6">
              <a:extLst>
                <a:ext uri="{FF2B5EF4-FFF2-40B4-BE49-F238E27FC236}">
                  <a16:creationId xmlns:a16="http://schemas.microsoft.com/office/drawing/2014/main" id="{43A04A60-692B-4677-9623-9E39F65F7473}"/>
                </a:ext>
              </a:extLst>
            </p:cNvPr>
            <p:cNvSpPr/>
            <p:nvPr/>
          </p:nvSpPr>
          <p:spPr>
            <a:xfrm>
              <a:off x="7996237" y="3155315"/>
              <a:ext cx="342900" cy="2095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8" name="Picture 7">
              <a:extLst>
                <a:ext uri="{FF2B5EF4-FFF2-40B4-BE49-F238E27FC236}">
                  <a16:creationId xmlns:a16="http://schemas.microsoft.com/office/drawing/2014/main" id="{F4BBB46B-3C44-43A2-AC0B-A9148B0CD636}"/>
                </a:ext>
              </a:extLst>
            </p:cNvPr>
            <p:cNvPicPr/>
            <p:nvPr/>
          </p:nvPicPr>
          <p:blipFill>
            <a:blip r:embed="rId2">
              <a:extLst>
                <a:ext uri="{28A0092B-C50C-407E-A947-70E740481C1C}">
                  <a14:useLocalDpi xmlns:a14="http://schemas.microsoft.com/office/drawing/2010/main" val="0"/>
                </a:ext>
              </a:extLst>
            </a:blip>
            <a:stretch>
              <a:fillRect/>
            </a:stretch>
          </p:blipFill>
          <p:spPr>
            <a:xfrm>
              <a:off x="1806230" y="1325217"/>
              <a:ext cx="6675161" cy="1803252"/>
            </a:xfrm>
            <a:prstGeom prst="rect">
              <a:avLst/>
            </a:prstGeom>
          </p:spPr>
        </p:pic>
        <p:sp>
          <p:nvSpPr>
            <p:cNvPr id="6" name="Rectangle 5">
              <a:extLst>
                <a:ext uri="{FF2B5EF4-FFF2-40B4-BE49-F238E27FC236}">
                  <a16:creationId xmlns:a16="http://schemas.microsoft.com/office/drawing/2014/main" id="{4164CE6F-5EA9-4CBD-A3CE-48D5E347462E}"/>
                </a:ext>
              </a:extLst>
            </p:cNvPr>
            <p:cNvSpPr/>
            <p:nvPr/>
          </p:nvSpPr>
          <p:spPr>
            <a:xfrm>
              <a:off x="7553739" y="1868557"/>
              <a:ext cx="442498" cy="2782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FC14BC6-A5A6-4C11-9BBA-9CB27736C5C3}"/>
                </a:ext>
              </a:extLst>
            </p:cNvPr>
            <p:cNvSpPr txBox="1"/>
            <p:nvPr/>
          </p:nvSpPr>
          <p:spPr>
            <a:xfrm>
              <a:off x="7717941" y="2226843"/>
              <a:ext cx="296876" cy="369332"/>
            </a:xfrm>
            <a:prstGeom prst="rect">
              <a:avLst/>
            </a:prstGeom>
            <a:noFill/>
          </p:spPr>
          <p:txBody>
            <a:bodyPr wrap="none" rtlCol="0">
              <a:spAutoFit/>
            </a:bodyPr>
            <a:lstStyle/>
            <a:p>
              <a:r>
                <a:rPr lang="en-US" dirty="0"/>
                <a:t>Y</a:t>
              </a:r>
            </a:p>
          </p:txBody>
        </p:sp>
      </p:grpSp>
    </p:spTree>
    <p:extLst>
      <p:ext uri="{BB962C8B-B14F-4D97-AF65-F5344CB8AC3E}">
        <p14:creationId xmlns:p14="http://schemas.microsoft.com/office/powerpoint/2010/main" val="1657914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1293</TotalTime>
  <Words>927</Words>
  <Application>Microsoft Office PowerPoint</Application>
  <PresentationFormat>Widescreen</PresentationFormat>
  <Paragraphs>187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Faiz Usmani</dc:creator>
  <cp:lastModifiedBy>Faiz Usmani</cp:lastModifiedBy>
  <cp:revision>65</cp:revision>
  <dcterms:created xsi:type="dcterms:W3CDTF">2019-11-22T17:22:19Z</dcterms:created>
  <dcterms:modified xsi:type="dcterms:W3CDTF">2019-12-06T17:37:27Z</dcterms:modified>
</cp:coreProperties>
</file>