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19"/>
  </p:notesMasterIdLst>
  <p:sldIdLst>
    <p:sldId id="257" r:id="rId2"/>
    <p:sldId id="258" r:id="rId3"/>
    <p:sldId id="275" r:id="rId4"/>
    <p:sldId id="259" r:id="rId5"/>
    <p:sldId id="260" r:id="rId6"/>
    <p:sldId id="261" r:id="rId7"/>
    <p:sldId id="262" r:id="rId8"/>
    <p:sldId id="268" r:id="rId9"/>
    <p:sldId id="267" r:id="rId10"/>
    <p:sldId id="271" r:id="rId11"/>
    <p:sldId id="269" r:id="rId12"/>
    <p:sldId id="263" r:id="rId13"/>
    <p:sldId id="273" r:id="rId14"/>
    <p:sldId id="274" r:id="rId15"/>
    <p:sldId id="264" r:id="rId16"/>
    <p:sldId id="26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hmesh musale" initials="pm" lastIdx="1" clrIdx="0">
    <p:extLst>
      <p:ext uri="{19B8F6BF-5375-455C-9EA6-DF929625EA0E}">
        <p15:presenceInfo xmlns:p15="http://schemas.microsoft.com/office/powerpoint/2012/main" userId="b8e15f1a47a987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8E505C-2129-44CB-811F-7880493BD457}" v="7" dt="2022-10-18T18:35:31.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Godambe" userId="94c4a9af411e815e" providerId="LiveId" clId="{2C8E505C-2129-44CB-811F-7880493BD457}"/>
    <pc:docChg chg="modSld">
      <pc:chgData name="Shubham Godambe" userId="94c4a9af411e815e" providerId="LiveId" clId="{2C8E505C-2129-44CB-811F-7880493BD457}" dt="2022-10-18T18:34:59.250" v="5" actId="14100"/>
      <pc:docMkLst>
        <pc:docMk/>
      </pc:docMkLst>
      <pc:sldChg chg="modSp mod">
        <pc:chgData name="Shubham Godambe" userId="94c4a9af411e815e" providerId="LiveId" clId="{2C8E505C-2129-44CB-811F-7880493BD457}" dt="2022-10-18T18:07:03.974" v="2" actId="1076"/>
        <pc:sldMkLst>
          <pc:docMk/>
          <pc:sldMk cId="3631655935" sldId="259"/>
        </pc:sldMkLst>
        <pc:picChg chg="mod">
          <ac:chgData name="Shubham Godambe" userId="94c4a9af411e815e" providerId="LiveId" clId="{2C8E505C-2129-44CB-811F-7880493BD457}" dt="2022-10-18T18:07:03.974" v="2" actId="1076"/>
          <ac:picMkLst>
            <pc:docMk/>
            <pc:sldMk cId="3631655935" sldId="259"/>
            <ac:picMk id="8" creationId="{5606CE29-EC7D-2EED-CCA6-498FF5870188}"/>
          </ac:picMkLst>
        </pc:picChg>
      </pc:sldChg>
      <pc:sldChg chg="modSp mod">
        <pc:chgData name="Shubham Godambe" userId="94c4a9af411e815e" providerId="LiveId" clId="{2C8E505C-2129-44CB-811F-7880493BD457}" dt="2022-10-18T18:34:59.250" v="5" actId="14100"/>
        <pc:sldMkLst>
          <pc:docMk/>
          <pc:sldMk cId="967550946" sldId="270"/>
        </pc:sldMkLst>
        <pc:spChg chg="mod">
          <ac:chgData name="Shubham Godambe" userId="94c4a9af411e815e" providerId="LiveId" clId="{2C8E505C-2129-44CB-811F-7880493BD457}" dt="2022-10-18T18:34:59.250" v="5" actId="14100"/>
          <ac:spMkLst>
            <pc:docMk/>
            <pc:sldMk cId="967550946" sldId="270"/>
            <ac:spMk id="2" creationId="{C353A4F2-2A4E-A62B-BB70-9FB0D64988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7919B-5B46-43B6-9763-03F517F94955}" type="datetimeFigureOut">
              <a:rPr lang="en-IN" smtClean="0"/>
              <a:t>25-12-2022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7821-2314-4C97-813B-54E1DA66F5C4}" type="slidenum">
              <a:rPr lang="en-IN" smtClean="0"/>
              <a:t>‹#›</a:t>
            </a:fld>
            <a:endParaRPr lang="en-IN"/>
          </a:p>
        </p:txBody>
      </p:sp>
    </p:spTree>
    <p:extLst>
      <p:ext uri="{BB962C8B-B14F-4D97-AF65-F5344CB8AC3E}">
        <p14:creationId xmlns:p14="http://schemas.microsoft.com/office/powerpoint/2010/main" val="2080469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401376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53253-8DEF-4B0C-BA1A-5775256A3F0B}"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386524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23959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019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344399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3378380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2034932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1910697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3938020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229628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2162502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53253-8DEF-4B0C-BA1A-5775256A3F0B}"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393099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53253-8DEF-4B0C-BA1A-5775256A3F0B}" type="datetimeFigureOut">
              <a:rPr lang="en-IN" smtClean="0"/>
              <a:t>25-12-2022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420217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231054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9462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4953253-8DEF-4B0C-BA1A-5775256A3F0B}" type="datetimeFigureOut">
              <a:rPr lang="en-IN" smtClean="0"/>
              <a:t>25-12-2022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344255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953253-8DEF-4B0C-BA1A-5775256A3F0B}" type="datetimeFigureOut">
              <a:rPr lang="en-IN" smtClean="0"/>
              <a:t>25-12-2022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F5FE1-C281-4C51-B1B5-EA15DB01096D}" type="slidenum">
              <a:rPr lang="en-IN" smtClean="0"/>
              <a:t>‹#›</a:t>
            </a:fld>
            <a:endParaRPr lang="en-IN"/>
          </a:p>
        </p:txBody>
      </p:sp>
    </p:spTree>
    <p:extLst>
      <p:ext uri="{BB962C8B-B14F-4D97-AF65-F5344CB8AC3E}">
        <p14:creationId xmlns:p14="http://schemas.microsoft.com/office/powerpoint/2010/main" val="86612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4953253-8DEF-4B0C-BA1A-5775256A3F0B}" type="datetimeFigureOut">
              <a:rPr lang="en-IN" smtClean="0"/>
              <a:t>25-12-2022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4BF5FE1-C281-4C51-B1B5-EA15DB01096D}" type="slidenum">
              <a:rPr lang="en-IN" smtClean="0"/>
              <a:t>‹#›</a:t>
            </a:fld>
            <a:endParaRPr lang="en-IN"/>
          </a:p>
        </p:txBody>
      </p:sp>
    </p:spTree>
    <p:extLst>
      <p:ext uri="{BB962C8B-B14F-4D97-AF65-F5344CB8AC3E}">
        <p14:creationId xmlns:p14="http://schemas.microsoft.com/office/powerpoint/2010/main" val="1653011817"/>
      </p:ext>
    </p:extLst>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hyperlink" Target="https://proofmart.com/product/pinterest-logo-png-hd-images-transparent-background-free-download-3/" TargetMode="External"/><Relationship Id="rId5" Type="http://schemas.openxmlformats.org/officeDocument/2006/relationships/image" Target="../media/image13.png"/><Relationship Id="rId4" Type="http://schemas.openxmlformats.org/officeDocument/2006/relationships/hyperlink" Target="https://synergy.vision/corpus/shiny/2017-09-02-shiny-interactivo.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jf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hyperlink" Target="https://code.makery.ch/library/html-css/part1/" TargetMode="External"/><Relationship Id="rId5" Type="http://schemas.openxmlformats.org/officeDocument/2006/relationships/image" Target="../media/image10.png"/><Relationship Id="rId4" Type="http://schemas.openxmlformats.org/officeDocument/2006/relationships/hyperlink" Target="https://en.wikiversity.org/wiki/Python_Concep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D39AA6-75B2-686A-3F3C-0DA66DF2A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5" name="TextBox 4">
            <a:extLst>
              <a:ext uri="{FF2B5EF4-FFF2-40B4-BE49-F238E27FC236}">
                <a16:creationId xmlns:a16="http://schemas.microsoft.com/office/drawing/2014/main" id="{AE396F0C-ABCB-0269-5F9D-59E615E815CD}"/>
              </a:ext>
            </a:extLst>
          </p:cNvPr>
          <p:cNvSpPr txBox="1"/>
          <p:nvPr/>
        </p:nvSpPr>
        <p:spPr>
          <a:xfrm>
            <a:off x="7593091" y="1298352"/>
            <a:ext cx="2637366"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GROUP NO :- 6B</a:t>
            </a:r>
          </a:p>
        </p:txBody>
      </p:sp>
      <p:sp>
        <p:nvSpPr>
          <p:cNvPr id="7" name="TextBox 6">
            <a:extLst>
              <a:ext uri="{FF2B5EF4-FFF2-40B4-BE49-F238E27FC236}">
                <a16:creationId xmlns:a16="http://schemas.microsoft.com/office/drawing/2014/main" id="{E85E877D-5C87-674E-29C1-E883A9116B4D}"/>
              </a:ext>
            </a:extLst>
          </p:cNvPr>
          <p:cNvSpPr txBox="1"/>
          <p:nvPr/>
        </p:nvSpPr>
        <p:spPr>
          <a:xfrm>
            <a:off x="1150775" y="2108785"/>
            <a:ext cx="2074333" cy="461665"/>
          </a:xfrm>
          <a:prstGeom prst="rect">
            <a:avLst/>
          </a:prstGeom>
          <a:noFill/>
        </p:spPr>
        <p:txBody>
          <a:bodyPr wrap="square">
            <a:spAutoFit/>
          </a:bodyPr>
          <a:lstStyle/>
          <a:p>
            <a:r>
              <a:rPr lang="en-IN" sz="2400" b="1" u="sng" dirty="0"/>
              <a:t>Guided By:-</a:t>
            </a:r>
          </a:p>
        </p:txBody>
      </p:sp>
      <p:sp>
        <p:nvSpPr>
          <p:cNvPr id="6" name="TextBox 5">
            <a:extLst>
              <a:ext uri="{FF2B5EF4-FFF2-40B4-BE49-F238E27FC236}">
                <a16:creationId xmlns:a16="http://schemas.microsoft.com/office/drawing/2014/main" id="{B78650F9-1AEB-F5D6-A55E-FA113C53A281}"/>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33FEB50-0541-D3B9-C3FC-49D50AE05A16}"/>
              </a:ext>
            </a:extLst>
          </p:cNvPr>
          <p:cNvSpPr txBox="1"/>
          <p:nvPr/>
        </p:nvSpPr>
        <p:spPr>
          <a:xfrm>
            <a:off x="6736701" y="2570450"/>
            <a:ext cx="4805265" cy="3785652"/>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Presented by-</a:t>
            </a:r>
            <a:r>
              <a:rPr lang="en-US" sz="2400" b="1" dirty="0">
                <a:latin typeface="Times New Roman" panose="02020603050405020304" pitchFamily="18" charset="0"/>
                <a:cs typeface="Times New Roman" panose="02020603050405020304" pitchFamily="18" charset="0"/>
              </a:rPr>
              <a:t>:                    Roll.no</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 Darshan </a:t>
            </a:r>
            <a:r>
              <a:rPr lang="en-US" sz="2400" b="1" dirty="0" err="1">
                <a:latin typeface="Times New Roman" panose="02020603050405020304" pitchFamily="18" charset="0"/>
                <a:cs typeface="Times New Roman" panose="02020603050405020304" pitchFamily="18" charset="0"/>
              </a:rPr>
              <a:t>Khairnar</a:t>
            </a:r>
            <a:r>
              <a:rPr lang="en-US" sz="2400" b="1" dirty="0">
                <a:latin typeface="Times New Roman" panose="02020603050405020304" pitchFamily="18" charset="0"/>
                <a:cs typeface="Times New Roman" panose="02020603050405020304" pitchFamily="18" charset="0"/>
              </a:rPr>
              <a:t>         106031               </a:t>
            </a:r>
          </a:p>
          <a:p>
            <a:r>
              <a:rPr lang="en-US" sz="2400" b="1" dirty="0">
                <a:latin typeface="Times New Roman" panose="02020603050405020304" pitchFamily="18" charset="0"/>
                <a:cs typeface="Times New Roman" panose="02020603050405020304" pitchFamily="18" charset="0"/>
              </a:rPr>
              <a:t>2. Swarna </a:t>
            </a:r>
            <a:r>
              <a:rPr lang="en-US" sz="2400" b="1" dirty="0" err="1">
                <a:latin typeface="Times New Roman" panose="02020603050405020304" pitchFamily="18" charset="0"/>
                <a:cs typeface="Times New Roman" panose="02020603050405020304" pitchFamily="18" charset="0"/>
              </a:rPr>
              <a:t>Makune</a:t>
            </a:r>
            <a:r>
              <a:rPr lang="en-US" sz="2400" b="1" dirty="0">
                <a:latin typeface="Times New Roman" panose="02020603050405020304" pitchFamily="18" charset="0"/>
                <a:cs typeface="Times New Roman" panose="02020603050405020304" pitchFamily="18" charset="0"/>
              </a:rPr>
              <a:t>		   106032</a:t>
            </a:r>
          </a:p>
          <a:p>
            <a:r>
              <a:rPr lang="en-US"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Parth</a:t>
            </a:r>
            <a:r>
              <a:rPr lang="en-US" sz="2400" b="1" dirty="0">
                <a:latin typeface="Times New Roman" panose="02020603050405020304" pitchFamily="18" charset="0"/>
                <a:cs typeface="Times New Roman" panose="02020603050405020304" pitchFamily="18" charset="0"/>
              </a:rPr>
              <a:t> Pawar                   106033</a:t>
            </a:r>
          </a:p>
          <a:p>
            <a:r>
              <a:rPr lang="en-US" sz="2400" b="1" dirty="0">
                <a:latin typeface="Times New Roman" panose="02020603050405020304" pitchFamily="18" charset="0"/>
                <a:cs typeface="Times New Roman" panose="02020603050405020304" pitchFamily="18" charset="0"/>
              </a:rPr>
              <a:t>4. Shubham Godambe	   106034</a:t>
            </a:r>
          </a:p>
          <a:p>
            <a:r>
              <a:rPr lang="en-US" sz="2400" b="1" dirty="0">
                <a:latin typeface="Times New Roman" panose="02020603050405020304" pitchFamily="18" charset="0"/>
                <a:cs typeface="Times New Roman" panose="02020603050405020304" pitchFamily="18" charset="0"/>
              </a:rPr>
              <a:t>5. </a:t>
            </a:r>
            <a:r>
              <a:rPr lang="en-US" sz="2400" b="1" dirty="0" err="1">
                <a:latin typeface="Times New Roman" panose="02020603050405020304" pitchFamily="18" charset="0"/>
                <a:cs typeface="Times New Roman" panose="02020603050405020304" pitchFamily="18" charset="0"/>
              </a:rPr>
              <a:t>Purva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Dhokarikar</a:t>
            </a:r>
            <a:r>
              <a:rPr lang="en-US" sz="2400" b="1" dirty="0">
                <a:latin typeface="Times New Roman" panose="02020603050405020304" pitchFamily="18" charset="0"/>
                <a:cs typeface="Times New Roman" panose="02020603050405020304" pitchFamily="18" charset="0"/>
              </a:rPr>
              <a:t>	         106035</a:t>
            </a:r>
          </a:p>
          <a:p>
            <a:r>
              <a:rPr lang="en-US" sz="2400" b="1" dirty="0">
                <a:latin typeface="Times New Roman" panose="02020603050405020304" pitchFamily="18" charset="0"/>
                <a:cs typeface="Times New Roman" panose="02020603050405020304" pitchFamily="18" charset="0"/>
              </a:rPr>
              <a:t>6. </a:t>
            </a:r>
            <a:r>
              <a:rPr lang="en-US" sz="2400" b="1" dirty="0" err="1">
                <a:latin typeface="Times New Roman" panose="02020603050405020304" pitchFamily="18" charset="0"/>
                <a:cs typeface="Times New Roman" panose="02020603050405020304" pitchFamily="18" charset="0"/>
              </a:rPr>
              <a:t>Prathamesh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Musale</a:t>
            </a:r>
            <a:r>
              <a:rPr lang="en-US" sz="2400" b="1" dirty="0">
                <a:latin typeface="Times New Roman" panose="02020603050405020304" pitchFamily="18" charset="0"/>
                <a:cs typeface="Times New Roman" panose="02020603050405020304" pitchFamily="18" charset="0"/>
              </a:rPr>
              <a:t>       106036</a:t>
            </a:r>
          </a:p>
          <a:p>
            <a:r>
              <a:rPr lang="en-US" sz="2400" b="1" dirty="0">
                <a:latin typeface="Times New Roman" panose="02020603050405020304" pitchFamily="18" charset="0"/>
                <a:cs typeface="Times New Roman" panose="02020603050405020304" pitchFamily="18" charset="0"/>
              </a:rPr>
              <a:t>7. Suraj </a:t>
            </a:r>
            <a:r>
              <a:rPr lang="en-US" sz="2400" b="1" dirty="0" err="1">
                <a:latin typeface="Times New Roman" panose="02020603050405020304" pitchFamily="18" charset="0"/>
                <a:cs typeface="Times New Roman" panose="02020603050405020304" pitchFamily="18" charset="0"/>
              </a:rPr>
              <a:t>Sidankar</a:t>
            </a:r>
            <a:r>
              <a:rPr lang="en-US" sz="2400" b="1" dirty="0">
                <a:latin typeface="Times New Roman" panose="02020603050405020304" pitchFamily="18" charset="0"/>
                <a:cs typeface="Times New Roman" panose="02020603050405020304" pitchFamily="18" charset="0"/>
              </a:rPr>
              <a:t>		   106037</a:t>
            </a:r>
          </a:p>
          <a:p>
            <a:r>
              <a:rPr lang="en-US" sz="2400" b="1" u="sng" dirty="0">
                <a:latin typeface="Times New Roman" panose="02020603050405020304" pitchFamily="18" charset="0"/>
                <a:cs typeface="Times New Roman" panose="02020603050405020304" pitchFamily="18" charset="0"/>
              </a:rPr>
              <a:t> </a:t>
            </a:r>
            <a:endParaRPr lang="en-IN" sz="2400" b="1" u="sng"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7C23721-3D91-C772-86E2-242C596451C0}"/>
              </a:ext>
            </a:extLst>
          </p:cNvPr>
          <p:cNvSpPr txBox="1"/>
          <p:nvPr/>
        </p:nvSpPr>
        <p:spPr>
          <a:xfrm>
            <a:off x="1801735" y="2962336"/>
            <a:ext cx="3031629" cy="400110"/>
          </a:xfrm>
          <a:prstGeom prst="rect">
            <a:avLst/>
          </a:prstGeom>
          <a:noFill/>
        </p:spPr>
        <p:txBody>
          <a:bodyPr wrap="square" rtlCol="0">
            <a:spAutoFit/>
          </a:bodyPr>
          <a:lstStyle/>
          <a:p>
            <a:r>
              <a:rPr lang="en-US" sz="2000" b="1" dirty="0" err="1">
                <a:latin typeface="Arial Rounded MT Bold" panose="020F0704030504030204" pitchFamily="34" charset="0"/>
              </a:rPr>
              <a:t>Mrs.H.A</a:t>
            </a:r>
            <a:r>
              <a:rPr lang="en-US" sz="2000" b="1" dirty="0">
                <a:latin typeface="Arial Rounded MT Bold" panose="020F0704030504030204" pitchFamily="34" charset="0"/>
              </a:rPr>
              <a:t>. </a:t>
            </a:r>
            <a:r>
              <a:rPr lang="en-US" sz="2000" b="1" dirty="0" err="1">
                <a:latin typeface="Arial Rounded MT Bold" panose="020F0704030504030204" pitchFamily="34" charset="0"/>
              </a:rPr>
              <a:t>Navare</a:t>
            </a:r>
            <a:endParaRPr lang="en-IN" sz="2000" b="1" dirty="0">
              <a:latin typeface="Arial Rounded MT Bold" panose="020F0704030504030204" pitchFamily="34" charset="0"/>
            </a:endParaRPr>
          </a:p>
        </p:txBody>
      </p:sp>
    </p:spTree>
    <p:extLst>
      <p:ext uri="{BB962C8B-B14F-4D97-AF65-F5344CB8AC3E}">
        <p14:creationId xmlns:p14="http://schemas.microsoft.com/office/powerpoint/2010/main" val="3786791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7F0647-D04F-8F80-6D81-131B6EB69006}"/>
              </a:ext>
            </a:extLst>
          </p:cNvPr>
          <p:cNvSpPr txBox="1"/>
          <p:nvPr/>
        </p:nvSpPr>
        <p:spPr>
          <a:xfrm>
            <a:off x="4180114" y="1090333"/>
            <a:ext cx="426409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USE OF LIBRARIES</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4747A4-B180-B015-F6B9-B92B1C67BB99}"/>
              </a:ext>
            </a:extLst>
          </p:cNvPr>
          <p:cNvSpPr txBox="1"/>
          <p:nvPr/>
        </p:nvSpPr>
        <p:spPr>
          <a:xfrm>
            <a:off x="630255" y="1871976"/>
            <a:ext cx="9100710" cy="397031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1.MATPLOTLIB :-</a:t>
            </a:r>
            <a:r>
              <a:rPr lang="en-US" b="1" i="0" u="sng" dirty="0">
                <a:solidFill>
                  <a:srgbClr val="BDC1C6"/>
                </a:solidFill>
                <a:effectLst/>
                <a:latin typeface="Times New Roman" panose="02020603050405020304" pitchFamily="18" charset="0"/>
                <a:cs typeface="Times New Roman" panose="02020603050405020304" pitchFamily="18" charset="0"/>
              </a:rPr>
              <a:t> </a:t>
            </a:r>
          </a:p>
          <a:p>
            <a:r>
              <a:rPr lang="en-US" b="1" dirty="0">
                <a:solidFill>
                  <a:srgbClr val="BDC1C6"/>
                </a:solidFill>
                <a:latin typeface="Times New Roman" panose="02020603050405020304" pitchFamily="18" charset="0"/>
                <a:cs typeface="Times New Roman" panose="02020603050405020304" pitchFamily="18" charset="0"/>
              </a:rPr>
              <a:t>                    </a:t>
            </a:r>
            <a:r>
              <a:rPr lang="en-US" i="0" dirty="0">
                <a:effectLst/>
                <a:latin typeface="arial" panose="020B0604020202020204" pitchFamily="34" charset="0"/>
              </a:rPr>
              <a:t>Matplotlib is a Python library that helps in visualizing and analyzing the data and helps in better understanding of the data with the help of graphical, pictorial visualizations that can be simulated using the matplotlib library</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2.WORDCLOUD :-</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 word cloud (also called tag cloud or weighted list) is </a:t>
            </a:r>
            <a:r>
              <a:rPr lang="en-US" b="1" i="0" dirty="0">
                <a:effectLst/>
                <a:latin typeface="Times New Roman" panose="02020603050405020304" pitchFamily="18" charset="0"/>
                <a:cs typeface="Times New Roman" panose="02020603050405020304" pitchFamily="18" charset="0"/>
              </a:rPr>
              <a:t>a visual representation of text data</a:t>
            </a:r>
            <a:r>
              <a:rPr lang="en-US" b="0" i="0" dirty="0">
                <a:effectLst/>
                <a:latin typeface="Times New Roman" panose="02020603050405020304" pitchFamily="18" charset="0"/>
                <a:cs typeface="Times New Roman" panose="02020603050405020304" pitchFamily="18" charset="0"/>
              </a:rPr>
              <a:t>. Words are usually single words, and the importance of each is shown with font size or color. Python fortunately has a </a:t>
            </a:r>
            <a:r>
              <a:rPr lang="en-US" b="0" i="0" dirty="0" err="1">
                <a:effectLst/>
                <a:latin typeface="Times New Roman" panose="02020603050405020304" pitchFamily="18" charset="0"/>
                <a:cs typeface="Times New Roman" panose="02020603050405020304" pitchFamily="18" charset="0"/>
              </a:rPr>
              <a:t>wordcloud</a:t>
            </a:r>
            <a:r>
              <a:rPr lang="en-US" b="0" i="0" dirty="0">
                <a:effectLst/>
                <a:latin typeface="Times New Roman" panose="02020603050405020304" pitchFamily="18" charset="0"/>
                <a:cs typeface="Times New Roman" panose="02020603050405020304" pitchFamily="18" charset="0"/>
              </a:rPr>
              <a:t> library allowing to build the</a:t>
            </a:r>
          </a:p>
          <a:p>
            <a:endParaRPr lang="en-US"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3.</a:t>
            </a:r>
            <a:r>
              <a:rPr lang="en-US" b="1" u="sng" dirty="0">
                <a:latin typeface="Times New Roman" panose="02020603050405020304" pitchFamily="18" charset="0"/>
                <a:cs typeface="Times New Roman" panose="02020603050405020304" pitchFamily="18" charset="0"/>
              </a:rPr>
              <a:t>NUMPY :-</a:t>
            </a:r>
          </a:p>
          <a:p>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NumPy is a Python library used for </a:t>
            </a:r>
            <a:r>
              <a:rPr lang="en-US" b="1" i="0" dirty="0">
                <a:effectLst/>
                <a:latin typeface="Times New Roman" panose="02020603050405020304" pitchFamily="18" charset="0"/>
                <a:cs typeface="Times New Roman" panose="02020603050405020304" pitchFamily="18" charset="0"/>
              </a:rPr>
              <a:t>working with arrays</a:t>
            </a:r>
            <a:r>
              <a:rPr lang="en-US" b="0" i="0" dirty="0">
                <a:effectLst/>
                <a:latin typeface="Times New Roman" panose="02020603050405020304" pitchFamily="18" charset="0"/>
                <a:cs typeface="Times New Roman" panose="02020603050405020304" pitchFamily="18" charset="0"/>
              </a:rPr>
              <a:t>. It also has functions for working in domain of linear algebra, </a:t>
            </a:r>
            <a:r>
              <a:rPr lang="en-US" b="0" i="0" dirty="0" err="1">
                <a:effectLst/>
                <a:latin typeface="Times New Roman" panose="02020603050405020304" pitchFamily="18" charset="0"/>
                <a:cs typeface="Times New Roman" panose="02020603050405020304" pitchFamily="18" charset="0"/>
              </a:rPr>
              <a:t>fourier</a:t>
            </a:r>
            <a:r>
              <a:rPr lang="en-US" b="0" i="0" dirty="0">
                <a:effectLst/>
                <a:latin typeface="Times New Roman" panose="02020603050405020304" pitchFamily="18" charset="0"/>
                <a:cs typeface="Times New Roman" panose="02020603050405020304" pitchFamily="18" charset="0"/>
              </a:rPr>
              <a:t> transform, and matrices. NumPy was created in 2005 by Travis Oliphant. It is an open source project and you can use it freely.</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9755F8-D86F-4B9F-8A55-79E7D6186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12424"/>
            <a:ext cx="1672166" cy="1140258"/>
          </a:xfrm>
          <a:prstGeom prst="rect">
            <a:avLst/>
          </a:prstGeom>
        </p:spPr>
      </p:pic>
      <p:pic>
        <p:nvPicPr>
          <p:cNvPr id="7" name="Picture 6">
            <a:extLst>
              <a:ext uri="{FF2B5EF4-FFF2-40B4-BE49-F238E27FC236}">
                <a16:creationId xmlns:a16="http://schemas.microsoft.com/office/drawing/2014/main" id="{64922A94-A25F-1A83-00D9-667D8189D7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8" name="TextBox 7">
            <a:extLst>
              <a:ext uri="{FF2B5EF4-FFF2-40B4-BE49-F238E27FC236}">
                <a16:creationId xmlns:a16="http://schemas.microsoft.com/office/drawing/2014/main" id="{7AD22A47-DC07-D3A3-0C10-8C545F77ABFE}"/>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13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8F5182-B3C4-BB40-BD73-62E738328AEF}"/>
              </a:ext>
            </a:extLst>
          </p:cNvPr>
          <p:cNvSpPr txBox="1"/>
          <p:nvPr/>
        </p:nvSpPr>
        <p:spPr>
          <a:xfrm>
            <a:off x="4406102" y="1455579"/>
            <a:ext cx="3379796" cy="52322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FUTURE SCOPE </a:t>
            </a:r>
            <a:endParaRPr lang="en-IN" sz="2800"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EBBE35-21DE-959E-749F-7C2703D43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87070"/>
            <a:ext cx="1672166" cy="1140258"/>
          </a:xfrm>
          <a:prstGeom prst="rect">
            <a:avLst/>
          </a:prstGeom>
        </p:spPr>
      </p:pic>
      <p:sp>
        <p:nvSpPr>
          <p:cNvPr id="10" name="TextBox 9">
            <a:extLst>
              <a:ext uri="{FF2B5EF4-FFF2-40B4-BE49-F238E27FC236}">
                <a16:creationId xmlns:a16="http://schemas.microsoft.com/office/drawing/2014/main" id="{29AD1431-374A-B593-7C57-EEDAD29ADAC7}"/>
              </a:ext>
            </a:extLst>
          </p:cNvPr>
          <p:cNvSpPr txBox="1"/>
          <p:nvPr/>
        </p:nvSpPr>
        <p:spPr>
          <a:xfrm>
            <a:off x="892543" y="2515569"/>
            <a:ext cx="8792633" cy="3112134"/>
          </a:xfrm>
          <a:prstGeom prst="rect">
            <a:avLst/>
          </a:prstGeom>
          <a:noFill/>
        </p:spPr>
        <p:txBody>
          <a:bodyPr wrap="square">
            <a:spAutoFit/>
          </a:bodyPr>
          <a:lstStyle/>
          <a:p>
            <a:pPr>
              <a:lnSpc>
                <a:spcPct val="115000"/>
              </a:lnSpc>
              <a:spcAft>
                <a:spcPts val="1000"/>
              </a:spcAft>
              <a:tabLst>
                <a:tab pos="3657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In future, some automatic color selection for different words according to their size and occurrence in the text can be developed.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3657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In future, animations can be added to word cloud to improve the presentation of information to please the audience.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3657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In future, we can add auto selection of the shape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the word cloud using an A.I. that analysis the text for doing so.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3657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It can be made convenient for even small scale industries to use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fontAlgn="base"/>
            <a:endParaRPr lang="en-IN" dirty="0">
              <a:latin typeface="Arial Narrow" panose="020B0606020202030204" pitchFamily="34" charset="0"/>
            </a:endParaRPr>
          </a:p>
        </p:txBody>
      </p:sp>
      <p:sp>
        <p:nvSpPr>
          <p:cNvPr id="7" name="TextBox 6">
            <a:extLst>
              <a:ext uri="{FF2B5EF4-FFF2-40B4-BE49-F238E27FC236}">
                <a16:creationId xmlns:a16="http://schemas.microsoft.com/office/drawing/2014/main" id="{3083666C-AB18-B6AE-7E10-4855B1B76002}"/>
              </a:ext>
            </a:extLst>
          </p:cNvPr>
          <p:cNvSpPr txBox="1"/>
          <p:nvPr/>
        </p:nvSpPr>
        <p:spPr>
          <a:xfrm>
            <a:off x="2247594" y="334034"/>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39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F1E77-4711-CB5F-48E0-9EBA1F438734}"/>
              </a:ext>
            </a:extLst>
          </p:cNvPr>
          <p:cNvSpPr txBox="1"/>
          <p:nvPr/>
        </p:nvSpPr>
        <p:spPr>
          <a:xfrm>
            <a:off x="5080958" y="1800812"/>
            <a:ext cx="1413148" cy="461665"/>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a:t>
            </a:r>
            <a:r>
              <a:rPr lang="en-US" b="1" u="sng"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FC45EA-379B-8AF4-7CE0-14FC9B067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87070"/>
            <a:ext cx="1672166" cy="1140258"/>
          </a:xfrm>
          <a:prstGeom prst="rect">
            <a:avLst/>
          </a:prstGeom>
        </p:spPr>
      </p:pic>
      <p:sp>
        <p:nvSpPr>
          <p:cNvPr id="7" name="TextBox 6">
            <a:extLst>
              <a:ext uri="{FF2B5EF4-FFF2-40B4-BE49-F238E27FC236}">
                <a16:creationId xmlns:a16="http://schemas.microsoft.com/office/drawing/2014/main" id="{47D170A3-E7D4-E848-FF23-E0F8F5986491}"/>
              </a:ext>
            </a:extLst>
          </p:cNvPr>
          <p:cNvSpPr txBox="1"/>
          <p:nvPr/>
        </p:nvSpPr>
        <p:spPr>
          <a:xfrm>
            <a:off x="1711234" y="3043319"/>
            <a:ext cx="7802881" cy="1384995"/>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      1. Analysing customer and employee feedback.</a:t>
            </a:r>
          </a:p>
          <a:p>
            <a:pPr algn="ctr"/>
            <a:endParaRPr lang="en-IN" sz="2800" b="1" dirty="0">
              <a:latin typeface="Times New Roman" panose="02020603050405020304" pitchFamily="18" charset="0"/>
              <a:cs typeface="Times New Roman" panose="02020603050405020304" pitchFamily="18" charset="0"/>
            </a:endParaRPr>
          </a:p>
          <a:p>
            <a:pPr algn="ctr"/>
            <a:r>
              <a:rPr lang="en-IN" sz="2800" b="1" dirty="0">
                <a:latin typeface="Times New Roman" panose="02020603050405020304" pitchFamily="18" charset="0"/>
                <a:cs typeface="Times New Roman" panose="02020603050405020304" pitchFamily="18" charset="0"/>
              </a:rPr>
              <a:t>2.Identifying new SEO keywords to target.</a:t>
            </a:r>
          </a:p>
        </p:txBody>
      </p:sp>
      <p:pic>
        <p:nvPicPr>
          <p:cNvPr id="9" name="Picture 8">
            <a:extLst>
              <a:ext uri="{FF2B5EF4-FFF2-40B4-BE49-F238E27FC236}">
                <a16:creationId xmlns:a16="http://schemas.microsoft.com/office/drawing/2014/main" id="{33F99308-BABE-8218-5458-0E3819FCE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10" name="TextBox 9">
            <a:extLst>
              <a:ext uri="{FF2B5EF4-FFF2-40B4-BE49-F238E27FC236}">
                <a16:creationId xmlns:a16="http://schemas.microsoft.com/office/drawing/2014/main" id="{669A5AA4-9DEA-8633-AF6E-5C44CF949F2C}"/>
              </a:ext>
            </a:extLst>
          </p:cNvPr>
          <p:cNvSpPr txBox="1"/>
          <p:nvPr/>
        </p:nvSpPr>
        <p:spPr>
          <a:xfrm>
            <a:off x="2284917" y="327489"/>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22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69C88-E444-3C11-6187-9E9912EF3748}"/>
              </a:ext>
            </a:extLst>
          </p:cNvPr>
          <p:cNvSpPr txBox="1"/>
          <p:nvPr/>
        </p:nvSpPr>
        <p:spPr>
          <a:xfrm>
            <a:off x="4999245" y="1264576"/>
            <a:ext cx="1413148" cy="461665"/>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a:t>
            </a:r>
            <a:r>
              <a:rPr lang="en-US" b="1" u="sng"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CCD19F3-495A-B0D0-E79B-134543126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87070"/>
            <a:ext cx="1672166" cy="1140258"/>
          </a:xfrm>
          <a:prstGeom prst="rect">
            <a:avLst/>
          </a:prstGeom>
        </p:spPr>
      </p:pic>
      <p:sp>
        <p:nvSpPr>
          <p:cNvPr id="5" name="TextBox 4">
            <a:extLst>
              <a:ext uri="{FF2B5EF4-FFF2-40B4-BE49-F238E27FC236}">
                <a16:creationId xmlns:a16="http://schemas.microsoft.com/office/drawing/2014/main" id="{E934CB39-5BD9-B53B-5D93-D62466036529}"/>
              </a:ext>
            </a:extLst>
          </p:cNvPr>
          <p:cNvSpPr txBox="1"/>
          <p:nvPr/>
        </p:nvSpPr>
        <p:spPr>
          <a:xfrm>
            <a:off x="-2080663" y="2078554"/>
            <a:ext cx="7802881" cy="1384995"/>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1.Examlpe article</a:t>
            </a:r>
          </a:p>
          <a:p>
            <a:pPr algn="ctr"/>
            <a:endParaRPr lang="en-US" sz="2800" b="1" dirty="0">
              <a:latin typeface="Times New Roman" panose="02020603050405020304" pitchFamily="18" charset="0"/>
              <a:cs typeface="Times New Roman" panose="02020603050405020304" pitchFamily="18" charset="0"/>
            </a:endParaRPr>
          </a:p>
          <a:p>
            <a:pPr algn="ct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C65DB8A-D533-0ABF-EC6A-B897DB4FD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7" name="TextBox 6">
            <a:extLst>
              <a:ext uri="{FF2B5EF4-FFF2-40B4-BE49-F238E27FC236}">
                <a16:creationId xmlns:a16="http://schemas.microsoft.com/office/drawing/2014/main" id="{E4C5B51E-E335-C1B9-7CC0-7422D71A302B}"/>
              </a:ext>
            </a:extLst>
          </p:cNvPr>
          <p:cNvSpPr txBox="1"/>
          <p:nvPr/>
        </p:nvSpPr>
        <p:spPr>
          <a:xfrm>
            <a:off x="2284917" y="327489"/>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0FBC8AA-10AD-05FC-E1F9-D08583EACAEE}"/>
              </a:ext>
            </a:extLst>
          </p:cNvPr>
          <p:cNvSpPr txBox="1"/>
          <p:nvPr/>
        </p:nvSpPr>
        <p:spPr>
          <a:xfrm>
            <a:off x="1019169" y="2703735"/>
            <a:ext cx="8927264" cy="3693319"/>
          </a:xfrm>
          <a:prstGeom prst="rect">
            <a:avLst/>
          </a:prstGeom>
          <a:noFill/>
        </p:spPr>
        <p:txBody>
          <a:bodyPr wrap="square" rtlCol="0">
            <a:spAutoFit/>
          </a:bodyPr>
          <a:lstStyle/>
          <a:p>
            <a:r>
              <a:rPr lang="en-US" dirty="0"/>
              <a:t>Milk is a very crucial part of our daily diet. It has great nourishing value as it contains several nutrients like calcium, proteins, potassium, phosphorous and many vitamins. Therefore it becomes an essential part of every kid’s life. Milk is not only important for growing children but also for people of all age groups.</a:t>
            </a:r>
          </a:p>
          <a:p>
            <a:endParaRPr lang="en-US" dirty="0"/>
          </a:p>
          <a:p>
            <a:r>
              <a:rPr lang="en-US" dirty="0"/>
              <a:t>We get milk from mostly cows or buffaloes. There is also other milk giving animals like sheep, goats, and camels. Yogurt, cheese, and chocolates are also milk products.</a:t>
            </a:r>
          </a:p>
          <a:p>
            <a:endParaRPr lang="en-US" dirty="0"/>
          </a:p>
          <a:p>
            <a:r>
              <a:rPr lang="en-US" dirty="0"/>
              <a:t>Milk makes our bones strong, provides us with energy and is even recommended for improving memory. Milk also prevents many diseases in this way. Though milk has countless benefits, people ignore them and continue living their life in an unhealthy way.</a:t>
            </a:r>
          </a:p>
        </p:txBody>
      </p:sp>
    </p:spTree>
    <p:extLst>
      <p:ext uri="{BB962C8B-B14F-4D97-AF65-F5344CB8AC3E}">
        <p14:creationId xmlns:p14="http://schemas.microsoft.com/office/powerpoint/2010/main" val="1886457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7F512-6B75-2463-A8AD-7D29D47F2493}"/>
              </a:ext>
            </a:extLst>
          </p:cNvPr>
          <p:cNvSpPr txBox="1"/>
          <p:nvPr/>
        </p:nvSpPr>
        <p:spPr>
          <a:xfrm>
            <a:off x="4906100" y="1285294"/>
            <a:ext cx="1413148" cy="461665"/>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a:t>
            </a:r>
            <a:r>
              <a:rPr lang="en-US" b="1" u="sng"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6EF8CF6-02E7-6040-1D11-73451B2E0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87070"/>
            <a:ext cx="1672166" cy="1140258"/>
          </a:xfrm>
          <a:prstGeom prst="rect">
            <a:avLst/>
          </a:prstGeom>
        </p:spPr>
      </p:pic>
      <p:sp>
        <p:nvSpPr>
          <p:cNvPr id="5" name="TextBox 4">
            <a:extLst>
              <a:ext uri="{FF2B5EF4-FFF2-40B4-BE49-F238E27FC236}">
                <a16:creationId xmlns:a16="http://schemas.microsoft.com/office/drawing/2014/main" id="{242BFEAC-D937-E0DA-C8BA-93E5140A726F}"/>
              </a:ext>
            </a:extLst>
          </p:cNvPr>
          <p:cNvSpPr txBox="1"/>
          <p:nvPr/>
        </p:nvSpPr>
        <p:spPr>
          <a:xfrm>
            <a:off x="1711234" y="3043319"/>
            <a:ext cx="7802881"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054C133B-F671-5D5C-DF71-5BAD92A34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7" name="TextBox 6">
            <a:extLst>
              <a:ext uri="{FF2B5EF4-FFF2-40B4-BE49-F238E27FC236}">
                <a16:creationId xmlns:a16="http://schemas.microsoft.com/office/drawing/2014/main" id="{BC21B485-F970-6F5B-569C-5EA36EB7D28E}"/>
              </a:ext>
            </a:extLst>
          </p:cNvPr>
          <p:cNvSpPr txBox="1"/>
          <p:nvPr/>
        </p:nvSpPr>
        <p:spPr>
          <a:xfrm>
            <a:off x="2284917" y="327489"/>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81D650A-E06B-51E1-83C3-DA952581F68C}"/>
              </a:ext>
            </a:extLst>
          </p:cNvPr>
          <p:cNvPicPr>
            <a:picLocks noChangeAspect="1"/>
          </p:cNvPicPr>
          <p:nvPr/>
        </p:nvPicPr>
        <p:blipFill rotWithShape="1">
          <a:blip r:embed="rId3">
            <a:extLst>
              <a:ext uri="{28A0092B-C50C-407E-A947-70E740481C1C}">
                <a14:useLocalDpi xmlns:a14="http://schemas.microsoft.com/office/drawing/2010/main" val="0"/>
              </a:ext>
            </a:extLst>
          </a:blip>
          <a:srcRect t="10963" b="16714"/>
          <a:stretch/>
        </p:blipFill>
        <p:spPr>
          <a:xfrm>
            <a:off x="2075280" y="1998886"/>
            <a:ext cx="7261077" cy="3674128"/>
          </a:xfrm>
          <a:prstGeom prst="rect">
            <a:avLst/>
          </a:prstGeom>
        </p:spPr>
      </p:pic>
      <p:sp>
        <p:nvSpPr>
          <p:cNvPr id="10" name="TextBox 9">
            <a:extLst>
              <a:ext uri="{FF2B5EF4-FFF2-40B4-BE49-F238E27FC236}">
                <a16:creationId xmlns:a16="http://schemas.microsoft.com/office/drawing/2014/main" id="{B83551E8-60BE-2F0F-0A44-8C2F89B6EF1E}"/>
              </a:ext>
            </a:extLst>
          </p:cNvPr>
          <p:cNvSpPr txBox="1"/>
          <p:nvPr/>
        </p:nvSpPr>
        <p:spPr>
          <a:xfrm>
            <a:off x="867747" y="1814220"/>
            <a:ext cx="3844212"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Illustration using </a:t>
            </a:r>
            <a:r>
              <a:rPr lang="en-US" sz="2000" b="1" u="sng" dirty="0" err="1">
                <a:latin typeface="Times New Roman" panose="02020603050405020304" pitchFamily="18" charset="0"/>
                <a:cs typeface="Times New Roman" panose="02020603050405020304" pitchFamily="18" charset="0"/>
              </a:rPr>
              <a:t>wordcloud</a:t>
            </a:r>
            <a:endParaRPr lang="en-IN"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5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31530-12DC-61D9-0208-0B77FCC12CEB}"/>
              </a:ext>
            </a:extLst>
          </p:cNvPr>
          <p:cNvSpPr txBox="1"/>
          <p:nvPr/>
        </p:nvSpPr>
        <p:spPr>
          <a:xfrm>
            <a:off x="4779432" y="996495"/>
            <a:ext cx="2315634" cy="461665"/>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US" dirty="0"/>
              <a:t> </a:t>
            </a:r>
            <a:endParaRPr lang="en-IN" dirty="0"/>
          </a:p>
        </p:txBody>
      </p:sp>
      <p:pic>
        <p:nvPicPr>
          <p:cNvPr id="4" name="Picture 3">
            <a:extLst>
              <a:ext uri="{FF2B5EF4-FFF2-40B4-BE49-F238E27FC236}">
                <a16:creationId xmlns:a16="http://schemas.microsoft.com/office/drawing/2014/main" id="{8BFA893B-D18E-3DA8-3152-1103CCA04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87070"/>
            <a:ext cx="1672166" cy="1140258"/>
          </a:xfrm>
          <a:prstGeom prst="rect">
            <a:avLst/>
          </a:prstGeom>
        </p:spPr>
      </p:pic>
      <p:sp>
        <p:nvSpPr>
          <p:cNvPr id="7" name="TextBox 6">
            <a:extLst>
              <a:ext uri="{FF2B5EF4-FFF2-40B4-BE49-F238E27FC236}">
                <a16:creationId xmlns:a16="http://schemas.microsoft.com/office/drawing/2014/main" id="{464671F2-5134-8B9B-8BDA-A481C3581463}"/>
              </a:ext>
            </a:extLst>
          </p:cNvPr>
          <p:cNvSpPr txBox="1"/>
          <p:nvPr/>
        </p:nvSpPr>
        <p:spPr>
          <a:xfrm>
            <a:off x="3208175" y="2027311"/>
            <a:ext cx="6161314" cy="3416320"/>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Understand what your audience/employees feel about a topic/situation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Your audience can </a:t>
            </a:r>
            <a:r>
              <a:rPr lang="en-US" sz="2400" dirty="0" err="1">
                <a:latin typeface="Times New Roman" panose="02020603050405020304" pitchFamily="18" charset="0"/>
                <a:cs typeface="Times New Roman" panose="02020603050405020304" pitchFamily="18" charset="0"/>
              </a:rPr>
              <a:t>summarise</a:t>
            </a:r>
            <a:r>
              <a:rPr lang="en-US" sz="2400" dirty="0">
                <a:latin typeface="Times New Roman" panose="02020603050405020304" pitchFamily="18" charset="0"/>
                <a:cs typeface="Times New Roman" panose="02020603050405020304" pitchFamily="18" charset="0"/>
              </a:rPr>
              <a:t> their view of a topic</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Allows you to identify what is important to your audience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 can measure audience understanding of a topic</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1476B67-5662-18AC-CDBF-BC3CF4F2B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10" name="TextBox 9">
            <a:extLst>
              <a:ext uri="{FF2B5EF4-FFF2-40B4-BE49-F238E27FC236}">
                <a16:creationId xmlns:a16="http://schemas.microsoft.com/office/drawing/2014/main" id="{B5A76450-5A60-204E-B62E-DB729B3A4434}"/>
              </a:ext>
            </a:extLst>
          </p:cNvPr>
          <p:cNvSpPr txBox="1"/>
          <p:nvPr/>
        </p:nvSpPr>
        <p:spPr>
          <a:xfrm>
            <a:off x="2154601" y="364811"/>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70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0BD9CE-A39E-EDA9-BD11-6BD5289AAAB4}"/>
              </a:ext>
            </a:extLst>
          </p:cNvPr>
          <p:cNvSpPr txBox="1"/>
          <p:nvPr/>
        </p:nvSpPr>
        <p:spPr>
          <a:xfrm>
            <a:off x="5048250" y="1055762"/>
            <a:ext cx="2095500" cy="461665"/>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 </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D1877B9-EF85-A864-2255-DA0326D66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87070"/>
            <a:ext cx="1672166" cy="1140258"/>
          </a:xfrm>
          <a:prstGeom prst="rect">
            <a:avLst/>
          </a:prstGeom>
        </p:spPr>
      </p:pic>
      <p:sp>
        <p:nvSpPr>
          <p:cNvPr id="7" name="TextBox 6">
            <a:extLst>
              <a:ext uri="{FF2B5EF4-FFF2-40B4-BE49-F238E27FC236}">
                <a16:creationId xmlns:a16="http://schemas.microsoft.com/office/drawing/2014/main" id="{89C78453-FB60-2D51-6236-D37CA9019499}"/>
              </a:ext>
            </a:extLst>
          </p:cNvPr>
          <p:cNvSpPr txBox="1"/>
          <p:nvPr/>
        </p:nvSpPr>
        <p:spPr>
          <a:xfrm>
            <a:off x="684245" y="2649894"/>
            <a:ext cx="10139265" cy="1938992"/>
          </a:xfrm>
          <a:prstGeom prst="rect">
            <a:avLst/>
          </a:prstGeom>
          <a:noFill/>
        </p:spPr>
        <p:txBody>
          <a:bodyPr wrap="square">
            <a:spAutoFit/>
          </a:bodyPr>
          <a:lstStyle/>
          <a:p>
            <a:pPr marL="342900" indent="-342900" algn="l" fontAlgn="base">
              <a:buAutoNum type="arabicPeriod"/>
            </a:pPr>
            <a:r>
              <a:rPr lang="en-US" sz="2400" dirty="0">
                <a:latin typeface="inherit"/>
              </a:rPr>
              <a:t>Used data from </a:t>
            </a:r>
            <a:r>
              <a:rPr lang="en-US" sz="2400" dirty="0">
                <a:highlight>
                  <a:srgbClr val="00FF00"/>
                </a:highlight>
                <a:latin typeface="inherit"/>
              </a:rPr>
              <a:t>Datacamp.com</a:t>
            </a:r>
          </a:p>
          <a:p>
            <a:pPr marL="342900" indent="-342900" algn="l" fontAlgn="base">
              <a:buAutoNum type="arabicPeriod"/>
            </a:pPr>
            <a:endParaRPr lang="en-US" sz="2400" dirty="0">
              <a:highlight>
                <a:srgbClr val="00FF00"/>
              </a:highlight>
              <a:latin typeface="inherit"/>
            </a:endParaRPr>
          </a:p>
          <a:p>
            <a:pPr marL="342900" indent="-342900" algn="l" fontAlgn="base">
              <a:buAutoNum type="arabicPeriod"/>
            </a:pPr>
            <a:r>
              <a:rPr lang="en-US" sz="2400" dirty="0" err="1">
                <a:latin typeface="inherit"/>
              </a:rPr>
              <a:t>Youtube</a:t>
            </a:r>
            <a:r>
              <a:rPr lang="en-US" sz="2400" dirty="0">
                <a:latin typeface="inherit"/>
              </a:rPr>
              <a:t> Channel for reference-: </a:t>
            </a:r>
            <a:r>
              <a:rPr lang="en-US" sz="2400" dirty="0">
                <a:highlight>
                  <a:srgbClr val="00FF00"/>
                </a:highlight>
                <a:latin typeface="inherit"/>
              </a:rPr>
              <a:t>Python Enthusiast</a:t>
            </a:r>
          </a:p>
          <a:p>
            <a:pPr marL="342900" indent="-342900" algn="l" fontAlgn="base">
              <a:buAutoNum type="arabicPeriod"/>
            </a:pPr>
            <a:endParaRPr lang="en-US" sz="2400" dirty="0">
              <a:highlight>
                <a:srgbClr val="00FF00"/>
              </a:highlight>
              <a:latin typeface="inherit"/>
            </a:endParaRPr>
          </a:p>
          <a:p>
            <a:pPr marL="342900" indent="-342900" algn="l" fontAlgn="base">
              <a:buAutoNum type="arabicPeriod"/>
            </a:pPr>
            <a:r>
              <a:rPr lang="en-US" sz="2400" dirty="0">
                <a:latin typeface="inherit"/>
              </a:rPr>
              <a:t>Photo Gallery used -: Pinterest.</a:t>
            </a:r>
          </a:p>
        </p:txBody>
      </p:sp>
      <p:pic>
        <p:nvPicPr>
          <p:cNvPr id="9" name="Picture 8">
            <a:extLst>
              <a:ext uri="{FF2B5EF4-FFF2-40B4-BE49-F238E27FC236}">
                <a16:creationId xmlns:a16="http://schemas.microsoft.com/office/drawing/2014/main" id="{F1078751-10FA-A200-49EF-5CD1BED80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10" name="TextBox 9">
            <a:extLst>
              <a:ext uri="{FF2B5EF4-FFF2-40B4-BE49-F238E27FC236}">
                <a16:creationId xmlns:a16="http://schemas.microsoft.com/office/drawing/2014/main" id="{1A6DE005-3D78-6584-9DAE-D2B8CAA8F6ED}"/>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09D59E-DCE1-64FA-F09A-A11E7D02EF8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650421" y="2249973"/>
            <a:ext cx="1493329" cy="799842"/>
          </a:xfrm>
          <a:prstGeom prst="rect">
            <a:avLst/>
          </a:prstGeom>
        </p:spPr>
      </p:pic>
      <p:pic>
        <p:nvPicPr>
          <p:cNvPr id="12" name="Picture 11">
            <a:extLst>
              <a:ext uri="{FF2B5EF4-FFF2-40B4-BE49-F238E27FC236}">
                <a16:creationId xmlns:a16="http://schemas.microsoft.com/office/drawing/2014/main" id="{E48D4B2D-C6D7-3987-1A02-87413C78AE8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00870" y="3939662"/>
            <a:ext cx="869302" cy="869302"/>
          </a:xfrm>
          <a:prstGeom prst="rect">
            <a:avLst/>
          </a:prstGeom>
        </p:spPr>
      </p:pic>
    </p:spTree>
    <p:extLst>
      <p:ext uri="{BB962C8B-B14F-4D97-AF65-F5344CB8AC3E}">
        <p14:creationId xmlns:p14="http://schemas.microsoft.com/office/powerpoint/2010/main" val="4265072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3A4F2-2A4E-A62B-BB70-9FB0D6498850}"/>
              </a:ext>
            </a:extLst>
          </p:cNvPr>
          <p:cNvSpPr txBox="1"/>
          <p:nvPr/>
        </p:nvSpPr>
        <p:spPr>
          <a:xfrm>
            <a:off x="129568" y="2509934"/>
            <a:ext cx="11459052" cy="1569660"/>
          </a:xfrm>
          <a:prstGeom prst="rect">
            <a:avLst/>
          </a:prstGeom>
          <a:noFill/>
        </p:spPr>
        <p:txBody>
          <a:bodyPr wrap="square" rtlCol="0">
            <a:spAutoFit/>
          </a:bodyPr>
          <a:lstStyle/>
          <a:p>
            <a:pPr algn="ctr"/>
            <a:r>
              <a:rPr lang="en-US" sz="9600" u="sng" dirty="0">
                <a:latin typeface="Book Antiqua" panose="02040602050305030304" pitchFamily="18" charset="0"/>
              </a:rPr>
              <a:t>THANK YOU</a:t>
            </a:r>
            <a:endParaRPr lang="en-IN" sz="9600" u="sng" dirty="0">
              <a:latin typeface="Book Antiqua" panose="02040602050305030304" pitchFamily="18" charset="0"/>
            </a:endParaRPr>
          </a:p>
        </p:txBody>
      </p:sp>
      <p:pic>
        <p:nvPicPr>
          <p:cNvPr id="3" name="Picture 2">
            <a:extLst>
              <a:ext uri="{FF2B5EF4-FFF2-40B4-BE49-F238E27FC236}">
                <a16:creationId xmlns:a16="http://schemas.microsoft.com/office/drawing/2014/main" id="{D50BA026-30DD-D243-0C7E-0F9795550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Tree>
    <p:extLst>
      <p:ext uri="{BB962C8B-B14F-4D97-AF65-F5344CB8AC3E}">
        <p14:creationId xmlns:p14="http://schemas.microsoft.com/office/powerpoint/2010/main" val="96755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85B12D-04DD-A338-78A0-45063FBC7A92}"/>
              </a:ext>
            </a:extLst>
          </p:cNvPr>
          <p:cNvSpPr txBox="1"/>
          <p:nvPr/>
        </p:nvSpPr>
        <p:spPr>
          <a:xfrm>
            <a:off x="4261208" y="874810"/>
            <a:ext cx="3483315" cy="584775"/>
          </a:xfrm>
          <a:prstGeom prst="rect">
            <a:avLst/>
          </a:prstGeom>
          <a:noFill/>
        </p:spPr>
        <p:txBody>
          <a:bodyPr wrap="square">
            <a:spAutoFit/>
          </a:bodyPr>
          <a:lstStyle/>
          <a:p>
            <a:r>
              <a:rPr lang="en-IN" dirty="0"/>
              <a:t>       </a:t>
            </a:r>
            <a:r>
              <a:rPr lang="en-IN" sz="3200" b="1" u="sng" dirty="0"/>
              <a:t>CONTENTS</a:t>
            </a:r>
          </a:p>
        </p:txBody>
      </p:sp>
      <p:sp>
        <p:nvSpPr>
          <p:cNvPr id="5" name="TextBox 4">
            <a:extLst>
              <a:ext uri="{FF2B5EF4-FFF2-40B4-BE49-F238E27FC236}">
                <a16:creationId xmlns:a16="http://schemas.microsoft.com/office/drawing/2014/main" id="{4037830B-069C-9C7C-4304-8262EBE84B70}"/>
              </a:ext>
            </a:extLst>
          </p:cNvPr>
          <p:cNvSpPr txBox="1"/>
          <p:nvPr/>
        </p:nvSpPr>
        <p:spPr>
          <a:xfrm>
            <a:off x="745389" y="1860077"/>
            <a:ext cx="6223518" cy="3782061"/>
          </a:xfrm>
          <a:prstGeom prst="rect">
            <a:avLst/>
          </a:prstGeom>
          <a:noFill/>
        </p:spPr>
        <p:txBody>
          <a:bodyPr wrap="square">
            <a:spAutoFit/>
          </a:bodyPr>
          <a:lstStyle/>
          <a:p>
            <a:pPr>
              <a:lnSpc>
                <a:spcPct val="150000"/>
              </a:lnSpc>
            </a:pPr>
            <a:r>
              <a:rPr lang="en-IN" b="1" dirty="0">
                <a:latin typeface="Times New Roman" panose="02020603050405020304" pitchFamily="18" charset="0"/>
                <a:ea typeface="Kozuka Gothic Pr6N B" panose="020B0800000000000000" pitchFamily="34" charset="-128"/>
                <a:cs typeface="Times New Roman" panose="02020603050405020304" pitchFamily="18" charset="0"/>
              </a:rPr>
              <a:t>  1.MOTIVATION </a:t>
            </a:r>
          </a:p>
          <a:p>
            <a:pPr>
              <a:lnSpc>
                <a:spcPct val="150000"/>
              </a:lnSpc>
            </a:pPr>
            <a:r>
              <a:rPr lang="en-IN" b="1" dirty="0">
                <a:latin typeface="Times New Roman" panose="02020603050405020304" pitchFamily="18" charset="0"/>
                <a:ea typeface="Kozuka Gothic Pr6N B" panose="020B0800000000000000" pitchFamily="34" charset="-128"/>
                <a:cs typeface="Times New Roman" panose="02020603050405020304" pitchFamily="18" charset="0"/>
              </a:rPr>
              <a:t>  2. AIM</a:t>
            </a:r>
          </a:p>
          <a:p>
            <a:pPr>
              <a:lnSpc>
                <a:spcPct val="150000"/>
              </a:lnSpc>
            </a:pPr>
            <a:r>
              <a:rPr lang="en-IN" b="1" dirty="0">
                <a:latin typeface="Times New Roman" panose="02020603050405020304" pitchFamily="18" charset="0"/>
                <a:ea typeface="Kozuka Gothic Pr6N B" panose="020B0800000000000000" pitchFamily="34" charset="-128"/>
                <a:cs typeface="Times New Roman" panose="02020603050405020304" pitchFamily="18" charset="0"/>
              </a:rPr>
              <a:t>  3. INTRODUCTION </a:t>
            </a:r>
          </a:p>
          <a:p>
            <a:pPr>
              <a:lnSpc>
                <a:spcPct val="150000"/>
              </a:lnSpc>
            </a:pPr>
            <a:r>
              <a:rPr lang="en-IN" b="1" dirty="0">
                <a:latin typeface="Times New Roman" panose="02020603050405020304" pitchFamily="18" charset="0"/>
                <a:ea typeface="Kozuka Gothic Pr6N B" panose="020B0800000000000000" pitchFamily="34" charset="-128"/>
                <a:cs typeface="Times New Roman" panose="02020603050405020304" pitchFamily="18" charset="0"/>
              </a:rPr>
              <a:t>  4. EXAMPLE DIAGRAM </a:t>
            </a:r>
          </a:p>
          <a:p>
            <a:pPr>
              <a:lnSpc>
                <a:spcPct val="150000"/>
              </a:lnSpc>
            </a:pPr>
            <a:r>
              <a:rPr lang="en-IN" b="1" dirty="0">
                <a:latin typeface="Times New Roman" panose="02020603050405020304" pitchFamily="18" charset="0"/>
                <a:ea typeface="Kozuka Gothic Pr6N B" panose="020B0800000000000000" pitchFamily="34" charset="-128"/>
                <a:cs typeface="Times New Roman" panose="02020603050405020304" pitchFamily="18" charset="0"/>
              </a:rPr>
              <a:t>  5. IMPLEMENTATION</a:t>
            </a:r>
          </a:p>
          <a:p>
            <a:pPr>
              <a:lnSpc>
                <a:spcPct val="150000"/>
              </a:lnSpc>
            </a:pPr>
            <a:r>
              <a:rPr lang="en-IN" b="1" dirty="0">
                <a:latin typeface="Times New Roman" panose="02020603050405020304" pitchFamily="18" charset="0"/>
                <a:ea typeface="Kozuka Gothic Pr6N B" panose="020B0800000000000000" pitchFamily="34" charset="-128"/>
                <a:cs typeface="Times New Roman" panose="02020603050405020304" pitchFamily="18" charset="0"/>
              </a:rPr>
              <a:t>  6.FLOW CHART</a:t>
            </a:r>
          </a:p>
          <a:p>
            <a:pPr>
              <a:lnSpc>
                <a:spcPct val="150000"/>
              </a:lnSpc>
            </a:pPr>
            <a:r>
              <a:rPr lang="en-IN" b="1" dirty="0">
                <a:latin typeface="Times New Roman" panose="02020603050405020304" pitchFamily="18" charset="0"/>
                <a:ea typeface="Kozuka Gothic Pr6N B" panose="020B0800000000000000" pitchFamily="34" charset="-128"/>
                <a:cs typeface="Times New Roman" panose="02020603050405020304" pitchFamily="18" charset="0"/>
              </a:rPr>
              <a:t>  7.TOOLS &amp; TECHNOLOGY</a:t>
            </a:r>
          </a:p>
          <a:p>
            <a:pPr>
              <a:lnSpc>
                <a:spcPct val="150000"/>
              </a:lnSpc>
            </a:pPr>
            <a:r>
              <a:rPr lang="en-IN" b="1" dirty="0">
                <a:latin typeface="Times New Roman" panose="02020603050405020304" pitchFamily="18" charset="0"/>
                <a:ea typeface="Kozuka Gothic Pr6N B" panose="020B0800000000000000" pitchFamily="34" charset="-128"/>
                <a:cs typeface="Times New Roman" panose="02020603050405020304" pitchFamily="18" charset="0"/>
              </a:rPr>
              <a:t>  8.RESULT</a:t>
            </a:r>
          </a:p>
          <a:p>
            <a:pPr>
              <a:lnSpc>
                <a:spcPct val="150000"/>
              </a:lnSpc>
            </a:pPr>
            <a:r>
              <a:rPr lang="en-IN" b="1" dirty="0">
                <a:latin typeface="Times New Roman" panose="02020603050405020304" pitchFamily="18" charset="0"/>
                <a:ea typeface="Kozuka Gothic Pr6N B" panose="020B0800000000000000" pitchFamily="34" charset="-128"/>
                <a:cs typeface="Times New Roman" panose="02020603050405020304" pitchFamily="18" charset="0"/>
              </a:rPr>
              <a:t>  </a:t>
            </a:r>
          </a:p>
        </p:txBody>
      </p:sp>
      <p:pic>
        <p:nvPicPr>
          <p:cNvPr id="4" name="Picture 3">
            <a:extLst>
              <a:ext uri="{FF2B5EF4-FFF2-40B4-BE49-F238E27FC236}">
                <a16:creationId xmlns:a16="http://schemas.microsoft.com/office/drawing/2014/main" id="{6380723C-F2D9-FA3B-A5AA-B73B28402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120936"/>
            <a:ext cx="1672166" cy="1140258"/>
          </a:xfrm>
          <a:prstGeom prst="rect">
            <a:avLst/>
          </a:prstGeom>
        </p:spPr>
      </p:pic>
      <p:sp>
        <p:nvSpPr>
          <p:cNvPr id="2" name="TextBox 1">
            <a:extLst>
              <a:ext uri="{FF2B5EF4-FFF2-40B4-BE49-F238E27FC236}">
                <a16:creationId xmlns:a16="http://schemas.microsoft.com/office/drawing/2014/main" id="{61616326-65A6-AFBF-512F-9F9F00314E64}"/>
              </a:ext>
            </a:extLst>
          </p:cNvPr>
          <p:cNvSpPr txBox="1"/>
          <p:nvPr/>
        </p:nvSpPr>
        <p:spPr>
          <a:xfrm flipH="1">
            <a:off x="6540906" y="1897399"/>
            <a:ext cx="4245428"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9.CONCLUSION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10.FUTURE SCOPE</a:t>
            </a:r>
          </a:p>
          <a:p>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11.REFERENCE</a:t>
            </a:r>
            <a:endParaRPr lang="en-US"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73BBA8C-ADA2-EDBE-6BA1-8A1BBD0EF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11" name="TextBox 10">
            <a:extLst>
              <a:ext uri="{FF2B5EF4-FFF2-40B4-BE49-F238E27FC236}">
                <a16:creationId xmlns:a16="http://schemas.microsoft.com/office/drawing/2014/main" id="{79F35932-18FE-CDBD-37E7-9C546D236049}"/>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64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52BF0C-C999-D408-1D62-5D817B9E9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120936"/>
            <a:ext cx="1672166" cy="1140258"/>
          </a:xfrm>
          <a:prstGeom prst="rect">
            <a:avLst/>
          </a:prstGeom>
        </p:spPr>
      </p:pic>
      <p:pic>
        <p:nvPicPr>
          <p:cNvPr id="6" name="Picture 5">
            <a:extLst>
              <a:ext uri="{FF2B5EF4-FFF2-40B4-BE49-F238E27FC236}">
                <a16:creationId xmlns:a16="http://schemas.microsoft.com/office/drawing/2014/main" id="{EE793F00-AADE-5141-A99A-099AC4243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7" name="TextBox 6">
            <a:extLst>
              <a:ext uri="{FF2B5EF4-FFF2-40B4-BE49-F238E27FC236}">
                <a16:creationId xmlns:a16="http://schemas.microsoft.com/office/drawing/2014/main" id="{518A141F-19F9-1F42-66A5-4CC41D6673ED}"/>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77A0904-58E2-5356-583A-3E056ABD219F}"/>
              </a:ext>
            </a:extLst>
          </p:cNvPr>
          <p:cNvSpPr txBox="1"/>
          <p:nvPr/>
        </p:nvSpPr>
        <p:spPr>
          <a:xfrm>
            <a:off x="4525347" y="1128451"/>
            <a:ext cx="35363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MOTIVATION</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9DAE77B-AC3B-080F-8BF2-365DDB950AE6}"/>
              </a:ext>
            </a:extLst>
          </p:cNvPr>
          <p:cNvSpPr txBox="1"/>
          <p:nvPr/>
        </p:nvSpPr>
        <p:spPr>
          <a:xfrm>
            <a:off x="965652" y="2509935"/>
            <a:ext cx="859822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develop a tool which can do advertisement in more illustrative way and will overtake the boring advertising pamphlets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develop a tool which can make client easily understand what the service is about in less words in visual format.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85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811614-47E6-9563-BDF3-497E66790D1F}"/>
              </a:ext>
            </a:extLst>
          </p:cNvPr>
          <p:cNvSpPr txBox="1"/>
          <p:nvPr/>
        </p:nvSpPr>
        <p:spPr>
          <a:xfrm>
            <a:off x="5120951" y="1369391"/>
            <a:ext cx="1950098" cy="584775"/>
          </a:xfrm>
          <a:prstGeom prst="rect">
            <a:avLst/>
          </a:prstGeom>
          <a:noFill/>
        </p:spPr>
        <p:txBody>
          <a:bodyPr wrap="square">
            <a:spAutoFit/>
          </a:bodyPr>
          <a:lstStyle/>
          <a:p>
            <a:r>
              <a:rPr lang="en-IN" sz="3200" b="1" u="sng" dirty="0">
                <a:effectLst>
                  <a:outerShdw blurRad="38100" dist="38100" dir="2700000" algn="tl">
                    <a:srgbClr val="000000">
                      <a:alpha val="43137"/>
                    </a:srgbClr>
                  </a:outerShdw>
                </a:effectLst>
                <a:latin typeface="Times New Roman" panose="02020603050405020304" pitchFamily="18" charset="0"/>
                <a:ea typeface="Kozuka Gothic Pr6N B" panose="020B0800000000000000" pitchFamily="34" charset="-128"/>
                <a:cs typeface="Times New Roman" panose="02020603050405020304" pitchFamily="18" charset="0"/>
              </a:rPr>
              <a:t>AIM</a:t>
            </a:r>
            <a:endParaRPr lang="en-IN" sz="3200" u="sng"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9C678A49-40CE-E7D5-8B8D-A3502FD61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87070"/>
            <a:ext cx="1672166" cy="1140258"/>
          </a:xfrm>
          <a:prstGeom prst="rect">
            <a:avLst/>
          </a:prstGeom>
        </p:spPr>
      </p:pic>
      <p:sp>
        <p:nvSpPr>
          <p:cNvPr id="9" name="TextBox 8">
            <a:extLst>
              <a:ext uri="{FF2B5EF4-FFF2-40B4-BE49-F238E27FC236}">
                <a16:creationId xmlns:a16="http://schemas.microsoft.com/office/drawing/2014/main" id="{59AD3186-2340-4278-079C-3BA85AE4FA8F}"/>
              </a:ext>
            </a:extLst>
          </p:cNvPr>
          <p:cNvSpPr txBox="1"/>
          <p:nvPr/>
        </p:nvSpPr>
        <p:spPr>
          <a:xfrm>
            <a:off x="923731" y="2804116"/>
            <a:ext cx="10618236" cy="954107"/>
          </a:xfrm>
          <a:prstGeom prst="rect">
            <a:avLst/>
          </a:prstGeom>
          <a:noFill/>
        </p:spPr>
        <p:txBody>
          <a:bodyPr wrap="square" anchor="ctr">
            <a:spAutoFit/>
          </a:bodyPr>
          <a:lstStyle/>
          <a:p>
            <a:r>
              <a:rPr lang="en-US" sz="2800" dirty="0">
                <a:latin typeface="Times New Roman" panose="02020603050405020304" pitchFamily="18" charset="0"/>
                <a:ea typeface="Tahoma" panose="020B0604030504040204" pitchFamily="34" charset="0"/>
                <a:cs typeface="Times New Roman" panose="02020603050405020304" pitchFamily="18" charset="0"/>
              </a:rPr>
              <a:t>*Breakdown of large and boring texts into illustrative way with less frequent words using </a:t>
            </a:r>
            <a:r>
              <a:rPr lang="en-US" sz="2800" dirty="0" err="1">
                <a:latin typeface="Times New Roman" panose="02020603050405020304" pitchFamily="18" charset="0"/>
                <a:ea typeface="Tahoma" panose="020B0604030504040204" pitchFamily="34" charset="0"/>
                <a:cs typeface="Times New Roman" panose="02020603050405020304" pitchFamily="18" charset="0"/>
              </a:rPr>
              <a:t>wordcloud</a:t>
            </a:r>
            <a:r>
              <a:rPr lang="en-US" sz="2800" dirty="0">
                <a:latin typeface="Times New Roman" panose="02020603050405020304" pitchFamily="18" charset="0"/>
                <a:ea typeface="Tahoma" panose="020B0604030504040204" pitchFamily="34" charset="0"/>
                <a:cs typeface="Times New Roman" panose="02020603050405020304" pitchFamily="18" charset="0"/>
              </a:rPr>
              <a:t> .</a:t>
            </a:r>
            <a:endParaRPr lang="en-IN" sz="28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606CE29-EC7D-2EED-CCA6-498FF5870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48" y="87070"/>
            <a:ext cx="1672166" cy="1140258"/>
          </a:xfrm>
          <a:prstGeom prst="rect">
            <a:avLst/>
          </a:prstGeom>
        </p:spPr>
      </p:pic>
      <p:sp>
        <p:nvSpPr>
          <p:cNvPr id="10" name="TextBox 9">
            <a:extLst>
              <a:ext uri="{FF2B5EF4-FFF2-40B4-BE49-F238E27FC236}">
                <a16:creationId xmlns:a16="http://schemas.microsoft.com/office/drawing/2014/main" id="{71502768-111D-0642-2189-18941321DD28}"/>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65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744943-5FEE-EC49-523A-2EFFE6BE1B74}"/>
              </a:ext>
            </a:extLst>
          </p:cNvPr>
          <p:cNvSpPr txBox="1"/>
          <p:nvPr/>
        </p:nvSpPr>
        <p:spPr>
          <a:xfrm>
            <a:off x="4713816" y="1190006"/>
            <a:ext cx="2764368" cy="461665"/>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sz="2400" u="sng" dirty="0">
                <a:latin typeface="Times New Roman" panose="02020603050405020304" pitchFamily="18" charset="0"/>
                <a:cs typeface="Times New Roman" panose="02020603050405020304" pitchFamily="18" charset="0"/>
              </a:rPr>
              <a:t> </a:t>
            </a:r>
            <a:endParaRPr lang="en-IN" sz="24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BABDFE-E1C3-1F0A-749F-834F0DAED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87070"/>
            <a:ext cx="1672166" cy="1140258"/>
          </a:xfrm>
          <a:prstGeom prst="rect">
            <a:avLst/>
          </a:prstGeom>
        </p:spPr>
      </p:pic>
      <p:sp>
        <p:nvSpPr>
          <p:cNvPr id="7" name="TextBox 6">
            <a:extLst>
              <a:ext uri="{FF2B5EF4-FFF2-40B4-BE49-F238E27FC236}">
                <a16:creationId xmlns:a16="http://schemas.microsoft.com/office/drawing/2014/main" id="{FF1D476E-5204-61EE-78FF-A89BEA623108}"/>
              </a:ext>
            </a:extLst>
          </p:cNvPr>
          <p:cNvSpPr txBox="1"/>
          <p:nvPr/>
        </p:nvSpPr>
        <p:spPr>
          <a:xfrm>
            <a:off x="1080795" y="2251796"/>
            <a:ext cx="10030409" cy="3293209"/>
          </a:xfrm>
          <a:prstGeom prst="rect">
            <a:avLst/>
          </a:prstGeom>
          <a:noFill/>
        </p:spPr>
        <p:txBody>
          <a:bodyPr wrap="square">
            <a:spAutoFit/>
          </a:bodyPr>
          <a:lstStyle/>
          <a:p>
            <a:pPr marL="285750" indent="-285750">
              <a:buFont typeface="Arial" panose="020B0604020202020204" pitchFamily="34" charset="0"/>
              <a:buChar char="•"/>
            </a:pPr>
            <a:r>
              <a:rPr lang="en-IN" sz="2600" dirty="0">
                <a:latin typeface="Times New Roman" panose="02020603050405020304" pitchFamily="18" charset="0"/>
                <a:ea typeface="Tahoma" panose="020B0604030504040204" pitchFamily="34" charset="0"/>
                <a:cs typeface="Times New Roman" panose="02020603050405020304" pitchFamily="18" charset="0"/>
              </a:rPr>
              <a:t>A Word Cloud is a collection or cluster of words depicted in different sizes.</a:t>
            </a:r>
          </a:p>
          <a:p>
            <a:pPr marL="285750" indent="-285750">
              <a:buFont typeface="Arial" panose="020B0604020202020204" pitchFamily="34" charset="0"/>
              <a:buChar char="•"/>
            </a:pPr>
            <a:endParaRPr lang="en-IN" sz="2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IN" sz="2600" dirty="0">
                <a:latin typeface="Times New Roman" panose="02020603050405020304" pitchFamily="18" charset="0"/>
                <a:ea typeface="Tahoma" panose="020B0604030504040204" pitchFamily="34" charset="0"/>
                <a:cs typeface="Times New Roman" panose="02020603050405020304" pitchFamily="18" charset="0"/>
              </a:rPr>
              <a:t> The bigger and bolder the word appears, the more often it is selected/voted for by an audience member.</a:t>
            </a:r>
          </a:p>
          <a:p>
            <a:pPr marL="285750" indent="-285750">
              <a:buFont typeface="Arial" panose="020B0604020202020204" pitchFamily="34" charset="0"/>
              <a:buChar char="•"/>
            </a:pPr>
            <a:endParaRPr lang="en-IN" sz="26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IN" sz="2600" dirty="0">
                <a:latin typeface="Times New Roman" panose="02020603050405020304" pitchFamily="18" charset="0"/>
                <a:ea typeface="Tahoma" panose="020B0604030504040204" pitchFamily="34" charset="0"/>
                <a:cs typeface="Times New Roman" panose="02020603050405020304" pitchFamily="18" charset="0"/>
              </a:rPr>
              <a:t> Word Clouds are a powerful way to visualise what your audience really thinks about a </a:t>
            </a:r>
            <a:r>
              <a:rPr lang="en-IN" sz="2600" dirty="0" err="1">
                <a:latin typeface="Times New Roman" panose="02020603050405020304" pitchFamily="18" charset="0"/>
                <a:ea typeface="Tahoma" panose="020B0604030504040204" pitchFamily="34" charset="0"/>
                <a:cs typeface="Times New Roman" panose="02020603050405020304" pitchFamily="18" charset="0"/>
              </a:rPr>
              <a:t>topicT</a:t>
            </a:r>
            <a:endParaRPr lang="en-IN" sz="26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C85FB04-FA39-0904-2F43-B9E3D754E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10" name="TextBox 9">
            <a:extLst>
              <a:ext uri="{FF2B5EF4-FFF2-40B4-BE49-F238E27FC236}">
                <a16:creationId xmlns:a16="http://schemas.microsoft.com/office/drawing/2014/main" id="{C669BDF0-E08C-AA37-4A23-9D99EF2182F9}"/>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82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286369-1D99-A692-1C42-7E5BE8B13871}"/>
              </a:ext>
            </a:extLst>
          </p:cNvPr>
          <p:cNvSpPr txBox="1"/>
          <p:nvPr/>
        </p:nvSpPr>
        <p:spPr>
          <a:xfrm>
            <a:off x="4551073" y="1227328"/>
            <a:ext cx="3089854" cy="461665"/>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diagram</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E334C3-8B32-B5C7-5DEA-85256F8AF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87070"/>
            <a:ext cx="1672166" cy="1140258"/>
          </a:xfrm>
          <a:prstGeom prst="rect">
            <a:avLst/>
          </a:prstGeom>
        </p:spPr>
      </p:pic>
      <p:pic>
        <p:nvPicPr>
          <p:cNvPr id="6" name="Picture 5">
            <a:extLst>
              <a:ext uri="{FF2B5EF4-FFF2-40B4-BE49-F238E27FC236}">
                <a16:creationId xmlns:a16="http://schemas.microsoft.com/office/drawing/2014/main" id="{9EA29457-4838-C4E3-250D-5E88D5FB4169}"/>
              </a:ext>
            </a:extLst>
          </p:cNvPr>
          <p:cNvPicPr>
            <a:picLocks noChangeAspect="1"/>
          </p:cNvPicPr>
          <p:nvPr/>
        </p:nvPicPr>
        <p:blipFill rotWithShape="1">
          <a:blip r:embed="rId3">
            <a:extLst>
              <a:ext uri="{28A0092B-C50C-407E-A947-70E740481C1C}">
                <a14:useLocalDpi xmlns:a14="http://schemas.microsoft.com/office/drawing/2010/main" val="0"/>
              </a:ext>
            </a:extLst>
          </a:blip>
          <a:srcRect t="22575" b="26739"/>
          <a:stretch/>
        </p:blipFill>
        <p:spPr>
          <a:xfrm>
            <a:off x="2438480" y="2239345"/>
            <a:ext cx="6471247" cy="2967135"/>
          </a:xfrm>
          <a:prstGeom prst="rect">
            <a:avLst/>
          </a:prstGeom>
        </p:spPr>
      </p:pic>
      <p:sp>
        <p:nvSpPr>
          <p:cNvPr id="7" name="Rectangle 6">
            <a:extLst>
              <a:ext uri="{FF2B5EF4-FFF2-40B4-BE49-F238E27FC236}">
                <a16:creationId xmlns:a16="http://schemas.microsoft.com/office/drawing/2014/main" id="{0300759B-FD3F-8EE2-5071-46ADE8EE987B}"/>
              </a:ext>
            </a:extLst>
          </p:cNvPr>
          <p:cNvSpPr/>
          <p:nvPr/>
        </p:nvSpPr>
        <p:spPr>
          <a:xfrm>
            <a:off x="2236494" y="2090055"/>
            <a:ext cx="7089537" cy="326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18F3B406-1E89-5107-C1E6-DB9873A22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10" name="TextBox 9">
            <a:extLst>
              <a:ext uri="{FF2B5EF4-FFF2-40B4-BE49-F238E27FC236}">
                <a16:creationId xmlns:a16="http://schemas.microsoft.com/office/drawing/2014/main" id="{C75B5E6A-DF3E-DCF0-8E51-693AA873318C}"/>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94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60E95C-ADD9-EA09-536F-B7CF4B5E35F1}"/>
              </a:ext>
            </a:extLst>
          </p:cNvPr>
          <p:cNvSpPr txBox="1"/>
          <p:nvPr/>
        </p:nvSpPr>
        <p:spPr>
          <a:xfrm>
            <a:off x="4476750" y="1161533"/>
            <a:ext cx="3238500" cy="461665"/>
          </a:xfrm>
          <a:prstGeom prst="rect">
            <a:avLst/>
          </a:prstGeom>
          <a:noFill/>
        </p:spPr>
        <p:txBody>
          <a:bodyPr wrap="square">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D2413A-6342-EADD-B033-1653521B9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53203"/>
            <a:ext cx="1672166" cy="1140258"/>
          </a:xfrm>
          <a:prstGeom prst="rect">
            <a:avLst/>
          </a:prstGeom>
        </p:spPr>
      </p:pic>
      <p:sp>
        <p:nvSpPr>
          <p:cNvPr id="7" name="TextBox 6">
            <a:extLst>
              <a:ext uri="{FF2B5EF4-FFF2-40B4-BE49-F238E27FC236}">
                <a16:creationId xmlns:a16="http://schemas.microsoft.com/office/drawing/2014/main" id="{1435FDC6-C64C-B907-1F1C-CEB96D87D357}"/>
              </a:ext>
            </a:extLst>
          </p:cNvPr>
          <p:cNvSpPr txBox="1"/>
          <p:nvPr/>
        </p:nvSpPr>
        <p:spPr>
          <a:xfrm>
            <a:off x="1222310" y="2279503"/>
            <a:ext cx="7980005" cy="3139321"/>
          </a:xfrm>
          <a:prstGeom prst="rect">
            <a:avLst/>
          </a:prstGeom>
          <a:noFill/>
        </p:spPr>
        <p:txBody>
          <a:bodyPr wrap="square">
            <a:spAutoFit/>
          </a:bodyPr>
          <a:lstStyle/>
          <a:p>
            <a:r>
              <a:rPr lang="en-US" b="1" u="sng" dirty="0">
                <a:effectLst/>
              </a:rPr>
              <a:t>1.What is the use of </a:t>
            </a:r>
            <a:r>
              <a:rPr lang="en-US" b="1" u="sng" dirty="0" err="1">
                <a:effectLst/>
              </a:rPr>
              <a:t>WordCloud</a:t>
            </a:r>
            <a:r>
              <a:rPr lang="en-US" b="1" u="sng" dirty="0">
                <a:effectLst/>
              </a:rPr>
              <a:t>?</a:t>
            </a:r>
          </a:p>
          <a:p>
            <a:endParaRPr lang="en-US" b="1" u="sng" dirty="0">
              <a:effectLst/>
            </a:endParaRPr>
          </a:p>
          <a:p>
            <a:pPr algn="l"/>
            <a:r>
              <a:rPr lang="en-US" i="0" dirty="0">
                <a:solidFill>
                  <a:schemeClr val="tx1">
                    <a:lumMod val="65000"/>
                    <a:lumOff val="35000"/>
                  </a:schemeClr>
                </a:solidFill>
                <a:effectLst/>
                <a:latin typeface="arial" panose="020B0604020202020204" pitchFamily="34" charset="0"/>
              </a:rPr>
              <a:t>Word Clouds are visual displays of text data – simple text analysis. Word Clouds display the most prominent or frequent words in a body of text.</a:t>
            </a:r>
            <a:endParaRPr lang="en-US" b="1" dirty="0">
              <a:solidFill>
                <a:schemeClr val="tx1">
                  <a:lumMod val="65000"/>
                  <a:lumOff val="35000"/>
                </a:schemeClr>
              </a:solidFill>
              <a:latin typeface="arial" panose="020B0604020202020204" pitchFamily="34" charset="0"/>
            </a:endParaRPr>
          </a:p>
          <a:p>
            <a:pPr algn="l"/>
            <a:endParaRPr lang="en-US" i="0" dirty="0">
              <a:effectLst/>
              <a:latin typeface="arial" panose="020B0604020202020204" pitchFamily="34" charset="0"/>
            </a:endParaRPr>
          </a:p>
          <a:p>
            <a:pPr algn="l"/>
            <a:r>
              <a:rPr lang="en-US" i="0" dirty="0">
                <a:effectLst/>
                <a:latin typeface="arial" panose="020B0604020202020204" pitchFamily="34" charset="0"/>
              </a:rPr>
              <a:t>2.WORDCLOUD </a:t>
            </a:r>
            <a:r>
              <a:rPr lang="en-US" dirty="0">
                <a:latin typeface="arial" panose="020B0604020202020204" pitchFamily="34" charset="0"/>
              </a:rPr>
              <a:t>is used in advertising pamphlets and in hoarding that can be seen on various shops.</a:t>
            </a:r>
          </a:p>
          <a:p>
            <a:pPr algn="l"/>
            <a:endParaRPr lang="en-US" i="0" dirty="0">
              <a:effectLst/>
              <a:latin typeface="arial" panose="020B0604020202020204" pitchFamily="34" charset="0"/>
            </a:endParaRPr>
          </a:p>
          <a:p>
            <a:pPr algn="l"/>
            <a:r>
              <a:rPr lang="en-US" dirty="0">
                <a:latin typeface="arial" panose="020B0604020202020204" pitchFamily="34" charset="0"/>
              </a:rPr>
              <a:t>3.It is also used in product advertising and marketing purpose</a:t>
            </a:r>
            <a:endParaRPr lang="en-US" i="0" dirty="0">
              <a:effectLst/>
              <a:latin typeface="arial" panose="020B0604020202020204" pitchFamily="34" charset="0"/>
            </a:endParaRPr>
          </a:p>
          <a:p>
            <a:br>
              <a:rPr lang="en-US" b="1" i="0" dirty="0">
                <a:solidFill>
                  <a:srgbClr val="BDC1C6"/>
                </a:solidFill>
                <a:effectLst/>
                <a:latin typeface="arial" panose="020B0604020202020204" pitchFamily="34" charset="0"/>
              </a:rPr>
            </a:br>
            <a:endParaRPr lang="en-IN" b="1" dirty="0"/>
          </a:p>
        </p:txBody>
      </p:sp>
      <p:pic>
        <p:nvPicPr>
          <p:cNvPr id="9" name="Picture 8">
            <a:extLst>
              <a:ext uri="{FF2B5EF4-FFF2-40B4-BE49-F238E27FC236}">
                <a16:creationId xmlns:a16="http://schemas.microsoft.com/office/drawing/2014/main" id="{3A828511-1CFE-0861-C1CE-52DAFD958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10" name="TextBox 9">
            <a:extLst>
              <a:ext uri="{FF2B5EF4-FFF2-40B4-BE49-F238E27FC236}">
                <a16:creationId xmlns:a16="http://schemas.microsoft.com/office/drawing/2014/main" id="{20247227-ECA1-516C-EBD9-6691EC215664}"/>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86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621BA-4354-8FE2-28E1-5A6F7274A71E}"/>
              </a:ext>
            </a:extLst>
          </p:cNvPr>
          <p:cNvSpPr txBox="1"/>
          <p:nvPr/>
        </p:nvSpPr>
        <p:spPr>
          <a:xfrm>
            <a:off x="2797232" y="142537"/>
            <a:ext cx="6400800" cy="523220"/>
          </a:xfrm>
          <a:prstGeom prst="rect">
            <a:avLst/>
          </a:prstGeom>
          <a:noFill/>
        </p:spPr>
        <p:txBody>
          <a:bodyPr wrap="square" rtlCol="0">
            <a:spAutoFit/>
          </a:bodyPr>
          <a:lstStyle/>
          <a:p>
            <a:pPr algn="ctr"/>
            <a:r>
              <a:rPr lang="en-US" sz="2800" b="1" u="sng" dirty="0">
                <a:solidFill>
                  <a:schemeClr val="tx1">
                    <a:lumMod val="95000"/>
                    <a:lumOff val="5000"/>
                  </a:schemeClr>
                </a:solidFill>
              </a:rPr>
              <a:t>FLOW CHART</a:t>
            </a:r>
            <a:endParaRPr lang="en-IN" sz="2800" b="1" u="sng" dirty="0">
              <a:solidFill>
                <a:schemeClr val="tx1">
                  <a:lumMod val="95000"/>
                  <a:lumOff val="5000"/>
                </a:schemeClr>
              </a:solidFill>
            </a:endParaRPr>
          </a:p>
        </p:txBody>
      </p:sp>
      <p:sp>
        <p:nvSpPr>
          <p:cNvPr id="3" name="Oval 2">
            <a:extLst>
              <a:ext uri="{FF2B5EF4-FFF2-40B4-BE49-F238E27FC236}">
                <a16:creationId xmlns:a16="http://schemas.microsoft.com/office/drawing/2014/main" id="{C23F29F1-FCE8-7172-415D-7D3099AEB065}"/>
              </a:ext>
            </a:extLst>
          </p:cNvPr>
          <p:cNvSpPr/>
          <p:nvPr/>
        </p:nvSpPr>
        <p:spPr>
          <a:xfrm>
            <a:off x="4790720" y="989492"/>
            <a:ext cx="2212258" cy="63909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4694700-EFD4-39C5-A3DB-CE8662CE256C}"/>
              </a:ext>
            </a:extLst>
          </p:cNvPr>
          <p:cNvSpPr txBox="1"/>
          <p:nvPr/>
        </p:nvSpPr>
        <p:spPr>
          <a:xfrm>
            <a:off x="4989871" y="1121360"/>
            <a:ext cx="2212258" cy="338554"/>
          </a:xfrm>
          <a:prstGeom prst="rect">
            <a:avLst/>
          </a:prstGeom>
          <a:noFill/>
        </p:spPr>
        <p:txBody>
          <a:bodyPr wrap="square" rtlCol="0">
            <a:spAutoFit/>
          </a:bodyPr>
          <a:lstStyle/>
          <a:p>
            <a:r>
              <a:rPr lang="en-US" sz="1600" dirty="0">
                <a:latin typeface="Arial Narrow" panose="020B0606020202030204" pitchFamily="34" charset="0"/>
              </a:rPr>
              <a:t>Selecting the Dataset</a:t>
            </a:r>
            <a:endParaRPr lang="en-IN" sz="1600" dirty="0">
              <a:latin typeface="Arial Narrow" panose="020B0606020202030204" pitchFamily="34" charset="0"/>
            </a:endParaRPr>
          </a:p>
        </p:txBody>
      </p:sp>
      <p:cxnSp>
        <p:nvCxnSpPr>
          <p:cNvPr id="7" name="Straight Connector 6">
            <a:extLst>
              <a:ext uri="{FF2B5EF4-FFF2-40B4-BE49-F238E27FC236}">
                <a16:creationId xmlns:a16="http://schemas.microsoft.com/office/drawing/2014/main" id="{CBBF125B-3F47-3E0B-7AC9-095C2FEEF872}"/>
              </a:ext>
            </a:extLst>
          </p:cNvPr>
          <p:cNvCxnSpPr>
            <a:stCxn id="3" idx="4"/>
          </p:cNvCxnSpPr>
          <p:nvPr/>
        </p:nvCxnSpPr>
        <p:spPr>
          <a:xfrm>
            <a:off x="5896849" y="1628589"/>
            <a:ext cx="0" cy="297272"/>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A15223E-8CE1-89FE-35BE-AFBA14D163C2}"/>
              </a:ext>
            </a:extLst>
          </p:cNvPr>
          <p:cNvSpPr/>
          <p:nvPr/>
        </p:nvSpPr>
        <p:spPr>
          <a:xfrm>
            <a:off x="4620610" y="1914107"/>
            <a:ext cx="2757947" cy="523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latin typeface="Arial Narrow" panose="020B0606020202030204" pitchFamily="34" charset="0"/>
              </a:rPr>
              <a:t>Selecting the text and amount of text for word cloud</a:t>
            </a:r>
            <a:endParaRPr lang="en-IN" sz="1400" dirty="0">
              <a:solidFill>
                <a:schemeClr val="tx1"/>
              </a:solidFill>
              <a:latin typeface="Arial Narrow" panose="020B0606020202030204" pitchFamily="34" charset="0"/>
            </a:endParaRPr>
          </a:p>
        </p:txBody>
      </p:sp>
      <p:cxnSp>
        <p:nvCxnSpPr>
          <p:cNvPr id="10" name="Straight Connector 9">
            <a:extLst>
              <a:ext uri="{FF2B5EF4-FFF2-40B4-BE49-F238E27FC236}">
                <a16:creationId xmlns:a16="http://schemas.microsoft.com/office/drawing/2014/main" id="{6F55965D-6388-BF50-BA98-3BAF4FE27B22}"/>
              </a:ext>
            </a:extLst>
          </p:cNvPr>
          <p:cNvCxnSpPr>
            <a:stCxn id="8" idx="2"/>
          </p:cNvCxnSpPr>
          <p:nvPr/>
        </p:nvCxnSpPr>
        <p:spPr>
          <a:xfrm flipH="1">
            <a:off x="5999583" y="2437327"/>
            <a:ext cx="1" cy="404196"/>
          </a:xfrm>
          <a:prstGeom prst="line">
            <a:avLst/>
          </a:prstGeom>
        </p:spPr>
        <p:style>
          <a:lnRef idx="1">
            <a:schemeClr val="dk1"/>
          </a:lnRef>
          <a:fillRef idx="0">
            <a:schemeClr val="dk1"/>
          </a:fillRef>
          <a:effectRef idx="0">
            <a:schemeClr val="dk1"/>
          </a:effectRef>
          <a:fontRef idx="minor">
            <a:schemeClr val="tx1"/>
          </a:fontRef>
        </p:style>
      </p:cxnSp>
      <p:sp>
        <p:nvSpPr>
          <p:cNvPr id="13" name="Flowchart: Decision 12">
            <a:extLst>
              <a:ext uri="{FF2B5EF4-FFF2-40B4-BE49-F238E27FC236}">
                <a16:creationId xmlns:a16="http://schemas.microsoft.com/office/drawing/2014/main" id="{1277EF25-EF53-2E21-8E8E-44421598412C}"/>
              </a:ext>
            </a:extLst>
          </p:cNvPr>
          <p:cNvSpPr/>
          <p:nvPr/>
        </p:nvSpPr>
        <p:spPr>
          <a:xfrm>
            <a:off x="4476344" y="2723535"/>
            <a:ext cx="3042581" cy="86999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5F8035A-67EC-E9BE-F124-3804D96CB0A6}"/>
              </a:ext>
            </a:extLst>
          </p:cNvPr>
          <p:cNvSpPr txBox="1"/>
          <p:nvPr/>
        </p:nvSpPr>
        <p:spPr>
          <a:xfrm flipH="1">
            <a:off x="4974922" y="2943065"/>
            <a:ext cx="2479991" cy="369332"/>
          </a:xfrm>
          <a:prstGeom prst="rect">
            <a:avLst/>
          </a:prstGeom>
          <a:noFill/>
        </p:spPr>
        <p:txBody>
          <a:bodyPr wrap="square" rtlCol="0">
            <a:spAutoFit/>
          </a:bodyPr>
          <a:lstStyle/>
          <a:p>
            <a:r>
              <a:rPr lang="en-US" sz="1400" dirty="0"/>
              <a:t>Check</a:t>
            </a:r>
            <a:r>
              <a:rPr lang="en-US" dirty="0"/>
              <a:t> for </a:t>
            </a:r>
            <a:r>
              <a:rPr lang="en-US" dirty="0">
                <a:latin typeface="Arial Narrow" panose="020B0606020202030204" pitchFamily="34" charset="0"/>
              </a:rPr>
              <a:t>null</a:t>
            </a:r>
            <a:r>
              <a:rPr lang="en-US" dirty="0"/>
              <a:t> values</a:t>
            </a:r>
            <a:endParaRPr lang="en-IN" dirty="0"/>
          </a:p>
        </p:txBody>
      </p:sp>
      <p:sp>
        <p:nvSpPr>
          <p:cNvPr id="15" name="Flowchart: Data 14">
            <a:extLst>
              <a:ext uri="{FF2B5EF4-FFF2-40B4-BE49-F238E27FC236}">
                <a16:creationId xmlns:a16="http://schemas.microsoft.com/office/drawing/2014/main" id="{23748E18-47E3-9C2E-E7D2-F7AD62BB3973}"/>
              </a:ext>
            </a:extLst>
          </p:cNvPr>
          <p:cNvSpPr/>
          <p:nvPr/>
        </p:nvSpPr>
        <p:spPr>
          <a:xfrm>
            <a:off x="4148761" y="3860076"/>
            <a:ext cx="3588774" cy="393291"/>
          </a:xfrm>
          <a:prstGeom prst="flowChartInputOutp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3C0D5448-2BE5-5B5A-A06D-AC6AF97C055B}"/>
              </a:ext>
            </a:extLst>
          </p:cNvPr>
          <p:cNvSpPr txBox="1"/>
          <p:nvPr/>
        </p:nvSpPr>
        <p:spPr>
          <a:xfrm>
            <a:off x="4893455" y="3836206"/>
            <a:ext cx="2671189" cy="369332"/>
          </a:xfrm>
          <a:prstGeom prst="rect">
            <a:avLst/>
          </a:prstGeom>
          <a:noFill/>
        </p:spPr>
        <p:txBody>
          <a:bodyPr wrap="square" rtlCol="0">
            <a:spAutoFit/>
          </a:bodyPr>
          <a:lstStyle/>
          <a:p>
            <a:r>
              <a:rPr lang="en-US" dirty="0">
                <a:latin typeface="Arial Narrow" panose="020B0606020202030204" pitchFamily="34" charset="0"/>
              </a:rPr>
              <a:t>Adding text to a variable</a:t>
            </a:r>
            <a:endParaRPr lang="en-IN" dirty="0">
              <a:latin typeface="Arial Narrow" panose="020B0606020202030204" pitchFamily="34" charset="0"/>
            </a:endParaRPr>
          </a:p>
        </p:txBody>
      </p:sp>
      <p:cxnSp>
        <p:nvCxnSpPr>
          <p:cNvPr id="18" name="Straight Connector 17">
            <a:extLst>
              <a:ext uri="{FF2B5EF4-FFF2-40B4-BE49-F238E27FC236}">
                <a16:creationId xmlns:a16="http://schemas.microsoft.com/office/drawing/2014/main" id="{2A77896A-A594-89F5-1E7D-E5BF70A32C39}"/>
              </a:ext>
            </a:extLst>
          </p:cNvPr>
          <p:cNvCxnSpPr>
            <a:stCxn id="13" idx="2"/>
          </p:cNvCxnSpPr>
          <p:nvPr/>
        </p:nvCxnSpPr>
        <p:spPr>
          <a:xfrm flipH="1">
            <a:off x="5997634" y="3593533"/>
            <a:ext cx="1" cy="26654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4DD1F09-FC04-C41E-7470-5ABB4431BD5F}"/>
              </a:ext>
            </a:extLst>
          </p:cNvPr>
          <p:cNvCxnSpPr/>
          <p:nvPr/>
        </p:nvCxnSpPr>
        <p:spPr>
          <a:xfrm>
            <a:off x="5997634" y="4253367"/>
            <a:ext cx="0" cy="328465"/>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B19EF12B-55FC-9B10-28AF-947111528D84}"/>
              </a:ext>
            </a:extLst>
          </p:cNvPr>
          <p:cNvSpPr/>
          <p:nvPr/>
        </p:nvSpPr>
        <p:spPr>
          <a:xfrm>
            <a:off x="4367044" y="4568303"/>
            <a:ext cx="3261179" cy="515278"/>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0E33795B-4203-6F74-D31D-80E134B703B6}"/>
              </a:ext>
            </a:extLst>
          </p:cNvPr>
          <p:cNvSpPr txBox="1"/>
          <p:nvPr/>
        </p:nvSpPr>
        <p:spPr>
          <a:xfrm>
            <a:off x="4893455" y="4623466"/>
            <a:ext cx="2561456" cy="369332"/>
          </a:xfrm>
          <a:prstGeom prst="rect">
            <a:avLst/>
          </a:prstGeom>
          <a:noFill/>
        </p:spPr>
        <p:txBody>
          <a:bodyPr wrap="square" rtlCol="0">
            <a:spAutoFit/>
          </a:bodyPr>
          <a:lstStyle/>
          <a:p>
            <a:r>
              <a:rPr lang="en-US" dirty="0">
                <a:latin typeface="Arial Narrow" panose="020B0606020202030204" pitchFamily="34" charset="0"/>
              </a:rPr>
              <a:t>Creating the word cloud</a:t>
            </a:r>
            <a:endParaRPr lang="en-IN" dirty="0">
              <a:latin typeface="Arial Narrow" panose="020B0606020202030204" pitchFamily="34" charset="0"/>
            </a:endParaRPr>
          </a:p>
        </p:txBody>
      </p:sp>
      <p:cxnSp>
        <p:nvCxnSpPr>
          <p:cNvPr id="24" name="Straight Connector 23">
            <a:extLst>
              <a:ext uri="{FF2B5EF4-FFF2-40B4-BE49-F238E27FC236}">
                <a16:creationId xmlns:a16="http://schemas.microsoft.com/office/drawing/2014/main" id="{4C0BFC52-981F-D55B-C7EC-4C3D1F6562BA}"/>
              </a:ext>
            </a:extLst>
          </p:cNvPr>
          <p:cNvCxnSpPr>
            <a:cxnSpLocks/>
            <a:stCxn id="21" idx="2"/>
          </p:cNvCxnSpPr>
          <p:nvPr/>
        </p:nvCxnSpPr>
        <p:spPr>
          <a:xfrm>
            <a:off x="5997634" y="5083581"/>
            <a:ext cx="0" cy="314936"/>
          </a:xfrm>
          <a:prstGeom prst="line">
            <a:avLst/>
          </a:prstGeom>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A2024D37-4812-046A-E1DC-31695B8FA0DD}"/>
              </a:ext>
            </a:extLst>
          </p:cNvPr>
          <p:cNvSpPr/>
          <p:nvPr/>
        </p:nvSpPr>
        <p:spPr>
          <a:xfrm>
            <a:off x="4367044" y="5331941"/>
            <a:ext cx="3261177" cy="428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8A7A5932-51D5-0C1F-F17F-16021C6ADF6F}"/>
              </a:ext>
            </a:extLst>
          </p:cNvPr>
          <p:cNvSpPr txBox="1"/>
          <p:nvPr/>
        </p:nvSpPr>
        <p:spPr>
          <a:xfrm flipH="1">
            <a:off x="4903234" y="5320805"/>
            <a:ext cx="2834301" cy="369332"/>
          </a:xfrm>
          <a:prstGeom prst="rect">
            <a:avLst/>
          </a:prstGeom>
          <a:noFill/>
        </p:spPr>
        <p:txBody>
          <a:bodyPr wrap="square" rtlCol="0">
            <a:spAutoFit/>
          </a:bodyPr>
          <a:lstStyle/>
          <a:p>
            <a:r>
              <a:rPr lang="en-US" dirty="0">
                <a:latin typeface="Arial Narrow" panose="020B0606020202030204" pitchFamily="34" charset="0"/>
              </a:rPr>
              <a:t>Plotting the word cloud</a:t>
            </a:r>
            <a:endParaRPr lang="en-IN" dirty="0">
              <a:latin typeface="Arial Narrow" panose="020B0606020202030204" pitchFamily="34" charset="0"/>
            </a:endParaRPr>
          </a:p>
        </p:txBody>
      </p:sp>
      <p:cxnSp>
        <p:nvCxnSpPr>
          <p:cNvPr id="31" name="Straight Connector 30">
            <a:extLst>
              <a:ext uri="{FF2B5EF4-FFF2-40B4-BE49-F238E27FC236}">
                <a16:creationId xmlns:a16="http://schemas.microsoft.com/office/drawing/2014/main" id="{3B1D203C-B143-A13B-6CF3-330FF57D81B4}"/>
              </a:ext>
            </a:extLst>
          </p:cNvPr>
          <p:cNvCxnSpPr>
            <a:cxnSpLocks/>
            <a:stCxn id="28" idx="2"/>
          </p:cNvCxnSpPr>
          <p:nvPr/>
        </p:nvCxnSpPr>
        <p:spPr>
          <a:xfrm>
            <a:off x="5997633" y="5760007"/>
            <a:ext cx="0" cy="300229"/>
          </a:xfrm>
          <a:prstGeom prst="line">
            <a:avLst/>
          </a:prstGeom>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5DBD4CE9-3BD0-87B7-8923-085B9B2C9CB0}"/>
              </a:ext>
            </a:extLst>
          </p:cNvPr>
          <p:cNvSpPr/>
          <p:nvPr/>
        </p:nvSpPr>
        <p:spPr>
          <a:xfrm>
            <a:off x="4992286" y="6084521"/>
            <a:ext cx="2010692" cy="45178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AF18F71B-BC85-80CB-16DB-9001D5EEC1BB}"/>
              </a:ext>
            </a:extLst>
          </p:cNvPr>
          <p:cNvSpPr txBox="1"/>
          <p:nvPr/>
        </p:nvSpPr>
        <p:spPr>
          <a:xfrm>
            <a:off x="5728220" y="6084521"/>
            <a:ext cx="973394" cy="369332"/>
          </a:xfrm>
          <a:prstGeom prst="rect">
            <a:avLst/>
          </a:prstGeom>
          <a:noFill/>
        </p:spPr>
        <p:txBody>
          <a:bodyPr wrap="square" rtlCol="0">
            <a:spAutoFit/>
          </a:bodyPr>
          <a:lstStyle/>
          <a:p>
            <a:r>
              <a:rPr lang="en-US" dirty="0">
                <a:latin typeface="Arial Narrow" panose="020B0606020202030204" pitchFamily="34" charset="0"/>
              </a:rPr>
              <a:t>end</a:t>
            </a:r>
            <a:endParaRPr lang="en-IN" dirty="0">
              <a:latin typeface="Arial Narrow" panose="020B0606020202030204" pitchFamily="34" charset="0"/>
            </a:endParaRPr>
          </a:p>
        </p:txBody>
      </p:sp>
      <p:pic>
        <p:nvPicPr>
          <p:cNvPr id="6" name="Picture 5">
            <a:extLst>
              <a:ext uri="{FF2B5EF4-FFF2-40B4-BE49-F238E27FC236}">
                <a16:creationId xmlns:a16="http://schemas.microsoft.com/office/drawing/2014/main" id="{98CF9231-FEB5-4C27-EE9C-61D42EE30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04" y="99740"/>
            <a:ext cx="1066706" cy="939928"/>
          </a:xfrm>
          <a:prstGeom prst="rect">
            <a:avLst/>
          </a:prstGeom>
        </p:spPr>
      </p:pic>
      <p:sp>
        <p:nvSpPr>
          <p:cNvPr id="9" name="Rectangle 8">
            <a:extLst>
              <a:ext uri="{FF2B5EF4-FFF2-40B4-BE49-F238E27FC236}">
                <a16:creationId xmlns:a16="http://schemas.microsoft.com/office/drawing/2014/main" id="{E7FFC284-4F52-56F0-CBA6-02022FB4FA21}"/>
              </a:ext>
            </a:extLst>
          </p:cNvPr>
          <p:cNvSpPr/>
          <p:nvPr/>
        </p:nvSpPr>
        <p:spPr>
          <a:xfrm>
            <a:off x="3396343" y="830424"/>
            <a:ext cx="5113175" cy="5896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C7CEA3CD-C548-C474-D304-8AED05EAB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Tree>
    <p:extLst>
      <p:ext uri="{BB962C8B-B14F-4D97-AF65-F5344CB8AC3E}">
        <p14:creationId xmlns:p14="http://schemas.microsoft.com/office/powerpoint/2010/main" val="292446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E48511-C2FD-A77D-2257-88B4E77BB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53203"/>
            <a:ext cx="1672166" cy="1140258"/>
          </a:xfrm>
          <a:prstGeom prst="rect">
            <a:avLst/>
          </a:prstGeom>
        </p:spPr>
      </p:pic>
      <p:sp>
        <p:nvSpPr>
          <p:cNvPr id="4" name="TextBox 3">
            <a:extLst>
              <a:ext uri="{FF2B5EF4-FFF2-40B4-BE49-F238E27FC236}">
                <a16:creationId xmlns:a16="http://schemas.microsoft.com/office/drawing/2014/main" id="{D4A78D75-9FAD-2BCF-DB97-D79919954604}"/>
              </a:ext>
            </a:extLst>
          </p:cNvPr>
          <p:cNvSpPr txBox="1"/>
          <p:nvPr/>
        </p:nvSpPr>
        <p:spPr>
          <a:xfrm>
            <a:off x="4434967" y="1748893"/>
            <a:ext cx="3043646" cy="461665"/>
          </a:xfrm>
          <a:prstGeom prst="rect">
            <a:avLst/>
          </a:prstGeom>
          <a:noFill/>
        </p:spPr>
        <p:txBody>
          <a:bodyPr wrap="square">
            <a:spAutoFit/>
          </a:bodyPr>
          <a:lstStyle/>
          <a:p>
            <a:r>
              <a:rPr lang="en-IN" sz="2400" b="1" u="sng" dirty="0">
                <a:highlight>
                  <a:srgbClr val="FFFF00"/>
                </a:highlight>
                <a:latin typeface="Times New Roman" panose="02020603050405020304" pitchFamily="18" charset="0"/>
                <a:cs typeface="Times New Roman" panose="02020603050405020304" pitchFamily="18" charset="0"/>
              </a:rPr>
              <a:t>Tools and technology</a:t>
            </a:r>
          </a:p>
        </p:txBody>
      </p:sp>
      <p:sp>
        <p:nvSpPr>
          <p:cNvPr id="10" name="TextBox 9">
            <a:extLst>
              <a:ext uri="{FF2B5EF4-FFF2-40B4-BE49-F238E27FC236}">
                <a16:creationId xmlns:a16="http://schemas.microsoft.com/office/drawing/2014/main" id="{A81BFDAC-55ED-24AE-0582-5C1CE654E579}"/>
              </a:ext>
            </a:extLst>
          </p:cNvPr>
          <p:cNvSpPr txBox="1"/>
          <p:nvPr/>
        </p:nvSpPr>
        <p:spPr>
          <a:xfrm>
            <a:off x="503853" y="2820237"/>
            <a:ext cx="9659050" cy="3416320"/>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1.Computer language used – Python (Version 3.10)</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2.Integrated Development Learning Environment (IDLE )used  - </a:t>
            </a:r>
          </a:p>
          <a:p>
            <a:pPr algn="ctr"/>
            <a:r>
              <a:rPr lang="en-IN" sz="2400" b="1" dirty="0">
                <a:latin typeface="Times New Roman" panose="02020603050405020304" pitchFamily="18" charset="0"/>
                <a:cs typeface="Times New Roman" panose="02020603050405020304" pitchFamily="18" charset="0"/>
              </a:rPr>
              <a:t>                                                                                                       </a:t>
            </a:r>
            <a:r>
              <a:rPr lang="en-IN" sz="2400" b="1" dirty="0">
                <a:latin typeface="Sitka Heading Semibold" pitchFamily="2" charset="0"/>
                <a:cs typeface="Times New Roman" panose="02020603050405020304" pitchFamily="18" charset="0"/>
              </a:rPr>
              <a:t>a</a:t>
            </a:r>
            <a:r>
              <a:rPr lang="en-IN" sz="2400" b="1" dirty="0">
                <a:latin typeface="Times New Roman" panose="02020603050405020304" pitchFamily="18" charset="0"/>
                <a:cs typeface="Times New Roman" panose="02020603050405020304" pitchFamily="18" charset="0"/>
              </a:rPr>
              <a:t>. </a:t>
            </a:r>
            <a:r>
              <a:rPr lang="en-IN" sz="2400" b="1" dirty="0">
                <a:latin typeface="Sitka Banner Semibold" pitchFamily="2" charset="0"/>
                <a:cs typeface="Times New Roman" panose="02020603050405020304" pitchFamily="18" charset="0"/>
              </a:rPr>
              <a:t>Vs Code,</a:t>
            </a:r>
          </a:p>
          <a:p>
            <a:pPr algn="ctr"/>
            <a:r>
              <a:rPr lang="en-IN" sz="2400" b="1" dirty="0">
                <a:latin typeface="Sitka Banner Semibold" pitchFamily="2" charset="0"/>
                <a:cs typeface="Times New Roman" panose="02020603050405020304" pitchFamily="18" charset="0"/>
              </a:rPr>
              <a:t>                                                                                                                 b. </a:t>
            </a:r>
            <a:r>
              <a:rPr lang="en-IN" sz="2400" b="1" dirty="0" err="1">
                <a:latin typeface="Sitka Banner Semibold" pitchFamily="2" charset="0"/>
                <a:cs typeface="Times New Roman" panose="02020603050405020304" pitchFamily="18" charset="0"/>
              </a:rPr>
              <a:t>Pycharm</a:t>
            </a:r>
            <a:endParaRPr lang="en-IN" sz="2400" b="1" dirty="0">
              <a:latin typeface="Sitka Banner Semibold" pitchFamily="2"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 3.Module Required – </a:t>
            </a:r>
            <a:r>
              <a:rPr lang="en-IN" sz="2400" b="1" dirty="0">
                <a:latin typeface="Sitka Display Semibold" pitchFamily="2" charset="0"/>
                <a:cs typeface="Times New Roman" panose="02020603050405020304" pitchFamily="18" charset="0"/>
              </a:rPr>
              <a:t>: </a:t>
            </a:r>
            <a:r>
              <a:rPr lang="en-IN" sz="2400" b="1" dirty="0" err="1">
                <a:latin typeface="Sitka Display Semibold" pitchFamily="2" charset="0"/>
                <a:cs typeface="Times New Roman" panose="02020603050405020304" pitchFamily="18" charset="0"/>
              </a:rPr>
              <a:t>a.Matplotlib</a:t>
            </a:r>
            <a:r>
              <a:rPr lang="en-IN" sz="2400" b="1" dirty="0">
                <a:latin typeface="Sitka Display Semibold" pitchFamily="2" charset="0"/>
                <a:cs typeface="Times New Roman" panose="02020603050405020304" pitchFamily="18" charset="0"/>
              </a:rPr>
              <a:t> , </a:t>
            </a:r>
          </a:p>
          <a:p>
            <a:r>
              <a:rPr lang="en-IN" sz="2400" b="1" dirty="0">
                <a:latin typeface="Sitka Display Semibold" pitchFamily="2" charset="0"/>
                <a:cs typeface="Times New Roman" panose="02020603050405020304" pitchFamily="18" charset="0"/>
              </a:rPr>
              <a:t>                                        </a:t>
            </a:r>
            <a:r>
              <a:rPr lang="en-IN" sz="2400" b="1" dirty="0" err="1">
                <a:latin typeface="Sitka Display Semibold" pitchFamily="2" charset="0"/>
                <a:cs typeface="Times New Roman" panose="02020603050405020304" pitchFamily="18" charset="0"/>
              </a:rPr>
              <a:t>b.wordcloud</a:t>
            </a:r>
            <a:r>
              <a:rPr lang="en-IN" sz="2400" b="1" dirty="0">
                <a:latin typeface="Sitka Display Semibold" pitchFamily="2" charset="0"/>
                <a:cs typeface="Times New Roman" panose="02020603050405020304" pitchFamily="18" charset="0"/>
              </a:rPr>
              <a:t>,</a:t>
            </a:r>
          </a:p>
          <a:p>
            <a:r>
              <a:rPr lang="en-IN" sz="2400" b="1" dirty="0">
                <a:latin typeface="Sitka Display Semibold" pitchFamily="2" charset="0"/>
                <a:cs typeface="Times New Roman" panose="02020603050405020304" pitchFamily="18" charset="0"/>
              </a:rPr>
              <a:t>                                        </a:t>
            </a:r>
            <a:r>
              <a:rPr lang="en-IN" sz="2400" b="1" dirty="0" err="1">
                <a:latin typeface="Sitka Display Semibold" pitchFamily="2" charset="0"/>
                <a:cs typeface="Times New Roman" panose="02020603050405020304" pitchFamily="18" charset="0"/>
              </a:rPr>
              <a:t>c.Numpy</a:t>
            </a:r>
            <a:r>
              <a:rPr lang="en-IN" sz="2400" b="1" dirty="0">
                <a:latin typeface="Sitka Display Semibold" pitchFamily="2"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0A1C38FE-DBFB-D0F0-7AE6-E1BFFDE35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69" y="49748"/>
            <a:ext cx="1672166" cy="1140258"/>
          </a:xfrm>
          <a:prstGeom prst="rect">
            <a:avLst/>
          </a:prstGeom>
        </p:spPr>
      </p:pic>
      <p:sp>
        <p:nvSpPr>
          <p:cNvPr id="9" name="TextBox 8">
            <a:extLst>
              <a:ext uri="{FF2B5EF4-FFF2-40B4-BE49-F238E27FC236}">
                <a16:creationId xmlns:a16="http://schemas.microsoft.com/office/drawing/2014/main" id="{5EC4E98C-2DCC-BCA4-70F0-CC9077576030}"/>
              </a:ext>
            </a:extLst>
          </p:cNvPr>
          <p:cNvSpPr txBox="1"/>
          <p:nvPr/>
        </p:nvSpPr>
        <p:spPr>
          <a:xfrm>
            <a:off x="2471529" y="327488"/>
            <a:ext cx="6841805" cy="584775"/>
          </a:xfrm>
          <a:prstGeom prst="rect">
            <a:avLst/>
          </a:prstGeom>
          <a:noFill/>
        </p:spPr>
        <p:txBody>
          <a:bodyPr wrap="square">
            <a:spAutoFit/>
          </a:bodyPr>
          <a:lstStyle/>
          <a:p>
            <a:r>
              <a:rPr lang="en-US" sz="3200" b="1" i="0" dirty="0" err="1">
                <a:latin typeface="Times New Roman" panose="02020603050405020304" pitchFamily="18" charset="0"/>
                <a:cs typeface="Times New Roman" panose="02020603050405020304" pitchFamily="18" charset="0"/>
              </a:rPr>
              <a:t>Sinhgad</a:t>
            </a:r>
            <a:r>
              <a:rPr lang="en-US" sz="3200" b="1" i="0" dirty="0">
                <a:latin typeface="Times New Roman" panose="02020603050405020304" pitchFamily="18" charset="0"/>
                <a:cs typeface="Times New Roman" panose="02020603050405020304" pitchFamily="18" charset="0"/>
              </a:rPr>
              <a:t> College of Engineering, Pune</a:t>
            </a:r>
            <a:endParaRPr lang="en-IN" sz="3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685A27-638F-469B-0BB0-3415BFF6B68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332305" y="2654524"/>
            <a:ext cx="785327" cy="785327"/>
          </a:xfrm>
          <a:prstGeom prst="rect">
            <a:avLst/>
          </a:prstGeom>
        </p:spPr>
      </p:pic>
      <p:pic>
        <p:nvPicPr>
          <p:cNvPr id="12" name="Picture 11">
            <a:extLst>
              <a:ext uri="{FF2B5EF4-FFF2-40B4-BE49-F238E27FC236}">
                <a16:creationId xmlns:a16="http://schemas.microsoft.com/office/drawing/2014/main" id="{4650DBD5-B47C-6F75-601C-68BE06D05D2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313437" y="3731251"/>
            <a:ext cx="1489788" cy="744894"/>
          </a:xfrm>
          <a:prstGeom prst="rect">
            <a:avLst/>
          </a:prstGeom>
        </p:spPr>
      </p:pic>
    </p:spTree>
    <p:extLst>
      <p:ext uri="{BB962C8B-B14F-4D97-AF65-F5344CB8AC3E}">
        <p14:creationId xmlns:p14="http://schemas.microsoft.com/office/powerpoint/2010/main" val="4151509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631</TotalTime>
  <Words>971</Words>
  <Application>Microsoft Office PowerPoint</Application>
  <PresentationFormat>Widescreen</PresentationFormat>
  <Paragraphs>123</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arial</vt:lpstr>
      <vt:lpstr>Arial Narrow</vt:lpstr>
      <vt:lpstr>Arial Rounded MT Bold</vt:lpstr>
      <vt:lpstr>Book Antiqua</vt:lpstr>
      <vt:lpstr>Calibri</vt:lpstr>
      <vt:lpstr>Century Gothic</vt:lpstr>
      <vt:lpstr>inherit</vt:lpstr>
      <vt:lpstr>Sitka Banner Semibold</vt:lpstr>
      <vt:lpstr>Sitka Display Semibold</vt:lpstr>
      <vt:lpstr>Sitka Heading Semibold</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prathmesh musale</dc:creator>
  <cp:lastModifiedBy>Shubham Godambe</cp:lastModifiedBy>
  <cp:revision>28</cp:revision>
  <dcterms:created xsi:type="dcterms:W3CDTF">2022-06-03T16:52:39Z</dcterms:created>
  <dcterms:modified xsi:type="dcterms:W3CDTF">2022-12-25T11:35:50Z</dcterms:modified>
</cp:coreProperties>
</file>