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7" r:id="rId1"/>
  </p:sldMasterIdLst>
  <p:sldIdLst>
    <p:sldId id="256" r:id="rId2"/>
    <p:sldId id="258" r:id="rId3"/>
    <p:sldId id="257" r:id="rId4"/>
    <p:sldId id="261" r:id="rId5"/>
    <p:sldId id="262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6"/>
    <p:restoredTop sz="94631"/>
  </p:normalViewPr>
  <p:slideViewPr>
    <p:cSldViewPr snapToGrid="0">
      <p:cViewPr varScale="1">
        <p:scale>
          <a:sx n="149" d="100"/>
          <a:sy n="149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9979B-2BF5-488C-8D7C-EA7EA8DBFAF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F4572D-612C-4BD9-9F20-7F33796197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Problem Statement</a:t>
          </a:r>
          <a:endParaRPr lang="en-US"/>
        </a:p>
      </dgm:t>
    </dgm:pt>
    <dgm:pt modelId="{038CF04B-A80A-4FF8-89D4-14F08ACFBB98}" type="parTrans" cxnId="{D3611478-95A0-4692-B7F6-B1B35DD27993}">
      <dgm:prSet/>
      <dgm:spPr/>
      <dgm:t>
        <a:bodyPr/>
        <a:lstStyle/>
        <a:p>
          <a:endParaRPr lang="en-US"/>
        </a:p>
      </dgm:t>
    </dgm:pt>
    <dgm:pt modelId="{F354A8FC-1B38-4D2E-851F-5D6D47252A05}" type="sibTrans" cxnId="{D3611478-95A0-4692-B7F6-B1B35DD27993}">
      <dgm:prSet/>
      <dgm:spPr/>
      <dgm:t>
        <a:bodyPr/>
        <a:lstStyle/>
        <a:p>
          <a:endParaRPr lang="en-US"/>
        </a:p>
      </dgm:t>
    </dgm:pt>
    <dgm:pt modelId="{0E8780E1-BCF3-4A6C-9A84-420CADCEB2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DATASET DESCRIPTION</a:t>
          </a:r>
          <a:endParaRPr lang="en-US"/>
        </a:p>
      </dgm:t>
    </dgm:pt>
    <dgm:pt modelId="{92050E45-00AF-4FB4-B332-2ED0785C30B7}" type="parTrans" cxnId="{5095B059-84ED-4682-B895-0D608D8FB677}">
      <dgm:prSet/>
      <dgm:spPr/>
      <dgm:t>
        <a:bodyPr/>
        <a:lstStyle/>
        <a:p>
          <a:endParaRPr lang="en-US"/>
        </a:p>
      </dgm:t>
    </dgm:pt>
    <dgm:pt modelId="{83F49812-E65C-4DC0-8F79-C89056505FBC}" type="sibTrans" cxnId="{5095B059-84ED-4682-B895-0D608D8FB677}">
      <dgm:prSet/>
      <dgm:spPr/>
      <dgm:t>
        <a:bodyPr/>
        <a:lstStyle/>
        <a:p>
          <a:endParaRPr lang="en-US"/>
        </a:p>
      </dgm:t>
    </dgm:pt>
    <dgm:pt modelId="{6B5C2EC9-E48C-4DF7-8454-07A6E29BAE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DATA CLEANING AND PREPROCESSING</a:t>
          </a:r>
          <a:endParaRPr lang="en-US"/>
        </a:p>
      </dgm:t>
    </dgm:pt>
    <dgm:pt modelId="{B4998FEF-0595-4DDE-819F-7E1E7BBEFCCD}" type="parTrans" cxnId="{32618036-28F3-41FF-ABEF-73EC44D10C7A}">
      <dgm:prSet/>
      <dgm:spPr/>
      <dgm:t>
        <a:bodyPr/>
        <a:lstStyle/>
        <a:p>
          <a:endParaRPr lang="en-US"/>
        </a:p>
      </dgm:t>
    </dgm:pt>
    <dgm:pt modelId="{28CDAF20-293F-464D-B663-35E6F44058DD}" type="sibTrans" cxnId="{32618036-28F3-41FF-ABEF-73EC44D10C7A}">
      <dgm:prSet/>
      <dgm:spPr/>
      <dgm:t>
        <a:bodyPr/>
        <a:lstStyle/>
        <a:p>
          <a:endParaRPr lang="en-US"/>
        </a:p>
      </dgm:t>
    </dgm:pt>
    <dgm:pt modelId="{DD4CBB9C-5151-4D29-8166-523CBA5E1A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CONCEPT USED, METHODOLOY AND RESULTS</a:t>
          </a:r>
          <a:endParaRPr lang="en-US" dirty="0"/>
        </a:p>
      </dgm:t>
    </dgm:pt>
    <dgm:pt modelId="{D374EED7-0386-40F6-B6BC-401DA5026BE8}" type="parTrans" cxnId="{1F0193DD-D4F3-4C26-9902-80E1C4608B0D}">
      <dgm:prSet/>
      <dgm:spPr/>
      <dgm:t>
        <a:bodyPr/>
        <a:lstStyle/>
        <a:p>
          <a:endParaRPr lang="en-US"/>
        </a:p>
      </dgm:t>
    </dgm:pt>
    <dgm:pt modelId="{A5640208-771D-4384-84C7-B9A35A8048AE}" type="sibTrans" cxnId="{1F0193DD-D4F3-4C26-9902-80E1C4608B0D}">
      <dgm:prSet/>
      <dgm:spPr/>
      <dgm:t>
        <a:bodyPr/>
        <a:lstStyle/>
        <a:p>
          <a:endParaRPr lang="en-US"/>
        </a:p>
      </dgm:t>
    </dgm:pt>
    <dgm:pt modelId="{4599BC8E-BFF4-4C7B-9BF7-6DABF2FD4734}" type="pres">
      <dgm:prSet presAssocID="{2669979B-2BF5-488C-8D7C-EA7EA8DBFAF5}" presName="root" presStyleCnt="0">
        <dgm:presLayoutVars>
          <dgm:dir/>
          <dgm:resizeHandles val="exact"/>
        </dgm:presLayoutVars>
      </dgm:prSet>
      <dgm:spPr/>
    </dgm:pt>
    <dgm:pt modelId="{20AA0582-C226-4CC5-AB5A-B7AE0FB263CA}" type="pres">
      <dgm:prSet presAssocID="{2EF4572D-612C-4BD9-9F20-7F3379619779}" presName="compNode" presStyleCnt="0"/>
      <dgm:spPr/>
    </dgm:pt>
    <dgm:pt modelId="{D4C17E90-BAE0-4586-9A2A-9F05C7E7F83A}" type="pres">
      <dgm:prSet presAssocID="{2EF4572D-612C-4BD9-9F20-7F3379619779}" presName="bgRect" presStyleLbl="bgShp" presStyleIdx="0" presStyleCnt="4"/>
      <dgm:spPr/>
    </dgm:pt>
    <dgm:pt modelId="{8C3FF79E-4768-4BF9-B28A-D57388AA2756}" type="pres">
      <dgm:prSet presAssocID="{2EF4572D-612C-4BD9-9F20-7F33796197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F12221E-3CE6-4B2C-93B0-81AEBF3743D4}" type="pres">
      <dgm:prSet presAssocID="{2EF4572D-612C-4BD9-9F20-7F3379619779}" presName="spaceRect" presStyleCnt="0"/>
      <dgm:spPr/>
    </dgm:pt>
    <dgm:pt modelId="{EA7E2C2F-528C-4BF4-B47A-DC85B92E9EC5}" type="pres">
      <dgm:prSet presAssocID="{2EF4572D-612C-4BD9-9F20-7F3379619779}" presName="parTx" presStyleLbl="revTx" presStyleIdx="0" presStyleCnt="4">
        <dgm:presLayoutVars>
          <dgm:chMax val="0"/>
          <dgm:chPref val="0"/>
        </dgm:presLayoutVars>
      </dgm:prSet>
      <dgm:spPr/>
    </dgm:pt>
    <dgm:pt modelId="{9BA93C31-B5E5-488C-9397-5593ED019188}" type="pres">
      <dgm:prSet presAssocID="{F354A8FC-1B38-4D2E-851F-5D6D47252A05}" presName="sibTrans" presStyleCnt="0"/>
      <dgm:spPr/>
    </dgm:pt>
    <dgm:pt modelId="{7918ECE9-CF63-4ADC-AE43-D967CE3BCD0A}" type="pres">
      <dgm:prSet presAssocID="{0E8780E1-BCF3-4A6C-9A84-420CADCEB240}" presName="compNode" presStyleCnt="0"/>
      <dgm:spPr/>
    </dgm:pt>
    <dgm:pt modelId="{B1A46F7B-18D3-4116-8817-178038991001}" type="pres">
      <dgm:prSet presAssocID="{0E8780E1-BCF3-4A6C-9A84-420CADCEB240}" presName="bgRect" presStyleLbl="bgShp" presStyleIdx="1" presStyleCnt="4"/>
      <dgm:spPr/>
    </dgm:pt>
    <dgm:pt modelId="{9807650C-2C76-4706-83C3-AC867F960523}" type="pres">
      <dgm:prSet presAssocID="{0E8780E1-BCF3-4A6C-9A84-420CADCEB2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841AC1E-53A5-4B49-8DC1-66744EE1F9E4}" type="pres">
      <dgm:prSet presAssocID="{0E8780E1-BCF3-4A6C-9A84-420CADCEB240}" presName="spaceRect" presStyleCnt="0"/>
      <dgm:spPr/>
    </dgm:pt>
    <dgm:pt modelId="{55426635-660D-46D4-9756-F23EA01A972C}" type="pres">
      <dgm:prSet presAssocID="{0E8780E1-BCF3-4A6C-9A84-420CADCEB240}" presName="parTx" presStyleLbl="revTx" presStyleIdx="1" presStyleCnt="4">
        <dgm:presLayoutVars>
          <dgm:chMax val="0"/>
          <dgm:chPref val="0"/>
        </dgm:presLayoutVars>
      </dgm:prSet>
      <dgm:spPr/>
    </dgm:pt>
    <dgm:pt modelId="{4DDB0168-6931-4FDE-BC84-F0E6927E7AEC}" type="pres">
      <dgm:prSet presAssocID="{83F49812-E65C-4DC0-8F79-C89056505FBC}" presName="sibTrans" presStyleCnt="0"/>
      <dgm:spPr/>
    </dgm:pt>
    <dgm:pt modelId="{19599816-9D55-495D-9D54-9139771D53A6}" type="pres">
      <dgm:prSet presAssocID="{6B5C2EC9-E48C-4DF7-8454-07A6E29BAEC4}" presName="compNode" presStyleCnt="0"/>
      <dgm:spPr/>
    </dgm:pt>
    <dgm:pt modelId="{DC773E51-C7BC-440A-B159-A91B89D4D251}" type="pres">
      <dgm:prSet presAssocID="{6B5C2EC9-E48C-4DF7-8454-07A6E29BAEC4}" presName="bgRect" presStyleLbl="bgShp" presStyleIdx="2" presStyleCnt="4"/>
      <dgm:spPr/>
    </dgm:pt>
    <dgm:pt modelId="{6E94562C-F5EA-462A-AB51-02B3490C515F}" type="pres">
      <dgm:prSet presAssocID="{6B5C2EC9-E48C-4DF7-8454-07A6E29BAE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E48895E-7411-42EF-9252-9A24CCB0D43F}" type="pres">
      <dgm:prSet presAssocID="{6B5C2EC9-E48C-4DF7-8454-07A6E29BAEC4}" presName="spaceRect" presStyleCnt="0"/>
      <dgm:spPr/>
    </dgm:pt>
    <dgm:pt modelId="{49809BB6-27EC-4AE8-82BC-6CB5CAFFEC9B}" type="pres">
      <dgm:prSet presAssocID="{6B5C2EC9-E48C-4DF7-8454-07A6E29BAEC4}" presName="parTx" presStyleLbl="revTx" presStyleIdx="2" presStyleCnt="4">
        <dgm:presLayoutVars>
          <dgm:chMax val="0"/>
          <dgm:chPref val="0"/>
        </dgm:presLayoutVars>
      </dgm:prSet>
      <dgm:spPr/>
    </dgm:pt>
    <dgm:pt modelId="{12F3A078-B690-4CA8-8B5B-F913864BB8BF}" type="pres">
      <dgm:prSet presAssocID="{28CDAF20-293F-464D-B663-35E6F44058DD}" presName="sibTrans" presStyleCnt="0"/>
      <dgm:spPr/>
    </dgm:pt>
    <dgm:pt modelId="{06642E80-4317-49C1-A558-415CD1EC5C23}" type="pres">
      <dgm:prSet presAssocID="{DD4CBB9C-5151-4D29-8166-523CBA5E1A56}" presName="compNode" presStyleCnt="0"/>
      <dgm:spPr/>
    </dgm:pt>
    <dgm:pt modelId="{6B6A51DB-B3BC-4AA8-826A-925F4E5A1D26}" type="pres">
      <dgm:prSet presAssocID="{DD4CBB9C-5151-4D29-8166-523CBA5E1A56}" presName="bgRect" presStyleLbl="bgShp" presStyleIdx="3" presStyleCnt="4"/>
      <dgm:spPr/>
    </dgm:pt>
    <dgm:pt modelId="{1149F8EA-1AB4-488E-A5F7-326F4D6D73CD}" type="pres">
      <dgm:prSet presAssocID="{DD4CBB9C-5151-4D29-8166-523CBA5E1A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DF0F8867-21DF-4CFA-8689-23C4021BB5EE}" type="pres">
      <dgm:prSet presAssocID="{DD4CBB9C-5151-4D29-8166-523CBA5E1A56}" presName="spaceRect" presStyleCnt="0"/>
      <dgm:spPr/>
    </dgm:pt>
    <dgm:pt modelId="{5501491A-831E-489A-8D68-47C7CE4B3FF8}" type="pres">
      <dgm:prSet presAssocID="{DD4CBB9C-5151-4D29-8166-523CBA5E1A5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432730A-B38C-CB48-B695-16BF9150FF40}" type="presOf" srcId="{2669979B-2BF5-488C-8D7C-EA7EA8DBFAF5}" destId="{4599BC8E-BFF4-4C7B-9BF7-6DABF2FD4734}" srcOrd="0" destOrd="0" presId="urn:microsoft.com/office/officeart/2018/2/layout/IconVerticalSolidList"/>
    <dgm:cxn modelId="{2B7F8532-D548-2341-9C41-E2B9BEEE7385}" type="presOf" srcId="{DD4CBB9C-5151-4D29-8166-523CBA5E1A56}" destId="{5501491A-831E-489A-8D68-47C7CE4B3FF8}" srcOrd="0" destOrd="0" presId="urn:microsoft.com/office/officeart/2018/2/layout/IconVerticalSolidList"/>
    <dgm:cxn modelId="{32618036-28F3-41FF-ABEF-73EC44D10C7A}" srcId="{2669979B-2BF5-488C-8D7C-EA7EA8DBFAF5}" destId="{6B5C2EC9-E48C-4DF7-8454-07A6E29BAEC4}" srcOrd="2" destOrd="0" parTransId="{B4998FEF-0595-4DDE-819F-7E1E7BBEFCCD}" sibTransId="{28CDAF20-293F-464D-B663-35E6F44058DD}"/>
    <dgm:cxn modelId="{5095B059-84ED-4682-B895-0D608D8FB677}" srcId="{2669979B-2BF5-488C-8D7C-EA7EA8DBFAF5}" destId="{0E8780E1-BCF3-4A6C-9A84-420CADCEB240}" srcOrd="1" destOrd="0" parTransId="{92050E45-00AF-4FB4-B332-2ED0785C30B7}" sibTransId="{83F49812-E65C-4DC0-8F79-C89056505FBC}"/>
    <dgm:cxn modelId="{D3611478-95A0-4692-B7F6-B1B35DD27993}" srcId="{2669979B-2BF5-488C-8D7C-EA7EA8DBFAF5}" destId="{2EF4572D-612C-4BD9-9F20-7F3379619779}" srcOrd="0" destOrd="0" parTransId="{038CF04B-A80A-4FF8-89D4-14F08ACFBB98}" sibTransId="{F354A8FC-1B38-4D2E-851F-5D6D47252A05}"/>
    <dgm:cxn modelId="{AD18EDAF-9C13-7145-8C71-B708300482CE}" type="presOf" srcId="{0E8780E1-BCF3-4A6C-9A84-420CADCEB240}" destId="{55426635-660D-46D4-9756-F23EA01A972C}" srcOrd="0" destOrd="0" presId="urn:microsoft.com/office/officeart/2018/2/layout/IconVerticalSolidList"/>
    <dgm:cxn modelId="{473D05CB-A583-B94A-988B-99642BBF2E18}" type="presOf" srcId="{6B5C2EC9-E48C-4DF7-8454-07A6E29BAEC4}" destId="{49809BB6-27EC-4AE8-82BC-6CB5CAFFEC9B}" srcOrd="0" destOrd="0" presId="urn:microsoft.com/office/officeart/2018/2/layout/IconVerticalSolidList"/>
    <dgm:cxn modelId="{762926D1-AB04-A14D-A41B-76A8145D82E5}" type="presOf" srcId="{2EF4572D-612C-4BD9-9F20-7F3379619779}" destId="{EA7E2C2F-528C-4BF4-B47A-DC85B92E9EC5}" srcOrd="0" destOrd="0" presId="urn:microsoft.com/office/officeart/2018/2/layout/IconVerticalSolidList"/>
    <dgm:cxn modelId="{1F0193DD-D4F3-4C26-9902-80E1C4608B0D}" srcId="{2669979B-2BF5-488C-8D7C-EA7EA8DBFAF5}" destId="{DD4CBB9C-5151-4D29-8166-523CBA5E1A56}" srcOrd="3" destOrd="0" parTransId="{D374EED7-0386-40F6-B6BC-401DA5026BE8}" sibTransId="{A5640208-771D-4384-84C7-B9A35A8048AE}"/>
    <dgm:cxn modelId="{7F29C302-9F0E-674E-8DFA-092E495CDC3B}" type="presParOf" srcId="{4599BC8E-BFF4-4C7B-9BF7-6DABF2FD4734}" destId="{20AA0582-C226-4CC5-AB5A-B7AE0FB263CA}" srcOrd="0" destOrd="0" presId="urn:microsoft.com/office/officeart/2018/2/layout/IconVerticalSolidList"/>
    <dgm:cxn modelId="{A7518834-B94A-C44F-8AEA-EA0385025013}" type="presParOf" srcId="{20AA0582-C226-4CC5-AB5A-B7AE0FB263CA}" destId="{D4C17E90-BAE0-4586-9A2A-9F05C7E7F83A}" srcOrd="0" destOrd="0" presId="urn:microsoft.com/office/officeart/2018/2/layout/IconVerticalSolidList"/>
    <dgm:cxn modelId="{D77D0423-7999-A947-9376-B67D0866C183}" type="presParOf" srcId="{20AA0582-C226-4CC5-AB5A-B7AE0FB263CA}" destId="{8C3FF79E-4768-4BF9-B28A-D57388AA2756}" srcOrd="1" destOrd="0" presId="urn:microsoft.com/office/officeart/2018/2/layout/IconVerticalSolidList"/>
    <dgm:cxn modelId="{61E5B518-DD9C-814E-BD4C-92865F1199C7}" type="presParOf" srcId="{20AA0582-C226-4CC5-AB5A-B7AE0FB263CA}" destId="{2F12221E-3CE6-4B2C-93B0-81AEBF3743D4}" srcOrd="2" destOrd="0" presId="urn:microsoft.com/office/officeart/2018/2/layout/IconVerticalSolidList"/>
    <dgm:cxn modelId="{70B4DF29-6804-4344-A4BA-793A92D14CC3}" type="presParOf" srcId="{20AA0582-C226-4CC5-AB5A-B7AE0FB263CA}" destId="{EA7E2C2F-528C-4BF4-B47A-DC85B92E9EC5}" srcOrd="3" destOrd="0" presId="urn:microsoft.com/office/officeart/2018/2/layout/IconVerticalSolidList"/>
    <dgm:cxn modelId="{6C5505E8-6F60-B04C-B616-94102786DAE6}" type="presParOf" srcId="{4599BC8E-BFF4-4C7B-9BF7-6DABF2FD4734}" destId="{9BA93C31-B5E5-488C-9397-5593ED019188}" srcOrd="1" destOrd="0" presId="urn:microsoft.com/office/officeart/2018/2/layout/IconVerticalSolidList"/>
    <dgm:cxn modelId="{099FE9DE-8A84-A546-9070-96B98A6443AF}" type="presParOf" srcId="{4599BC8E-BFF4-4C7B-9BF7-6DABF2FD4734}" destId="{7918ECE9-CF63-4ADC-AE43-D967CE3BCD0A}" srcOrd="2" destOrd="0" presId="urn:microsoft.com/office/officeart/2018/2/layout/IconVerticalSolidList"/>
    <dgm:cxn modelId="{8B0624CD-EB26-F14D-903C-7E60FDB65F5C}" type="presParOf" srcId="{7918ECE9-CF63-4ADC-AE43-D967CE3BCD0A}" destId="{B1A46F7B-18D3-4116-8817-178038991001}" srcOrd="0" destOrd="0" presId="urn:microsoft.com/office/officeart/2018/2/layout/IconVerticalSolidList"/>
    <dgm:cxn modelId="{376BD1DC-81BC-8B48-9934-140DAF6221F6}" type="presParOf" srcId="{7918ECE9-CF63-4ADC-AE43-D967CE3BCD0A}" destId="{9807650C-2C76-4706-83C3-AC867F960523}" srcOrd="1" destOrd="0" presId="urn:microsoft.com/office/officeart/2018/2/layout/IconVerticalSolidList"/>
    <dgm:cxn modelId="{F05CDADD-AA15-194C-9C5C-B4744E8162B4}" type="presParOf" srcId="{7918ECE9-CF63-4ADC-AE43-D967CE3BCD0A}" destId="{2841AC1E-53A5-4B49-8DC1-66744EE1F9E4}" srcOrd="2" destOrd="0" presId="urn:microsoft.com/office/officeart/2018/2/layout/IconVerticalSolidList"/>
    <dgm:cxn modelId="{4C7DFDD7-B4F0-EC45-BC3B-BA086A543755}" type="presParOf" srcId="{7918ECE9-CF63-4ADC-AE43-D967CE3BCD0A}" destId="{55426635-660D-46D4-9756-F23EA01A972C}" srcOrd="3" destOrd="0" presId="urn:microsoft.com/office/officeart/2018/2/layout/IconVerticalSolidList"/>
    <dgm:cxn modelId="{C8636A98-5367-334C-8C53-6891F5371F25}" type="presParOf" srcId="{4599BC8E-BFF4-4C7B-9BF7-6DABF2FD4734}" destId="{4DDB0168-6931-4FDE-BC84-F0E6927E7AEC}" srcOrd="3" destOrd="0" presId="urn:microsoft.com/office/officeart/2018/2/layout/IconVerticalSolidList"/>
    <dgm:cxn modelId="{383E2ACD-9F5E-DC46-B121-CDCF2C1F1E08}" type="presParOf" srcId="{4599BC8E-BFF4-4C7B-9BF7-6DABF2FD4734}" destId="{19599816-9D55-495D-9D54-9139771D53A6}" srcOrd="4" destOrd="0" presId="urn:microsoft.com/office/officeart/2018/2/layout/IconVerticalSolidList"/>
    <dgm:cxn modelId="{8953D973-D886-1F4B-8D79-118DCE113049}" type="presParOf" srcId="{19599816-9D55-495D-9D54-9139771D53A6}" destId="{DC773E51-C7BC-440A-B159-A91B89D4D251}" srcOrd="0" destOrd="0" presId="urn:microsoft.com/office/officeart/2018/2/layout/IconVerticalSolidList"/>
    <dgm:cxn modelId="{AB346043-97EF-C943-8A3C-DAA429F7CE1D}" type="presParOf" srcId="{19599816-9D55-495D-9D54-9139771D53A6}" destId="{6E94562C-F5EA-462A-AB51-02B3490C515F}" srcOrd="1" destOrd="0" presId="urn:microsoft.com/office/officeart/2018/2/layout/IconVerticalSolidList"/>
    <dgm:cxn modelId="{35B99690-A7F0-A247-A78C-CFC08F5EEFA9}" type="presParOf" srcId="{19599816-9D55-495D-9D54-9139771D53A6}" destId="{8E48895E-7411-42EF-9252-9A24CCB0D43F}" srcOrd="2" destOrd="0" presId="urn:microsoft.com/office/officeart/2018/2/layout/IconVerticalSolidList"/>
    <dgm:cxn modelId="{378C06B4-12EE-9C40-A3EA-424A229152BF}" type="presParOf" srcId="{19599816-9D55-495D-9D54-9139771D53A6}" destId="{49809BB6-27EC-4AE8-82BC-6CB5CAFFEC9B}" srcOrd="3" destOrd="0" presId="urn:microsoft.com/office/officeart/2018/2/layout/IconVerticalSolidList"/>
    <dgm:cxn modelId="{676D1AA6-948D-6842-A0B9-743E1E8BED35}" type="presParOf" srcId="{4599BC8E-BFF4-4C7B-9BF7-6DABF2FD4734}" destId="{12F3A078-B690-4CA8-8B5B-F913864BB8BF}" srcOrd="5" destOrd="0" presId="urn:microsoft.com/office/officeart/2018/2/layout/IconVerticalSolidList"/>
    <dgm:cxn modelId="{44DB9466-1470-E34E-9836-169D36F99823}" type="presParOf" srcId="{4599BC8E-BFF4-4C7B-9BF7-6DABF2FD4734}" destId="{06642E80-4317-49C1-A558-415CD1EC5C23}" srcOrd="6" destOrd="0" presId="urn:microsoft.com/office/officeart/2018/2/layout/IconVerticalSolidList"/>
    <dgm:cxn modelId="{908CC88C-15E1-D746-B96B-05C20816CE56}" type="presParOf" srcId="{06642E80-4317-49C1-A558-415CD1EC5C23}" destId="{6B6A51DB-B3BC-4AA8-826A-925F4E5A1D26}" srcOrd="0" destOrd="0" presId="urn:microsoft.com/office/officeart/2018/2/layout/IconVerticalSolidList"/>
    <dgm:cxn modelId="{A46826AC-7EB2-4C41-BAA4-8F00FF784889}" type="presParOf" srcId="{06642E80-4317-49C1-A558-415CD1EC5C23}" destId="{1149F8EA-1AB4-488E-A5F7-326F4D6D73CD}" srcOrd="1" destOrd="0" presId="urn:microsoft.com/office/officeart/2018/2/layout/IconVerticalSolidList"/>
    <dgm:cxn modelId="{BA88DB79-46AC-7C4F-8A92-0997E1685438}" type="presParOf" srcId="{06642E80-4317-49C1-A558-415CD1EC5C23}" destId="{DF0F8867-21DF-4CFA-8689-23C4021BB5EE}" srcOrd="2" destOrd="0" presId="urn:microsoft.com/office/officeart/2018/2/layout/IconVerticalSolidList"/>
    <dgm:cxn modelId="{96ED4D74-D2F7-A44C-91DC-99FEC788950D}" type="presParOf" srcId="{06642E80-4317-49C1-A558-415CD1EC5C23}" destId="{5501491A-831E-489A-8D68-47C7CE4B3F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C17E90-BAE0-4586-9A2A-9F05C7E7F83A}">
      <dsp:nvSpPr>
        <dsp:cNvPr id="0" name=""/>
        <dsp:cNvSpPr/>
      </dsp:nvSpPr>
      <dsp:spPr>
        <a:xfrm>
          <a:off x="0" y="1912"/>
          <a:ext cx="6683374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3FF79E-4768-4BF9-B28A-D57388AA2756}">
      <dsp:nvSpPr>
        <dsp:cNvPr id="0" name=""/>
        <dsp:cNvSpPr/>
      </dsp:nvSpPr>
      <dsp:spPr>
        <a:xfrm>
          <a:off x="293144" y="219953"/>
          <a:ext cx="532990" cy="532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E2C2F-528C-4BF4-B47A-DC85B92E9EC5}">
      <dsp:nvSpPr>
        <dsp:cNvPr id="0" name=""/>
        <dsp:cNvSpPr/>
      </dsp:nvSpPr>
      <dsp:spPr>
        <a:xfrm>
          <a:off x="1119280" y="1912"/>
          <a:ext cx="5564094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Problem Statement</a:t>
          </a:r>
          <a:endParaRPr lang="en-US" sz="2200" kern="1200"/>
        </a:p>
      </dsp:txBody>
      <dsp:txXfrm>
        <a:off x="1119280" y="1912"/>
        <a:ext cx="5564094" cy="969073"/>
      </dsp:txXfrm>
    </dsp:sp>
    <dsp:sp modelId="{B1A46F7B-18D3-4116-8817-178038991001}">
      <dsp:nvSpPr>
        <dsp:cNvPr id="0" name=""/>
        <dsp:cNvSpPr/>
      </dsp:nvSpPr>
      <dsp:spPr>
        <a:xfrm>
          <a:off x="0" y="1213254"/>
          <a:ext cx="6683374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7650C-2C76-4706-83C3-AC867F960523}">
      <dsp:nvSpPr>
        <dsp:cNvPr id="0" name=""/>
        <dsp:cNvSpPr/>
      </dsp:nvSpPr>
      <dsp:spPr>
        <a:xfrm>
          <a:off x="293144" y="1431296"/>
          <a:ext cx="532990" cy="532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426635-660D-46D4-9756-F23EA01A972C}">
      <dsp:nvSpPr>
        <dsp:cNvPr id="0" name=""/>
        <dsp:cNvSpPr/>
      </dsp:nvSpPr>
      <dsp:spPr>
        <a:xfrm>
          <a:off x="1119280" y="1213254"/>
          <a:ext cx="5564094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DATASET DESCRIPTION</a:t>
          </a:r>
          <a:endParaRPr lang="en-US" sz="2200" kern="1200"/>
        </a:p>
      </dsp:txBody>
      <dsp:txXfrm>
        <a:off x="1119280" y="1213254"/>
        <a:ext cx="5564094" cy="969073"/>
      </dsp:txXfrm>
    </dsp:sp>
    <dsp:sp modelId="{DC773E51-C7BC-440A-B159-A91B89D4D251}">
      <dsp:nvSpPr>
        <dsp:cNvPr id="0" name=""/>
        <dsp:cNvSpPr/>
      </dsp:nvSpPr>
      <dsp:spPr>
        <a:xfrm>
          <a:off x="0" y="2424596"/>
          <a:ext cx="6683374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4562C-F5EA-462A-AB51-02B3490C515F}">
      <dsp:nvSpPr>
        <dsp:cNvPr id="0" name=""/>
        <dsp:cNvSpPr/>
      </dsp:nvSpPr>
      <dsp:spPr>
        <a:xfrm>
          <a:off x="293144" y="2642638"/>
          <a:ext cx="532990" cy="532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809BB6-27EC-4AE8-82BC-6CB5CAFFEC9B}">
      <dsp:nvSpPr>
        <dsp:cNvPr id="0" name=""/>
        <dsp:cNvSpPr/>
      </dsp:nvSpPr>
      <dsp:spPr>
        <a:xfrm>
          <a:off x="1119280" y="2424596"/>
          <a:ext cx="5564094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DATA CLEANING AND PREPROCESSING</a:t>
          </a:r>
          <a:endParaRPr lang="en-US" sz="2200" kern="1200"/>
        </a:p>
      </dsp:txBody>
      <dsp:txXfrm>
        <a:off x="1119280" y="2424596"/>
        <a:ext cx="5564094" cy="969073"/>
      </dsp:txXfrm>
    </dsp:sp>
    <dsp:sp modelId="{6B6A51DB-B3BC-4AA8-826A-925F4E5A1D26}">
      <dsp:nvSpPr>
        <dsp:cNvPr id="0" name=""/>
        <dsp:cNvSpPr/>
      </dsp:nvSpPr>
      <dsp:spPr>
        <a:xfrm>
          <a:off x="0" y="3635939"/>
          <a:ext cx="6683374" cy="9690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9F8EA-1AB4-488E-A5F7-326F4D6D73CD}">
      <dsp:nvSpPr>
        <dsp:cNvPr id="0" name=""/>
        <dsp:cNvSpPr/>
      </dsp:nvSpPr>
      <dsp:spPr>
        <a:xfrm>
          <a:off x="293144" y="3853980"/>
          <a:ext cx="532990" cy="532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1491A-831E-489A-8D68-47C7CE4B3FF8}">
      <dsp:nvSpPr>
        <dsp:cNvPr id="0" name=""/>
        <dsp:cNvSpPr/>
      </dsp:nvSpPr>
      <dsp:spPr>
        <a:xfrm>
          <a:off x="1119280" y="3635939"/>
          <a:ext cx="5564094" cy="969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560" tIns="102560" rIns="102560" bIns="1025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CONCEPT USED, METHODOLOY AND RESULTS</a:t>
          </a:r>
          <a:endParaRPr lang="en-US" sz="2200" kern="1200" dirty="0"/>
        </a:p>
      </dsp:txBody>
      <dsp:txXfrm>
        <a:off x="1119280" y="3635939"/>
        <a:ext cx="5564094" cy="969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2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9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06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370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17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17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3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4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570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9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68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0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4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3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9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00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F301478-AAF3-A14D-B29D-D44C59DD7C75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A55D14C-B48C-584D-AF9C-9A4B5A75F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8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  <p:sldLayoutId id="214748390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.sg5447@gmail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12178413-953B-184C-A387-9532E83D6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986" y="1282876"/>
            <a:ext cx="4282983" cy="120036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4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TITLE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EAB2A80-40EA-23D9-4C6C-B722D0F8C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32" y="1618342"/>
            <a:ext cx="7209692" cy="39567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indent="0" algn="ctr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 dirty="0"/>
              <a:t>CUSTOMER'S SPENDING PSYCHOLOGY AND REPAYMENT DISCIPLINE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1025" name="Picture 1" descr="A logo for a company&#10;&#10;AI-generated content may be incorrect.">
            <a:extLst>
              <a:ext uri="{FF2B5EF4-FFF2-40B4-BE49-F238E27FC236}">
                <a16:creationId xmlns:a16="http://schemas.microsoft.com/office/drawing/2014/main" id="{0F6B9E23-FFF2-EE4A-E15A-31B7271C0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4327" y="202351"/>
            <a:ext cx="3170479" cy="231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842130-76CA-F48D-BA19-5477F846B5CB}"/>
              </a:ext>
            </a:extLst>
          </p:cNvPr>
          <p:cNvSpPr txBox="1"/>
          <p:nvPr/>
        </p:nvSpPr>
        <p:spPr>
          <a:xfrm>
            <a:off x="6596645" y="3419095"/>
            <a:ext cx="4328161" cy="1957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-228600"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Presenter:</a:t>
            </a:r>
          </a:p>
          <a:p>
            <a:pPr marR="0" lvl="0"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b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Shubham Gupta           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n-lt"/>
                <a:hlinkClick r:id="rId3"/>
              </a:rPr>
              <a:t>in.sg5447@gmail.com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 </a:t>
            </a:r>
          </a:p>
          <a:p>
            <a:pPr marR="0" lvl="0"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AI/ML</a:t>
            </a:r>
          </a:p>
          <a:p>
            <a:pPr marR="0" lvl="0" algn="r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Amity University Noida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877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56737-C24C-522B-4516-E0A8D776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Topics to be covered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FF3B85-EB4D-FB59-1921-E70A482034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369001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91837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93B8BB5-1BA3-FC48-7951-89C7532E1EDC}"/>
              </a:ext>
            </a:extLst>
          </p:cNvPr>
          <p:cNvSpPr txBox="1"/>
          <p:nvPr/>
        </p:nvSpPr>
        <p:spPr>
          <a:xfrm>
            <a:off x="4377448" y="184826"/>
            <a:ext cx="7636212" cy="6546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dirty="0"/>
              <a:t>Sanity Checks – Data Cleaning</a:t>
            </a:r>
            <a:endParaRPr lang="en-US" u="sng" dirty="0"/>
          </a:p>
          <a:p>
            <a:r>
              <a:rPr lang="en-US" dirty="0">
                <a:sym typeface="Symbol" pitchFamily="2" charset="2"/>
              </a:rPr>
              <a:t></a:t>
            </a:r>
            <a:r>
              <a:rPr lang="en-US" dirty="0"/>
              <a:t> Note – All tasks need to be completed for month basis i.e. write logic for monthly calculations not cumulative for entire period.</a:t>
            </a:r>
          </a:p>
          <a:p>
            <a:r>
              <a:rPr lang="en-US" dirty="0">
                <a:sym typeface="Symbol" pitchFamily="2" charset="2"/>
              </a:rPr>
              <a:t></a:t>
            </a:r>
            <a:r>
              <a:rPr lang="en-US" dirty="0"/>
              <a:t> Provide a meaningful treatment to all values where age is less than 18.</a:t>
            </a:r>
          </a:p>
          <a:p>
            <a:pPr marL="285750" indent="-285750">
              <a:buFont typeface="Symbol" pitchFamily="2" charset="2"/>
              <a:buChar char="·"/>
            </a:pPr>
            <a:r>
              <a:rPr lang="en-US" dirty="0"/>
              <a:t>Is there any customer who have spent more than his/her Credit Limit for any particular month.</a:t>
            </a:r>
          </a:p>
          <a:p>
            <a:pPr marL="285750" indent="-285750">
              <a:buFont typeface="Symbol" pitchFamily="2" charset="2"/>
              <a:buChar char="·"/>
            </a:pPr>
            <a:endParaRPr lang="en-US" dirty="0"/>
          </a:p>
          <a:p>
            <a:r>
              <a:rPr lang="en-US" b="1" u="sng" dirty="0"/>
              <a:t>Tasks</a:t>
            </a:r>
          </a:p>
          <a:p>
            <a:pPr lvl="0"/>
            <a:r>
              <a:rPr lang="en-US" dirty="0"/>
              <a:t>Monthly spend of each customer.</a:t>
            </a:r>
          </a:p>
          <a:p>
            <a:pPr lvl="0"/>
            <a:r>
              <a:rPr lang="en-US" dirty="0"/>
              <a:t>Monthly repayment of each customer.</a:t>
            </a:r>
          </a:p>
          <a:p>
            <a:pPr lvl="0"/>
            <a:r>
              <a:rPr lang="en-US" dirty="0"/>
              <a:t>Highest paying 10 customers.</a:t>
            </a:r>
          </a:p>
          <a:p>
            <a:pPr lvl="0"/>
            <a:r>
              <a:rPr lang="en-US" dirty="0"/>
              <a:t>People in which segment are spending more money.</a:t>
            </a:r>
          </a:p>
          <a:p>
            <a:pPr lvl="0"/>
            <a:r>
              <a:rPr lang="en-US" dirty="0"/>
              <a:t>Which age group is spending more money?</a:t>
            </a:r>
          </a:p>
          <a:p>
            <a:pPr lvl="0"/>
            <a:r>
              <a:rPr lang="en-US" dirty="0"/>
              <a:t>Which is the most profitable segment?</a:t>
            </a:r>
          </a:p>
          <a:p>
            <a:pPr lvl="0"/>
            <a:r>
              <a:rPr lang="en-US" dirty="0"/>
              <a:t>In which category the customers are spending more money?</a:t>
            </a:r>
          </a:p>
          <a:p>
            <a:pPr lvl="0"/>
            <a:r>
              <a:rPr lang="en-US" dirty="0"/>
              <a:t>Impose an interest rate of 2.9% for each customer for any due amount.</a:t>
            </a:r>
          </a:p>
          <a:p>
            <a:pPr lvl="0"/>
            <a:r>
              <a:rPr lang="en-US" dirty="0"/>
              <a:t>Monthly profit for the bank.</a:t>
            </a: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TECH AND TOOLS USED: </a:t>
            </a:r>
            <a:r>
              <a:rPr lang="en-US" dirty="0"/>
              <a:t>Microsoft EXCEL, Python and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cap="all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7162FD-0E35-A5D8-1CEC-C34876A63187}"/>
              </a:ext>
            </a:extLst>
          </p:cNvPr>
          <p:cNvSpPr txBox="1"/>
          <p:nvPr/>
        </p:nvSpPr>
        <p:spPr>
          <a:xfrm>
            <a:off x="450843" y="2462688"/>
            <a:ext cx="315824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cap="all" dirty="0">
                <a:latin typeface="+mj-lt"/>
              </a:rPr>
              <a:t>Problem Statement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53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3AEBDE-3CED-7791-6164-08028EAFC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7933942-48A5-A046-0389-8BDC58135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7634678D-943D-23C0-8A17-1E0AAFC08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84D8FAF-F9B1-5E3D-1F3E-70C7C49AA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CCA4674-30DD-D2E1-F145-9DE24D8B8177}"/>
              </a:ext>
            </a:extLst>
          </p:cNvPr>
          <p:cNvSpPr txBox="1"/>
          <p:nvPr/>
        </p:nvSpPr>
        <p:spPr>
          <a:xfrm>
            <a:off x="6230982" y="1998616"/>
            <a:ext cx="5782677" cy="4732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cap="all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C2BD4C4-135F-DAFE-6C5D-9EA5BB7DE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F1BC5-541D-83B1-597B-39F68BFD9646}"/>
              </a:ext>
            </a:extLst>
          </p:cNvPr>
          <p:cNvSpPr txBox="1"/>
          <p:nvPr/>
        </p:nvSpPr>
        <p:spPr>
          <a:xfrm>
            <a:off x="384177" y="2488813"/>
            <a:ext cx="3291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DATASET DESCRIPTION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282E6B-5D80-FE69-146E-FC53EF4EE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22900"/>
              </p:ext>
            </p:extLst>
          </p:nvPr>
        </p:nvGraphicFramePr>
        <p:xfrm>
          <a:off x="4245428" y="582009"/>
          <a:ext cx="7768231" cy="2268224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29866">
                  <a:extLst>
                    <a:ext uri="{9D8B030D-6E8A-4147-A177-3AD203B41FA5}">
                      <a16:colId xmlns:a16="http://schemas.microsoft.com/office/drawing/2014/main" val="2126641829"/>
                    </a:ext>
                  </a:extLst>
                </a:gridCol>
                <a:gridCol w="5838365">
                  <a:extLst>
                    <a:ext uri="{9D8B030D-6E8A-4147-A177-3AD203B41FA5}">
                      <a16:colId xmlns:a16="http://schemas.microsoft.com/office/drawing/2014/main" val="2311082834"/>
                    </a:ext>
                  </a:extLst>
                </a:gridCol>
              </a:tblGrid>
              <a:tr h="2223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Column Name 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40734608"/>
                  </a:ext>
                </a:extLst>
              </a:tr>
              <a:tr h="1760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Name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00" dirty="0">
                          <a:effectLst/>
                        </a:rPr>
                        <a:t>Masked name of the customer</a:t>
                      </a:r>
                      <a:r>
                        <a:rPr lang="en-US" sz="13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en-US" sz="1300" kern="1200" dirty="0">
                          <a:solidFill>
                            <a:schemeClr val="dk1"/>
                          </a:solidFill>
                          <a:effectLst/>
                        </a:rPr>
                        <a:t>(e.g., A1, A2, ..., An)</a:t>
                      </a:r>
                      <a:r>
                        <a:rPr lang="en-US" sz="1300" dirty="0">
                          <a:effectLst/>
                        </a:rPr>
                        <a:t> 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5138518"/>
                  </a:ext>
                </a:extLst>
              </a:tr>
              <a:tr h="1760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Age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Age of the customer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35052916"/>
                  </a:ext>
                </a:extLst>
              </a:tr>
              <a:tr h="1760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City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City of residence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90234783"/>
                  </a:ext>
                </a:extLst>
              </a:tr>
              <a:tr h="1760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Credit Card Product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Type of credit card assigned (Platinum, Gold, or Silver)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3188251"/>
                  </a:ext>
                </a:extLst>
              </a:tr>
              <a:tr h="1760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>
                          <a:effectLst/>
                        </a:rPr>
                        <a:t>Limit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Monthly spending limit on the credit card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5077472"/>
                  </a:ext>
                </a:extLst>
              </a:tr>
              <a:tr h="1760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Masked Company Name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>
                          <a:effectLst/>
                        </a:rPr>
                        <a:t>Anonymized company name (e.g., C1, C2, ..., Cn)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40842490"/>
                  </a:ext>
                </a:extLst>
              </a:tr>
              <a:tr h="2294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Segment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Employment sector (e.g., Government, </a:t>
                      </a:r>
                      <a:r>
                        <a:rPr lang="en-US" sz="1300" kern="100" dirty="0" err="1">
                          <a:effectLst/>
                        </a:rPr>
                        <a:t>Salaried_MNC</a:t>
                      </a:r>
                      <a:r>
                        <a:rPr lang="en-US" sz="1300" kern="100" dirty="0">
                          <a:effectLst/>
                        </a:rPr>
                        <a:t>, </a:t>
                      </a:r>
                      <a:r>
                        <a:rPr lang="en-US" sz="1300" kern="100" dirty="0" err="1">
                          <a:effectLst/>
                        </a:rPr>
                        <a:t>Salaried_Pvt</a:t>
                      </a:r>
                      <a:r>
                        <a:rPr lang="en-US" sz="1300" kern="100" dirty="0">
                          <a:effectLst/>
                        </a:rPr>
                        <a:t>, Self-employed)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97434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DF5F31-8B27-6228-762A-590DB7489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74633"/>
              </p:ext>
            </p:extLst>
          </p:nvPr>
        </p:nvGraphicFramePr>
        <p:xfrm>
          <a:off x="4245428" y="3458138"/>
          <a:ext cx="7768231" cy="1417640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59429">
                  <a:extLst>
                    <a:ext uri="{9D8B030D-6E8A-4147-A177-3AD203B41FA5}">
                      <a16:colId xmlns:a16="http://schemas.microsoft.com/office/drawing/2014/main" val="3360586215"/>
                    </a:ext>
                  </a:extLst>
                </a:gridCol>
                <a:gridCol w="5808802">
                  <a:extLst>
                    <a:ext uri="{9D8B030D-6E8A-4147-A177-3AD203B41FA5}">
                      <a16:colId xmlns:a16="http://schemas.microsoft.com/office/drawing/2014/main" val="174846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Column Name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Description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18944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Name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Masked name of the customer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32772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Month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Transaction month (in date format)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5014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>
                          <a:effectLst/>
                        </a:rPr>
                        <a:t>Type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Spending category (e.g., Bus Ticket, Shopping, Petrol, Train Ticket, Food, </a:t>
                      </a:r>
                      <a:r>
                        <a:rPr lang="en-US" sz="1300" kern="100" dirty="0" err="1">
                          <a:effectLst/>
                        </a:rPr>
                        <a:t>etc</a:t>
                      </a:r>
                      <a:r>
                        <a:rPr lang="en-US" sz="1300" kern="100" dirty="0">
                          <a:effectLst/>
                        </a:rPr>
                        <a:t>)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364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Amount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Monetary amount spent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3252564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F56BA-54EF-C40C-1538-D50DF47E8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178047"/>
              </p:ext>
            </p:extLst>
          </p:nvPr>
        </p:nvGraphicFramePr>
        <p:xfrm>
          <a:off x="4245428" y="5454360"/>
          <a:ext cx="7768231" cy="1134112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1946366">
                  <a:extLst>
                    <a:ext uri="{9D8B030D-6E8A-4147-A177-3AD203B41FA5}">
                      <a16:colId xmlns:a16="http://schemas.microsoft.com/office/drawing/2014/main" val="1999141803"/>
                    </a:ext>
                  </a:extLst>
                </a:gridCol>
                <a:gridCol w="5821865">
                  <a:extLst>
                    <a:ext uri="{9D8B030D-6E8A-4147-A177-3AD203B41FA5}">
                      <a16:colId xmlns:a16="http://schemas.microsoft.com/office/drawing/2014/main" val="1561234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Column Name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Description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54742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Name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Masked name of the customer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0417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>
                          <a:effectLst/>
                        </a:rPr>
                        <a:t>Month</a:t>
                      </a:r>
                      <a:endParaRPr lang="en-US" sz="13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Repayment month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0994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Amount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300" kern="100" dirty="0">
                          <a:effectLst/>
                        </a:rPr>
                        <a:t>Amount to be repaid to the bank</a:t>
                      </a:r>
                      <a:endParaRPr lang="en-US" sz="13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888136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F9807E8-3B51-87C9-1F80-868686F8A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10" y="5145306"/>
            <a:ext cx="18101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REPAYMENT SHEET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7640335-F745-925B-7E9F-B17A9505E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941" y="3122629"/>
            <a:ext cx="1670650" cy="603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Spending Sheet</a:t>
            </a:r>
          </a:p>
          <a:p>
            <a:endParaRPr lang="en-US" sz="1400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2725163-2078-0BC3-678B-C75D1384C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603" y="244195"/>
            <a:ext cx="2971326" cy="36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Customer Acquisition Sheet</a:t>
            </a:r>
          </a:p>
        </p:txBody>
      </p:sp>
    </p:spTree>
    <p:extLst>
      <p:ext uri="{BB962C8B-B14F-4D97-AF65-F5344CB8AC3E}">
        <p14:creationId xmlns:p14="http://schemas.microsoft.com/office/powerpoint/2010/main" val="3549543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70F22E-CFBE-44A6-9083-26C4866E8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6C38098-1723-8831-09F7-D19642C6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357C010-EF87-061F-8110-2465D4069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453540B-CF90-5C9E-07C1-799C15EA2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29F007E-34F7-1E8F-50D7-9A9CB09B23F4}"/>
              </a:ext>
            </a:extLst>
          </p:cNvPr>
          <p:cNvSpPr txBox="1"/>
          <p:nvPr/>
        </p:nvSpPr>
        <p:spPr>
          <a:xfrm>
            <a:off x="4377448" y="184826"/>
            <a:ext cx="7636212" cy="6546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cap="all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37FBCDD1-52A8-AAB4-83B1-23BE799DE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69C160-696C-70A7-3FF3-39999D09650C}"/>
              </a:ext>
            </a:extLst>
          </p:cNvPr>
          <p:cNvSpPr txBox="1"/>
          <p:nvPr/>
        </p:nvSpPr>
        <p:spPr>
          <a:xfrm>
            <a:off x="178341" y="2247245"/>
            <a:ext cx="3703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DATA CLEANING AND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E77CDC-AC0C-7F6F-ED65-B23A8D1A7809}"/>
              </a:ext>
            </a:extLst>
          </p:cNvPr>
          <p:cNvSpPr txBox="1"/>
          <p:nvPr/>
        </p:nvSpPr>
        <p:spPr>
          <a:xfrm>
            <a:off x="4377448" y="184826"/>
            <a:ext cx="7636212" cy="6546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cap="al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188C55-F7EC-B78F-F401-F2140BECF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275" y="367760"/>
            <a:ext cx="7775385" cy="1318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1. Handling Invalid Age Values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F476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The mean age of all customers aged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18 and above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 was calculated to be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49.29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lang="en-US" altLang="en-US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</a:rPr>
              <a:t> 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ll customers with age below 18 were replaced with this mean value.</a:t>
            </a:r>
          </a:p>
          <a:p>
            <a:pPr lvl="0" algn="ctr" defTabSz="914400">
              <a:buFontTx/>
              <a:buChar char="•"/>
            </a:pPr>
            <a:r>
              <a:rPr lang="en-US" dirty="0">
                <a:latin typeface="+mn-lt"/>
              </a:rPr>
              <a:t>The ages were rounded down to make them appear as actual, realistic age values.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BC370-2ACA-522F-710A-BCA4B4B33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8133" y="2364049"/>
            <a:ext cx="6010322" cy="259854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70F3E7-6979-0C66-35B0-22D82A4FE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9108" y="5210282"/>
            <a:ext cx="7775385" cy="1102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01568" rIns="0" bIns="5078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lang="en-US" altLang="en-US" sz="2000" b="1" dirty="0">
                <a:solidFill>
                  <a:srgbClr val="000000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 Date Format Standardized</a:t>
            </a:r>
          </a:p>
          <a:p>
            <a:pPr lvl="0" algn="ctr" defTabSz="914400">
              <a:spcAft>
                <a:spcPts val="200"/>
              </a:spcAft>
            </a:pPr>
            <a:r>
              <a:rPr lang="en-US" dirty="0">
                <a:latin typeface="+mn-lt"/>
              </a:rPr>
              <a:t>Converted dates from </a:t>
            </a:r>
            <a:r>
              <a:rPr lang="en-US" sz="2000" dirty="0">
                <a:latin typeface="+mn-lt"/>
              </a:rPr>
              <a:t>YYYY-MM-DD</a:t>
            </a:r>
            <a:r>
              <a:rPr lang="en-US" dirty="0">
                <a:latin typeface="+mn-lt"/>
              </a:rPr>
              <a:t> (e.g., 2004-01-12) to </a:t>
            </a:r>
            <a:r>
              <a:rPr lang="en-US" sz="2000" dirty="0">
                <a:latin typeface="+mn-lt"/>
              </a:rPr>
              <a:t>Month-Year</a:t>
            </a:r>
            <a:r>
              <a:rPr lang="en-US" dirty="0">
                <a:latin typeface="+mn-lt"/>
              </a:rPr>
              <a:t> format for monthly analysis.</a:t>
            </a:r>
            <a:endParaRPr lang="en-US" altLang="en-US" sz="2000" b="1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B51D6C-8ABF-1B80-B069-DFDFF4D559D4}"/>
              </a:ext>
            </a:extLst>
          </p:cNvPr>
          <p:cNvSpPr txBox="1"/>
          <p:nvPr/>
        </p:nvSpPr>
        <p:spPr>
          <a:xfrm>
            <a:off x="4550004" y="1951958"/>
            <a:ext cx="309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WHY MEAN</a:t>
            </a:r>
            <a:r>
              <a:rPr lang="en-US" dirty="0">
                <a:latin typeface="Abadi MT Condensed Light" panose="020B0306030101010103" pitchFamily="34" charset="77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80034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1E9FAD-CBF1-7221-8108-EEB11D8B7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B3E5DEB-A460-D583-BA46-6FB22D217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17109A4-F985-10EA-4320-1D54B7229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88DF730-45A6-938A-5100-DB3F641AC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857568A-5E97-FF96-DC94-149AF201DC1E}"/>
              </a:ext>
            </a:extLst>
          </p:cNvPr>
          <p:cNvSpPr txBox="1"/>
          <p:nvPr/>
        </p:nvSpPr>
        <p:spPr>
          <a:xfrm>
            <a:off x="4377448" y="184826"/>
            <a:ext cx="7636212" cy="6546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cap="all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82B9223D-715E-E500-4F51-AB0CE31ED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89D94-8D5F-B167-BC54-08E809A2FFED}"/>
              </a:ext>
            </a:extLst>
          </p:cNvPr>
          <p:cNvSpPr txBox="1"/>
          <p:nvPr/>
        </p:nvSpPr>
        <p:spPr>
          <a:xfrm>
            <a:off x="178341" y="2247245"/>
            <a:ext cx="37032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DATA CLEANING AND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C79943-CADB-1BC1-9085-BDE8F0EF3065}"/>
              </a:ext>
            </a:extLst>
          </p:cNvPr>
          <p:cNvSpPr txBox="1"/>
          <p:nvPr/>
        </p:nvSpPr>
        <p:spPr>
          <a:xfrm>
            <a:off x="4377448" y="184826"/>
            <a:ext cx="7636212" cy="6546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cap="al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6EDD5-BED6-0D48-B12B-024D19B729FE}"/>
              </a:ext>
            </a:extLst>
          </p:cNvPr>
          <p:cNvSpPr txBox="1"/>
          <p:nvPr/>
        </p:nvSpPr>
        <p:spPr>
          <a:xfrm>
            <a:off x="4384154" y="4047441"/>
            <a:ext cx="7483626" cy="1449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 Verified Data Types</a:t>
            </a:r>
          </a:p>
          <a:p>
            <a:pPr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dirty="0"/>
              <a:t>Ensured all columns had appropriate data types for accurate analysis and processing</a:t>
            </a:r>
            <a:endParaRPr lang="en-US" b="1" dirty="0"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5B3AE3-708C-C268-F183-8B68C63A5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335275"/>
              </p:ext>
            </p:extLst>
          </p:nvPr>
        </p:nvGraphicFramePr>
        <p:xfrm>
          <a:off x="4453741" y="1847725"/>
          <a:ext cx="7483626" cy="1519555"/>
        </p:xfrm>
        <a:graphic>
          <a:graphicData uri="http://schemas.openxmlformats.org/drawingml/2006/table">
            <a:tbl>
              <a:tblPr firstRow="1" firstCol="1" bandRow="1">
                <a:tableStyleId>{793D81CF-94F2-401A-BA57-92F5A7B2D0C5}</a:tableStyleId>
              </a:tblPr>
              <a:tblGrid>
                <a:gridCol w="2859375">
                  <a:extLst>
                    <a:ext uri="{9D8B030D-6E8A-4147-A177-3AD203B41FA5}">
                      <a16:colId xmlns:a16="http://schemas.microsoft.com/office/drawing/2014/main" val="307180292"/>
                    </a:ext>
                  </a:extLst>
                </a:gridCol>
                <a:gridCol w="4624251">
                  <a:extLst>
                    <a:ext uri="{9D8B030D-6E8A-4147-A177-3AD203B41FA5}">
                      <a16:colId xmlns:a16="http://schemas.microsoft.com/office/drawing/2014/main" val="1244976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400" kern="100" dirty="0">
                          <a:effectLst/>
                        </a:rPr>
                        <a:t>Age Range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400" kern="100" dirty="0">
                          <a:effectLst/>
                        </a:rPr>
                        <a:t>Category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9363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18–29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400" kern="100" dirty="0">
                          <a:effectLst/>
                        </a:rPr>
                        <a:t>Young Adult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37883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30–44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400" kern="100" dirty="0">
                          <a:effectLst/>
                        </a:rPr>
                        <a:t>Adult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47590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45–59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Middle Aged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5423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60 and above</a:t>
                      </a:r>
                      <a:endParaRPr lang="en-US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buNone/>
                      </a:pPr>
                      <a:r>
                        <a:rPr lang="en-US" sz="1400" kern="100" dirty="0">
                          <a:effectLst/>
                        </a:rPr>
                        <a:t>Senior</a:t>
                      </a:r>
                      <a:endParaRPr lang="en-US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889795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E015EE-1FB0-6D77-36FB-F3392A76ED90}"/>
              </a:ext>
            </a:extLst>
          </p:cNvPr>
          <p:cNvSpPr txBox="1"/>
          <p:nvPr/>
        </p:nvSpPr>
        <p:spPr>
          <a:xfrm>
            <a:off x="4377448" y="457601"/>
            <a:ext cx="7483626" cy="1390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 Age Group Categorization</a:t>
            </a:r>
            <a:endParaRPr lang="en-US" b="1" dirty="0">
              <a:solidFill>
                <a:srgbClr val="0F4761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kern="0" dirty="0"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n-US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To enrich the demographic insights, customers were grouped into four meaningful age categories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9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668A7D-63C8-BA73-A6F7-7CF69FAA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4F07D1-2106-CE96-9277-FC61472FB531}"/>
              </a:ext>
            </a:extLst>
          </p:cNvPr>
          <p:cNvSpPr txBox="1"/>
          <p:nvPr/>
        </p:nvSpPr>
        <p:spPr>
          <a:xfrm>
            <a:off x="1286933" y="2213361"/>
            <a:ext cx="6247721" cy="22048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cap="all">
                <a:latin typeface="+mj-lt"/>
                <a:ea typeface="+mj-ea"/>
                <a:cs typeface="+mj-cs"/>
              </a:rPr>
              <a:t>CONCEPT USED, METHODOLOY AND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0DA96F-9252-FCB2-18D3-BECE76CA657E}"/>
              </a:ext>
            </a:extLst>
          </p:cNvPr>
          <p:cNvSpPr txBox="1"/>
          <p:nvPr/>
        </p:nvSpPr>
        <p:spPr>
          <a:xfrm>
            <a:off x="1286934" y="4418176"/>
            <a:ext cx="6247721" cy="1264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Bef>
                <a:spcPts val="10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200" b="1" cap="all">
                <a:solidFill>
                  <a:schemeClr val="tx1">
                    <a:lumMod val="50000"/>
                    <a:lumOff val="50000"/>
                  </a:schemeClr>
                </a:solidFill>
              </a:rPr>
              <a:t>Let's dive into the code for better understanding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41FAB46-26E7-36B2-F8F0-8B8045AF1E27}"/>
              </a:ext>
            </a:extLst>
          </p:cNvPr>
          <p:cNvSpPr txBox="1"/>
          <p:nvPr/>
        </p:nvSpPr>
        <p:spPr>
          <a:xfrm>
            <a:off x="4377448" y="184826"/>
            <a:ext cx="7636212" cy="6546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FC03F3-857F-EDFF-FEDB-B3961B9AFA9A}"/>
              </a:ext>
            </a:extLst>
          </p:cNvPr>
          <p:cNvSpPr txBox="1"/>
          <p:nvPr/>
        </p:nvSpPr>
        <p:spPr>
          <a:xfrm>
            <a:off x="4377448" y="184826"/>
            <a:ext cx="7636212" cy="6546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cap="all" dirty="0"/>
          </a:p>
        </p:txBody>
      </p:sp>
    </p:spTree>
    <p:extLst>
      <p:ext uri="{BB962C8B-B14F-4D97-AF65-F5344CB8AC3E}">
        <p14:creationId xmlns:p14="http://schemas.microsoft.com/office/powerpoint/2010/main" val="284410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8896D-1D21-013B-8677-50706DCF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595E478-612A-42ED-816A-0DD5B5C89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CB226365-E8CD-4F1B-B318-7598AA28A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150925" y="5564567"/>
            <a:ext cx="1341545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6F8589D-19E8-4616-A2D6-95125B452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>
            <a:off x="7586661" y="3142319"/>
            <a:ext cx="4605339" cy="371568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F9D2829-9A1B-41D9-A712-382721D3A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7586661" y="815472"/>
            <a:ext cx="4817288" cy="29414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3277B2-FC13-C4A9-F8C9-E60A1D4E2408}"/>
              </a:ext>
            </a:extLst>
          </p:cNvPr>
          <p:cNvSpPr txBox="1"/>
          <p:nvPr/>
        </p:nvSpPr>
        <p:spPr>
          <a:xfrm>
            <a:off x="913774" y="955040"/>
            <a:ext cx="7216098" cy="361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cap="all">
                <a:latin typeface="+mj-lt"/>
                <a:ea typeface="+mj-ea"/>
                <a:cs typeface="+mj-cs"/>
              </a:rPr>
              <a:t>THANKYOU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926F2A-25FF-8733-48D6-7070D3EDAC6E}"/>
              </a:ext>
            </a:extLst>
          </p:cNvPr>
          <p:cNvSpPr txBox="1"/>
          <p:nvPr/>
        </p:nvSpPr>
        <p:spPr>
          <a:xfrm>
            <a:off x="4377448" y="184826"/>
            <a:ext cx="7636212" cy="6546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cap="al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97E61-D45F-4CF6-64C5-F87050394494}"/>
              </a:ext>
            </a:extLst>
          </p:cNvPr>
          <p:cNvSpPr txBox="1"/>
          <p:nvPr/>
        </p:nvSpPr>
        <p:spPr>
          <a:xfrm>
            <a:off x="4377448" y="184826"/>
            <a:ext cx="7636212" cy="6546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100" cap="all" dirty="0"/>
          </a:p>
        </p:txBody>
      </p:sp>
    </p:spTree>
    <p:extLst>
      <p:ext uri="{BB962C8B-B14F-4D97-AF65-F5344CB8AC3E}">
        <p14:creationId xmlns:p14="http://schemas.microsoft.com/office/powerpoint/2010/main" val="127089870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1128</TotalTime>
  <Words>517</Words>
  <Application>Microsoft Macintosh PowerPoint</Application>
  <PresentationFormat>Widescreen</PresentationFormat>
  <Paragraphs>95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 MT Condensed Light</vt:lpstr>
      <vt:lpstr>Arial</vt:lpstr>
      <vt:lpstr>Symbol</vt:lpstr>
      <vt:lpstr>Times New Roman</vt:lpstr>
      <vt:lpstr>Tw Cen MT</vt:lpstr>
      <vt:lpstr>Droplet</vt:lpstr>
      <vt:lpstr>PowerPoint Presentation</vt:lpstr>
      <vt:lpstr>Topics to be covered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GUPTA</dc:creator>
  <cp:lastModifiedBy>SHUBHAM GUPTA</cp:lastModifiedBy>
  <cp:revision>3</cp:revision>
  <dcterms:created xsi:type="dcterms:W3CDTF">2025-05-31T08:40:23Z</dcterms:created>
  <dcterms:modified xsi:type="dcterms:W3CDTF">2025-06-01T14:38:15Z</dcterms:modified>
</cp:coreProperties>
</file>