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7"/>
  </p:notesMasterIdLst>
  <p:handoutMasterIdLst>
    <p:handoutMasterId r:id="rId18"/>
  </p:handoutMasterIdLst>
  <p:sldIdLst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0000"/>
    <a:srgbClr val="00CC00"/>
    <a:srgbClr val="AFFFAF"/>
    <a:srgbClr val="79FF79"/>
    <a:srgbClr val="37A828"/>
    <a:srgbClr val="DDFFDD"/>
    <a:srgbClr val="A7FFA7"/>
    <a:srgbClr val="A0E696"/>
    <a:srgbClr val="D5DEFF"/>
    <a:srgbClr val="144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5" autoAdjust="0"/>
    <p:restoredTop sz="95394" autoAdjust="0"/>
  </p:normalViewPr>
  <p:slideViewPr>
    <p:cSldViewPr snapToGrid="0">
      <p:cViewPr varScale="1">
        <p:scale>
          <a:sx n="105" d="100"/>
          <a:sy n="105" d="100"/>
        </p:scale>
        <p:origin x="1176" y="114"/>
      </p:cViewPr>
      <p:guideLst>
        <p:guide orient="horz" pos="1416"/>
        <p:guide orient="horz" pos="1008"/>
        <p:guide pos="3840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Growth Rate(%) Of Each Branch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>
        <c:manualLayout>
          <c:layoutTarget val="inner"/>
          <c:xMode val="edge"/>
          <c:yMode val="edge"/>
          <c:x val="0.13188274747485007"/>
          <c:y val="0.16904656256779929"/>
          <c:w val="0.79501247975055733"/>
          <c:h val="0.708305498592226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B4A7-4BEF-8ACB-7AE69A918F7C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B4A7-4BEF-8ACB-7AE69A918F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3.31</c:v>
                </c:pt>
                <c:pt idx="1">
                  <c:v>-6.9</c:v>
                </c:pt>
                <c:pt idx="2">
                  <c:v>-5.6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A7-4BEF-8ACB-7AE69A918F7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852621631"/>
        <c:axId val="852622111"/>
      </c:barChart>
      <c:catAx>
        <c:axId val="852621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2622111"/>
        <c:crosses val="autoZero"/>
        <c:auto val="1"/>
        <c:lblAlgn val="ctr"/>
        <c:lblOffset val="100"/>
        <c:noMultiLvlLbl val="0"/>
      </c:catAx>
      <c:valAx>
        <c:axId val="85262211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Growth Rate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2.2653349854508703E-2"/>
              <c:y val="0.379515510028474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crossAx val="852621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Most Popular Payment Method for each city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Ewallet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satMod val="100000"/>
                    <a:lumMod val="104000"/>
                  </a:schemeClr>
                </a:gs>
                <a:gs pos="78000">
                  <a:schemeClr val="accent1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Yangon</c:v>
                </c:pt>
                <c:pt idx="1">
                  <c:v>Naypyitaw</c:v>
                </c:pt>
                <c:pt idx="2">
                  <c:v>Mandalay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126</c:v>
                </c:pt>
                <c:pt idx="2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63-489F-9336-B746104991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satMod val="100000"/>
                    <a:lumMod val="104000"/>
                  </a:schemeClr>
                </a:gs>
                <a:gs pos="78000">
                  <a:schemeClr val="accent2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Yangon</c:v>
                </c:pt>
                <c:pt idx="1">
                  <c:v>Naypyitaw</c:v>
                </c:pt>
                <c:pt idx="2">
                  <c:v>Mandalay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1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63-489F-9336-B746104991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324208144"/>
        <c:axId val="324214864"/>
      </c:barChart>
      <c:catAx>
        <c:axId val="324208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214864"/>
        <c:crosses val="autoZero"/>
        <c:auto val="1"/>
        <c:lblAlgn val="ctr"/>
        <c:lblOffset val="100"/>
        <c:noMultiLvlLbl val="0"/>
      </c:catAx>
      <c:valAx>
        <c:axId val="324214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Transaction count</a:t>
                </a:r>
              </a:p>
            </c:rich>
          </c:tx>
          <c:layout>
            <c:manualLayout>
              <c:xMode val="edge"/>
              <c:yMode val="edge"/>
              <c:x val="0.33698085816072848"/>
              <c:y val="0.748886164971230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20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dirty="0"/>
              <a:t>Total</a:t>
            </a:r>
            <a:r>
              <a:rPr lang="en-IN" sz="1400" baseline="0" dirty="0"/>
              <a:t> Sales Distribution By Male &amp; Female Customers On Monthly Basis</a:t>
            </a:r>
            <a:endParaRPr lang="en-IN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noFill/>
            <a:ln w="9525" cap="flat" cmpd="sng" algn="ctr"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57152.89</c:v>
                </c:pt>
                <c:pt idx="1">
                  <c:v>40883.82</c:v>
                </c:pt>
                <c:pt idx="2">
                  <c:v>57047.12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55-4655-A84B-3530E2E1DC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59138.98</c:v>
                </c:pt>
                <c:pt idx="1">
                  <c:v>56335.56</c:v>
                </c:pt>
                <c:pt idx="2">
                  <c:v>52408.39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55-4655-A84B-3530E2E1DC5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385355712"/>
        <c:axId val="385369152"/>
      </c:barChart>
      <c:catAx>
        <c:axId val="38535571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369152"/>
        <c:crosses val="autoZero"/>
        <c:auto val="1"/>
        <c:lblAlgn val="ctr"/>
        <c:lblOffset val="100"/>
        <c:noMultiLvlLbl val="0"/>
      </c:catAx>
      <c:valAx>
        <c:axId val="38536915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Total</a:t>
                </a:r>
                <a:r>
                  <a:rPr lang="en-US" baseline="0" dirty="0"/>
                  <a:t> Sales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355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Preferred Product line By Different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Member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Food and beverages</c:v>
                </c:pt>
                <c:pt idx="1">
                  <c:v>Sports and travel </c:v>
                </c:pt>
                <c:pt idx="2">
                  <c:v>Home and lifestyle</c:v>
                </c:pt>
                <c:pt idx="3">
                  <c:v>Fashion accessories</c:v>
                </c:pt>
                <c:pt idx="4">
                  <c:v>Health and beauty</c:v>
                </c:pt>
                <c:pt idx="5">
                  <c:v>Electronic accessories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31357.62</c:v>
                </c:pt>
                <c:pt idx="1">
                  <c:v>28234.3</c:v>
                </c:pt>
                <c:pt idx="2">
                  <c:v>27978.03</c:v>
                </c:pt>
                <c:pt idx="3">
                  <c:v>26323.96</c:v>
                </c:pt>
                <c:pt idx="4">
                  <c:v>25831.040000000001</c:v>
                </c:pt>
                <c:pt idx="5">
                  <c:v>24498.49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72-4E7B-BDE4-D92873015B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Normal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Food and beverages</c:v>
                </c:pt>
                <c:pt idx="1">
                  <c:v>Sports and travel </c:v>
                </c:pt>
                <c:pt idx="2">
                  <c:v>Home and lifestyle</c:v>
                </c:pt>
                <c:pt idx="3">
                  <c:v>Fashion accessories</c:v>
                </c:pt>
                <c:pt idx="4">
                  <c:v>Health and beauty</c:v>
                </c:pt>
                <c:pt idx="5">
                  <c:v>Electronic accessories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24787.22</c:v>
                </c:pt>
                <c:pt idx="1">
                  <c:v>26888.53</c:v>
                </c:pt>
                <c:pt idx="2">
                  <c:v>25883.89</c:v>
                </c:pt>
                <c:pt idx="3">
                  <c:v>27981.93</c:v>
                </c:pt>
                <c:pt idx="4">
                  <c:v>23362.7</c:v>
                </c:pt>
                <c:pt idx="5">
                  <c:v>29839.040000000001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72-4E7B-BDE4-D92873015B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5163616"/>
        <c:axId val="625163136"/>
      </c:lineChart>
      <c:catAx>
        <c:axId val="62516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163136"/>
        <c:crosses val="autoZero"/>
        <c:auto val="1"/>
        <c:lblAlgn val="ctr"/>
        <c:lblOffset val="100"/>
        <c:noMultiLvlLbl val="0"/>
      </c:catAx>
      <c:valAx>
        <c:axId val="625163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Total Sales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5.5555555555555558E-3"/>
              <c:y val="0.265038800699743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@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163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5 Customers By Total Sales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satMod val="100000"/>
                    <a:lumMod val="104000"/>
                  </a:schemeClr>
                </a:gs>
                <a:gs pos="78000">
                  <a:schemeClr val="accent1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8</c:v>
                </c:pt>
                <c:pt idx="1">
                  <c:v>3</c:v>
                </c:pt>
                <c:pt idx="2">
                  <c:v>2</c:v>
                </c:pt>
                <c:pt idx="3">
                  <c:v>15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26634.34</c:v>
                </c:pt>
                <c:pt idx="1">
                  <c:v>23402.26</c:v>
                </c:pt>
                <c:pt idx="2">
                  <c:v>23392.28</c:v>
                </c:pt>
                <c:pt idx="3">
                  <c:v>22674.46</c:v>
                </c:pt>
                <c:pt idx="4">
                  <c:v>22634.55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39-49A2-8121-8384B9422AF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20157136"/>
        <c:axId val="520157616"/>
      </c:barChart>
      <c:catAx>
        <c:axId val="520157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CustomerID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157616"/>
        <c:crosses val="autoZero"/>
        <c:auto val="1"/>
        <c:lblAlgn val="ctr"/>
        <c:lblOffset val="100"/>
        <c:noMultiLvlLbl val="0"/>
      </c:catAx>
      <c:valAx>
        <c:axId val="520157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Total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15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Sales Trends By Day Of The Week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37899.08</c:v>
                </c:pt>
                <c:pt idx="1">
                  <c:v>51482.25</c:v>
                </c:pt>
                <c:pt idx="2">
                  <c:v>43731.14</c:v>
                </c:pt>
                <c:pt idx="3">
                  <c:v>45349.25</c:v>
                </c:pt>
                <c:pt idx="4">
                  <c:v>43926.34</c:v>
                </c:pt>
                <c:pt idx="5">
                  <c:v>56120.81</c:v>
                </c:pt>
                <c:pt idx="6">
                  <c:v>44457.89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58-4C01-92F7-24872DF019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0927920"/>
        <c:axId val="680929360"/>
      </c:lineChart>
      <c:catAx>
        <c:axId val="68092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929360"/>
        <c:crosses val="autoZero"/>
        <c:auto val="1"/>
        <c:lblAlgn val="ctr"/>
        <c:lblOffset val="100"/>
        <c:noMultiLvlLbl val="0"/>
      </c:catAx>
      <c:valAx>
        <c:axId val="68092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Total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927920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Sheet1!$A$1:$B$18</cx:f>
        <cx:lvl ptCount="18">
          <cx:pt idx="0">Home and lifestyle</cx:pt>
          <cx:pt idx="1">Sports and travel</cx:pt>
          <cx:pt idx="2">Health and beauty</cx:pt>
          <cx:pt idx="3">Electronic accessories</cx:pt>
          <cx:pt idx="4">Fashion accessories</cx:pt>
          <cx:pt idx="5">Food and beverages</cx:pt>
          <cx:pt idx="6">Food and beverages</cx:pt>
          <cx:pt idx="7">Fashion accessories</cx:pt>
          <cx:pt idx="8">Electronic accessories</cx:pt>
          <cx:pt idx="9">Home and lifestyle</cx:pt>
          <cx:pt idx="10">Health and beauty</cx:pt>
          <cx:pt idx="11">Sports and travel</cx:pt>
          <cx:pt idx="12">Health and beauty</cx:pt>
          <cx:pt idx="13">Fashion accessories</cx:pt>
          <cx:pt idx="14">Food and beverages</cx:pt>
          <cx:pt idx="15">Electronic accessories</cx:pt>
          <cx:pt idx="16">Sports and travel</cx:pt>
          <cx:pt idx="17">Home and lifestyle</cx:pt>
        </cx:lvl>
        <cx:lvl ptCount="18">
          <cx:pt idx="0">C</cx:pt>
          <cx:pt idx="1">C</cx:pt>
          <cx:pt idx="2">C</cx:pt>
          <cx:pt idx="3">C</cx:pt>
          <cx:pt idx="4">C</cx:pt>
          <cx:pt idx="5">C</cx:pt>
          <cx:pt idx="6">B</cx:pt>
          <cx:pt idx="7">B</cx:pt>
          <cx:pt idx="8">B</cx:pt>
          <cx:pt idx="9">B</cx:pt>
          <cx:pt idx="10">B</cx:pt>
          <cx:pt idx="11">B</cx:pt>
          <cx:pt idx="12">A</cx:pt>
          <cx:pt idx="13">A</cx:pt>
          <cx:pt idx="14">A</cx:pt>
          <cx:pt idx="15">A</cx:pt>
          <cx:pt idx="16">A</cx:pt>
          <cx:pt idx="17">A</cx:pt>
        </cx:lvl>
      </cx:strDim>
      <cx:numDim type="size">
        <cx:f>Sheet1!$C$1:$C$18</cx:f>
        <cx:lvl ptCount="18" formatCode="General">
          <cx:pt idx="0">13233.860000000001</cx:pt>
          <cx:pt idx="1">15011.360000000001</cx:pt>
          <cx:pt idx="2">15824.120000000001</cx:pt>
          <cx:pt idx="3">18065.689999999999</cx:pt>
          <cx:pt idx="4">20533.400000000001</cx:pt>
          <cx:pt idx="5">22635.099999999999</cx:pt>
          <cx:pt idx="6">14490.370000000001</cx:pt>
          <cx:pt idx="7">15631.73</cx:pt>
          <cx:pt idx="8">16239.469999999999</cx:pt>
          <cx:pt idx="9">16713.490000000002</cx:pt>
          <cx:pt idx="10">19029.200000000001</cx:pt>
          <cx:pt idx="11">19036.380000000001</cx:pt>
          <cx:pt idx="12">11997.860000000001</cx:pt>
          <cx:pt idx="13">15554.77</cx:pt>
          <cx:pt idx="14">16345.809999999999</cx:pt>
          <cx:pt idx="15">17444.869999999999</cx:pt>
          <cx:pt idx="16">18450.189999999999</cx:pt>
          <cx:pt idx="17">21349.709999999999</cx:pt>
        </cx:lvl>
      </cx:numDim>
    </cx:data>
  </cx:chartData>
  <cx:chart>
    <cx:title pos="t" align="ctr" overlay="0">
      <cx:tx>
        <cx:txData>
          <cx:v>Profit Margin For Product Line Of Each Brand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1" i="0" u="none" strike="noStrike" baseline="0" dirty="0">
              <a:solidFill>
                <a:schemeClr val="bg1"/>
              </a:solidFill>
              <a:latin typeface="Arial"/>
            </a:rPr>
            <a:t>Profit Margin For Product Line Of Each Brand</a:t>
          </a:r>
        </a:p>
      </cx:txPr>
    </cx:title>
    <cx:plotArea>
      <cx:plotAreaRegion>
        <cx:series layoutId="treemap" uniqueId="{4F7D062D-F959-4DD2-83FE-A8AFB6CA21A0}">
          <cx:dataPt idx="0">
            <cx:spPr>
              <a:solidFill>
                <a:srgbClr val="FFC000"/>
              </a:solidFill>
            </cx:spPr>
          </cx:dataPt>
          <cx:dataPt idx="7">
            <cx:spPr>
              <a:solidFill>
                <a:srgbClr val="7030A0"/>
              </a:solidFill>
            </cx:spPr>
          </cx:dataPt>
          <cx:dataPt idx="14">
            <cx:spPr>
              <a:solidFill>
                <a:srgbClr val="00B050"/>
              </a:solidFill>
            </cx:spPr>
          </cx:dataPt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00"/>
                </a:pPr>
                <a:endParaRPr lang="en-US" sz="900" b="0" i="0" u="none" strike="noStrike" baseline="0">
                  <a:solidFill>
                    <a:srgbClr val="FFFFFF"/>
                  </a:solidFill>
                  <a:latin typeface="Arial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600" b="1">
                      <a:solidFill>
                        <a:schemeClr val="tx1"/>
                      </a:solidFill>
                    </a:defRPr>
                  </a:pPr>
                  <a:r>
                    <a:rPr lang="en-US" sz="1600" b="1" i="0" u="none" strike="noStrike" baseline="0">
                      <a:solidFill>
                        <a:schemeClr val="tx1"/>
                      </a:solidFill>
                      <a:latin typeface="Arial"/>
                    </a:rPr>
                    <a:t>C</a:t>
                  </a:r>
                </a:p>
              </cx:txPr>
            </cx:dataLabel>
            <cx:dataLabel idx="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900">
                      <a:solidFill>
                        <a:schemeClr val="tx1"/>
                      </a:solidFill>
                    </a:defRPr>
                  </a:pPr>
                  <a:r>
                    <a:rPr lang="en-US" sz="900" b="0" i="0" u="none" strike="noStrike" baseline="0">
                      <a:solidFill>
                        <a:schemeClr val="tx1"/>
                      </a:solidFill>
                      <a:latin typeface="Arial"/>
                    </a:rPr>
                    <a:t>Home and lifestyle
13233.86</a:t>
                  </a:r>
                </a:p>
              </cx:txPr>
            </cx:dataLabel>
            <cx:dataLabel idx="2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900">
                      <a:solidFill>
                        <a:schemeClr val="tx1"/>
                      </a:solidFill>
                    </a:defRPr>
                  </a:pPr>
                  <a:r>
                    <a:rPr lang="en-US" sz="900" b="0" i="0" u="none" strike="noStrike" baseline="0">
                      <a:solidFill>
                        <a:schemeClr val="tx1"/>
                      </a:solidFill>
                      <a:latin typeface="Arial"/>
                    </a:rPr>
                    <a:t>Sports and travel
15011.36</a:t>
                  </a:r>
                </a:p>
              </cx:txPr>
            </cx:dataLabel>
            <cx:dataLabel idx="3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900">
                      <a:solidFill>
                        <a:schemeClr val="tx1"/>
                      </a:solidFill>
                    </a:defRPr>
                  </a:pPr>
                  <a:r>
                    <a:rPr lang="en-US" sz="900" b="0" i="0" u="none" strike="noStrike" baseline="0">
                      <a:solidFill>
                        <a:schemeClr val="tx1"/>
                      </a:solidFill>
                      <a:latin typeface="Arial"/>
                    </a:rPr>
                    <a:t>Health and beauty
15824.12</a:t>
                  </a:r>
                </a:p>
              </cx:txPr>
            </cx:dataLabel>
            <cx:dataLabel idx="4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900">
                      <a:solidFill>
                        <a:schemeClr val="tx1"/>
                      </a:solidFill>
                    </a:defRPr>
                  </a:pPr>
                  <a:r>
                    <a:rPr lang="en-US" sz="900" b="0" i="0" u="none" strike="noStrike" baseline="0">
                      <a:solidFill>
                        <a:schemeClr val="tx1"/>
                      </a:solidFill>
                      <a:latin typeface="Arial"/>
                    </a:rPr>
                    <a:t>Electronic accessories
18065.69</a:t>
                  </a:r>
                </a:p>
              </cx:txPr>
            </cx:dataLabel>
            <cx:dataLabel idx="5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900">
                      <a:solidFill>
                        <a:schemeClr val="tx1"/>
                      </a:solidFill>
                    </a:defRPr>
                  </a:pPr>
                  <a:r>
                    <a:rPr lang="en-US" sz="900" b="0" i="0" u="none" strike="noStrike" baseline="0">
                      <a:solidFill>
                        <a:schemeClr val="tx1"/>
                      </a:solidFill>
                      <a:latin typeface="Arial"/>
                    </a:rPr>
                    <a:t>Fashion accessories
20533.4</a:t>
                  </a:r>
                </a:p>
              </cx:txPr>
            </cx:dataLabel>
            <cx:dataLabel idx="6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900">
                      <a:solidFill>
                        <a:schemeClr val="tx1"/>
                      </a:solidFill>
                    </a:defRPr>
                  </a:pPr>
                  <a:r>
                    <a:rPr lang="en-US" sz="900" b="0" i="0" u="none" strike="noStrike" baseline="0">
                      <a:solidFill>
                        <a:schemeClr val="tx1"/>
                      </a:solidFill>
                      <a:latin typeface="Arial"/>
                    </a:rPr>
                    <a:t>Food and beverages
22635.1</a:t>
                  </a:r>
                </a:p>
              </cx:txPr>
            </cx:dataLabel>
            <cx:dataLabel idx="7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600" b="1"/>
                  </a:pPr>
                  <a:r>
                    <a:rPr lang="en-US" sz="1600" b="1" i="0" u="none" strike="noStrike" baseline="0">
                      <a:solidFill>
                        <a:srgbClr val="FFFFFF"/>
                      </a:solidFill>
                      <a:latin typeface="Arial"/>
                    </a:rPr>
                    <a:t>B</a:t>
                  </a:r>
                </a:p>
              </cx:txPr>
            </cx:dataLabel>
            <cx:dataLabel idx="14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600" b="1"/>
                  </a:pPr>
                  <a:r>
                    <a:rPr lang="en-US" sz="1600" b="1" i="0" u="none" strike="noStrike" baseline="0">
                      <a:solidFill>
                        <a:srgbClr val="FFFFFF"/>
                      </a:solidFill>
                      <a:latin typeface="Arial"/>
                    </a:rPr>
                    <a:t>A</a:t>
                  </a:r>
                </a:p>
              </cx:txPr>
            </cx:dataLabel>
          </cx:dataLabels>
          <cx:dataId val="0"/>
          <cx:layoutPr/>
        </cx:series>
      </cx:plotAreaRegion>
    </cx:plotArea>
  </cx:chart>
  <cx:spPr>
    <a:ln w="19050">
      <a:solidFill>
        <a:schemeClr val="tx1"/>
      </a:solidFill>
    </a:ln>
    <a:effectLst>
      <a:outerShdw blurRad="50800" dist="38100" dir="2700000" algn="tl" rotWithShape="0">
        <a:prstClr val="black">
          <a:alpha val="40000"/>
        </a:prstClr>
      </a:outerShdw>
    </a:effectLst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545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963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324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9703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858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287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7106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4977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106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86709"/>
          <a:stretch/>
        </p:blipFill>
        <p:spPr>
          <a:xfrm>
            <a:off x="-1" y="5946505"/>
            <a:ext cx="5304866" cy="911495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DE2B4D4-87FA-ACC4-A0FD-E98B07CE985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5" y="3067050"/>
            <a:ext cx="6400800" cy="3048000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800"/>
            </a:lvl2pPr>
            <a:lvl3pPr marL="685800">
              <a:defRPr sz="1800"/>
            </a:lvl3pPr>
            <a:lvl4pPr marL="1051560">
              <a:defRPr sz="1800"/>
            </a:lvl4pPr>
            <a:lvl5pPr marL="141732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F85D-7A7F-3D36-8C6A-6589D66D2AF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61300" y="3067050"/>
            <a:ext cx="3519515" cy="3048000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165860" indent="-342900">
              <a:buFont typeface="+mj-lt"/>
              <a:buAutoNum type="alphaLcPeriod"/>
              <a:defRPr sz="1800"/>
            </a:lvl4pPr>
            <a:lvl5pPr marL="1531620" indent="-3429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96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633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1185" y="4724033"/>
            <a:ext cx="7000972" cy="170942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CAF5C0-1B51-02B5-924D-230575353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41AAE8D5-8E6A-7CBE-9018-DD8F3493D049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C694532E-B147-38A2-55EE-24483385016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114B3BE5-2D39-542C-00BB-A940C568E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364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182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C12813-DBA6-41C2-2418-83919E059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741680" y="0"/>
            <a:ext cx="2133966" cy="2133966"/>
            <a:chOff x="9654699" y="2229295"/>
            <a:chExt cx="2133966" cy="213396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2A74540-7988-B712-8AB1-9EE03FE1EC8A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6CF9A1-91DA-6419-08F2-4CC262EA4D1E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AAAE3BC0-55AE-B520-F2B8-50BF886EF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 flipH="1" flipV="1">
            <a:off x="0" y="3626779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0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2A1870-E86B-5125-7AB3-A1F5DF7E752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53000" y="2768043"/>
            <a:ext cx="6400799" cy="3231221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1FE2A1C-A3CC-9D8B-DE44-FDE1132F7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3C454DD-C924-8468-6944-AF53508C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41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9" orient="horz" pos="384">
          <p15:clr>
            <a:srgbClr val="FBAE40"/>
          </p15:clr>
        </p15:guide>
        <p15:guide id="10" orient="horz" pos="37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269C21E5-B8EE-7438-A771-34BC8006E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87953E-96F2-8BCC-B295-E1033E7D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7599718" cy="3051394"/>
          </a:xfrm>
        </p:spPr>
        <p:txBody>
          <a:bodyPr lIns="0" tIns="0" rIns="0" bIns="0" anchor="b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0A627B70-91C8-40B9-6189-B29749FF6E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185" y="3965028"/>
            <a:ext cx="7599718" cy="14937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accent4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58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9" orient="horz" pos="384">
          <p15:clr>
            <a:srgbClr val="FBAE40"/>
          </p15:clr>
        </p15:guide>
        <p15:guide id="10" orient="horz" pos="37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1185" y="629469"/>
            <a:ext cx="8961120" cy="5599062"/>
          </a:xfrm>
        </p:spPr>
        <p:txBody>
          <a:bodyPr lIns="0" tIns="0" rIns="0" bIns="0" anchor="ctr">
            <a:noAutofit/>
          </a:bodyPr>
          <a:lstStyle>
            <a:lvl1pPr mar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>
            <a:extLst>
              <a:ext uri="{FF2B5EF4-FFF2-40B4-BE49-F238E27FC236}">
                <a16:creationId xmlns:a16="http://schemas.microsoft.com/office/drawing/2014/main" id="{056E6431-5C32-6197-AA1B-37637943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3"/>
            <a:ext cx="6400800" cy="1828800"/>
          </a:xfrm>
        </p:spPr>
        <p:txBody>
          <a:bodyPr lIns="0" tIns="0" rIns="0" bIns="0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1AC91-E5AE-A457-178C-6A577DAAF4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1185" y="2774786"/>
            <a:ext cx="6400800" cy="3257550"/>
          </a:xfrm>
        </p:spPr>
        <p:txBody>
          <a:bodyPr lIns="0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4FED77-2877-7D28-E27C-7BE9F5E73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785AC1-54EA-61EE-115B-C1910CC6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49382" y="174786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3014" y="36107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827307"/>
            <a:ext cx="6400800" cy="5203387"/>
          </a:xfrm>
        </p:spPr>
        <p:txBody>
          <a:bodyPr lIns="0" tIns="0" rIns="0" bIns="0" anchor="ctr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BD7E0A-39A9-0CF7-F1CE-E777075BFA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1915" y="304690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ln w="57150">
            <a:noFill/>
          </a:ln>
        </p:spPr>
        <p:txBody>
          <a:bodyPr wrap="square" tIns="137160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3051393"/>
          </a:xfrm>
        </p:spPr>
        <p:txBody>
          <a:bodyPr lIns="0" tIns="0" rIns="0" bIns="0" anchor="b">
            <a:noAutofit/>
          </a:bodyPr>
          <a:lstStyle>
            <a:lvl1pPr>
              <a:defRPr sz="54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185" y="3965028"/>
            <a:ext cx="6400799" cy="196674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400" b="1" i="0" dirty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</a:lstStyle>
          <a:p>
            <a:pPr marL="228600" lvl="0" indent="-22860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8EDAF-6CF8-D96E-EB91-CAFEBE0CA1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91187" y="247518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solidFill>
            <a:schemeClr val="accent3"/>
          </a:solidFill>
          <a:ln w="57150">
            <a:noFill/>
          </a:ln>
        </p:spPr>
        <p:txBody>
          <a:bodyPr wrap="square" tIns="11887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148B4D-CB0B-8B95-BA58-B33DE053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895145-43B3-C337-08C1-C009F83D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83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2969"/>
          <a:stretch/>
        </p:blipFill>
        <p:spPr>
          <a:xfrm>
            <a:off x="3459002" y="5609995"/>
            <a:ext cx="7328137" cy="1248005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21792"/>
            <a:ext cx="8180412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612ED1-3CD3-8532-2C92-777F6D005F1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38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BCE7-3651-7CA3-1353-9B2526D267A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4217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83F8143D-16B1-4CE2-1910-9E5074922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0800000">
            <a:off x="1084203" y="4586286"/>
            <a:ext cx="1574573" cy="227171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6BE63D1-6CC6-AD50-D587-0514090FB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13816" y="2184400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05155"/>
            <a:ext cx="10571734" cy="1160145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DE6614-889D-2DB5-4C2F-DCBD22BA3B2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835400" y="2185127"/>
            <a:ext cx="2736849" cy="4067717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051560" indent="-228600">
              <a:buFont typeface="+mj-lt"/>
              <a:buAutoNum type="alphaLcParenR"/>
              <a:defRPr sz="1800"/>
            </a:lvl4pPr>
            <a:lvl5pPr marL="1417320" indent="-2286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B2B871-B646-8E1E-CD57-2224B2D4E59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21564" y="2184400"/>
            <a:ext cx="4156619" cy="4046290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98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78285"/>
          <a:stretch/>
        </p:blipFill>
        <p:spPr>
          <a:xfrm>
            <a:off x="0" y="5368807"/>
            <a:ext cx="3769950" cy="1489194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6275416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E945C7-CAAC-C9B4-0B56-EC62E53C8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82467" y="5439854"/>
            <a:ext cx="1096391" cy="1096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E58C5299-758C-70DA-D929-E0BC719E9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16629" y="3758740"/>
            <a:ext cx="2130921" cy="2130921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4C6AC-F9E8-412E-2D6B-9FDD07ADDE7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0330" y="2771566"/>
            <a:ext cx="6275387" cy="3271324"/>
          </a:xfr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0463C33-FF99-2443-BE5D-682AC8CB8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9054" y="459137"/>
            <a:ext cx="4126800" cy="4126800"/>
          </a:xfrm>
          <a:custGeom>
            <a:avLst/>
            <a:gdLst>
              <a:gd name="connsiteX0" fmla="*/ 2063400 w 4126800"/>
              <a:gd name="connsiteY0" fmla="*/ 0 h 4126800"/>
              <a:gd name="connsiteX1" fmla="*/ 4126800 w 4126800"/>
              <a:gd name="connsiteY1" fmla="*/ 2063400 h 4126800"/>
              <a:gd name="connsiteX2" fmla="*/ 2063400 w 4126800"/>
              <a:gd name="connsiteY2" fmla="*/ 4126800 h 4126800"/>
              <a:gd name="connsiteX3" fmla="*/ 0 w 4126800"/>
              <a:gd name="connsiteY3" fmla="*/ 2063400 h 4126800"/>
              <a:gd name="connsiteX4" fmla="*/ 2063400 w 4126800"/>
              <a:gd name="connsiteY4" fmla="*/ 0 h 412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6800" h="4126800">
                <a:moveTo>
                  <a:pt x="2063400" y="0"/>
                </a:moveTo>
                <a:cubicBezTo>
                  <a:pt x="3202984" y="0"/>
                  <a:pt x="4126800" y="923816"/>
                  <a:pt x="4126800" y="2063400"/>
                </a:cubicBezTo>
                <a:cubicBezTo>
                  <a:pt x="4126800" y="3202984"/>
                  <a:pt x="3202984" y="4126800"/>
                  <a:pt x="2063400" y="4126800"/>
                </a:cubicBezTo>
                <a:cubicBezTo>
                  <a:pt x="923816" y="4126800"/>
                  <a:pt x="0" y="3202984"/>
                  <a:pt x="0" y="2063400"/>
                </a:cubicBezTo>
                <a:cubicBezTo>
                  <a:pt x="0" y="923816"/>
                  <a:pt x="923816" y="0"/>
                  <a:pt x="2063400" y="0"/>
                </a:cubicBezTo>
                <a:close/>
              </a:path>
            </a:pathLst>
          </a:custGeom>
        </p:spPr>
        <p:txBody>
          <a:bodyPr wrap="square" tIns="7315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10569634" cy="1801793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6BDC3-2B84-117A-BF71-A331C1DD6BC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3" y="2796209"/>
            <a:ext cx="3657598" cy="3147392"/>
          </a:xfrm>
        </p:spPr>
        <p:txBody>
          <a:bodyPr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D2A92BD-8372-F61F-9551-6FA12079139B}"/>
              </a:ext>
            </a:extLst>
          </p:cNvPr>
          <p:cNvSpPr>
            <a:spLocks noGrp="1"/>
          </p:cNvSpPr>
          <p:nvPr>
            <p:ph type="tbl" sz="quarter" idx="28" hasCustomPrompt="1"/>
          </p:nvPr>
        </p:nvSpPr>
        <p:spPr>
          <a:xfrm>
            <a:off x="4902200" y="2795588"/>
            <a:ext cx="6478617" cy="31480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96906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309086" cy="1828800"/>
          </a:xfr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3E0C7AAD-1535-12DC-133E-2253BF501721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811183" y="2757488"/>
            <a:ext cx="10548967" cy="3399964"/>
          </a:xfrm>
        </p:spPr>
        <p:txBody>
          <a:bodyPr/>
          <a:lstStyle/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74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465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884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531C6AF-1A2D-A039-A594-3474C19FD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Object 1">
            <a:extLst>
              <a:ext uri="{FF2B5EF4-FFF2-40B4-BE49-F238E27FC236}">
                <a16:creationId xmlns:a16="http://schemas.microsoft.com/office/drawing/2014/main" id="{4F447A69-81E8-B441-473D-69BA46ED1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140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844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334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47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649" r:id="rId22"/>
    <p:sldLayoutId id="2147483650" r:id="rId23"/>
    <p:sldLayoutId id="2147483675" r:id="rId24"/>
    <p:sldLayoutId id="2147483685" r:id="rId25"/>
    <p:sldLayoutId id="2147483671" r:id="rId26"/>
    <p:sldLayoutId id="2147483679" r:id="rId27"/>
    <p:sldLayoutId id="2147483676" r:id="rId28"/>
    <p:sldLayoutId id="2147483669" r:id="rId29"/>
    <p:sldLayoutId id="2147483682" r:id="rId30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1275516"/>
            <a:ext cx="8961120" cy="179567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SQL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E40CF-C2A0-3397-53F3-94C580F11A03}"/>
              </a:ext>
            </a:extLst>
          </p:cNvPr>
          <p:cNvSpPr txBox="1"/>
          <p:nvPr/>
        </p:nvSpPr>
        <p:spPr>
          <a:xfrm>
            <a:off x="785190" y="3349484"/>
            <a:ext cx="6997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Sales Performance Analysis Of Walmart Stores Using Advanced MySQL Techniques</a:t>
            </a:r>
            <a:endParaRPr lang="en-IN" sz="28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213D8C-8F65-13C2-7D0F-7D096C7C9218}"/>
              </a:ext>
            </a:extLst>
          </p:cNvPr>
          <p:cNvCxnSpPr/>
          <p:nvPr/>
        </p:nvCxnSpPr>
        <p:spPr>
          <a:xfrm>
            <a:off x="785190" y="3081130"/>
            <a:ext cx="6907697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88CD2C-66F7-000D-F06A-57924AF9666C}"/>
              </a:ext>
            </a:extLst>
          </p:cNvPr>
          <p:cNvCxnSpPr/>
          <p:nvPr/>
        </p:nvCxnSpPr>
        <p:spPr>
          <a:xfrm>
            <a:off x="752059" y="4943062"/>
            <a:ext cx="6907697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820D-65C6-4B19-A553-61595472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65" y="383436"/>
            <a:ext cx="7865676" cy="461393"/>
          </a:xfrm>
        </p:spPr>
        <p:txBody>
          <a:bodyPr/>
          <a:lstStyle/>
          <a:p>
            <a:r>
              <a:rPr lang="en-US" sz="2600" dirty="0">
                <a:latin typeface="Arial Rounded MT Bold" panose="020F0704030504030204" pitchFamily="34" charset="0"/>
              </a:rPr>
              <a:t>Finding Top 5 Customers by Sales Volume</a:t>
            </a:r>
            <a:endParaRPr lang="en-IN" sz="26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10A50-1B96-E038-AD1A-2921A9EB50E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22338" y="1351724"/>
            <a:ext cx="4227958" cy="226612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b="1" dirty="0">
                <a:solidFill>
                  <a:schemeClr val="bg1"/>
                </a:solidFill>
              </a:rPr>
              <a:t>Select 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chemeClr val="bg1"/>
                </a:solidFill>
              </a:rPr>
              <a:t>Customer_id, 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chemeClr val="bg1"/>
                </a:solidFill>
              </a:rPr>
              <a:t>Round(sum(total),2) As Total_sales_rev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chemeClr val="bg1"/>
                </a:solidFill>
              </a:rPr>
              <a:t>From Walmartsales_dataset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chemeClr val="bg1"/>
                </a:solidFill>
              </a:rPr>
              <a:t>Group By Customer_id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chemeClr val="bg1"/>
                </a:solidFill>
              </a:rPr>
              <a:t>Order By Total_sales_rev Desc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chemeClr val="bg1"/>
                </a:solidFill>
              </a:rPr>
              <a:t>Limit 5;</a:t>
            </a:r>
            <a:endParaRPr lang="en-IN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C10286A-C886-EB63-E235-BA6022EC05B2}"/>
              </a:ext>
            </a:extLst>
          </p:cNvPr>
          <p:cNvGraphicFramePr>
            <a:graphicFrameLocks noGrp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785382427"/>
              </p:ext>
            </p:extLst>
          </p:nvPr>
        </p:nvGraphicFramePr>
        <p:xfrm>
          <a:off x="602465" y="3806691"/>
          <a:ext cx="3519488" cy="211703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759744">
                  <a:extLst>
                    <a:ext uri="{9D8B030D-6E8A-4147-A177-3AD203B41FA5}">
                      <a16:colId xmlns:a16="http://schemas.microsoft.com/office/drawing/2014/main" val="4080376676"/>
                    </a:ext>
                  </a:extLst>
                </a:gridCol>
                <a:gridCol w="1759744">
                  <a:extLst>
                    <a:ext uri="{9D8B030D-6E8A-4147-A177-3AD203B41FA5}">
                      <a16:colId xmlns:a16="http://schemas.microsoft.com/office/drawing/2014/main" val="3030892877"/>
                    </a:ext>
                  </a:extLst>
                </a:gridCol>
              </a:tblGrid>
              <a:tr h="3528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Customer_id</a:t>
                      </a: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Total_sales_rev</a:t>
                      </a: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853921"/>
                  </a:ext>
                </a:extLst>
              </a:tr>
              <a:tr h="352839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26634.34</a:t>
                      </a: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800743"/>
                  </a:ext>
                </a:extLst>
              </a:tr>
              <a:tr h="352839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23402.26</a:t>
                      </a: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892662"/>
                  </a:ext>
                </a:extLst>
              </a:tr>
              <a:tr h="352839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23392.28</a:t>
                      </a: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010492"/>
                  </a:ext>
                </a:extLst>
              </a:tr>
              <a:tr h="352839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22674.46</a:t>
                      </a: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157312"/>
                  </a:ext>
                </a:extLst>
              </a:tr>
              <a:tr h="352839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22634.55</a:t>
                      </a: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45419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1F7B80-3B31-8FC9-D9F2-BDFC4946AC3B}"/>
              </a:ext>
            </a:extLst>
          </p:cNvPr>
          <p:cNvCxnSpPr>
            <a:cxnSpLocks/>
          </p:cNvCxnSpPr>
          <p:nvPr/>
        </p:nvCxnSpPr>
        <p:spPr>
          <a:xfrm>
            <a:off x="622338" y="934277"/>
            <a:ext cx="26575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4ACCC0-386C-DD9F-9DAE-E45F125E1A78}"/>
              </a:ext>
            </a:extLst>
          </p:cNvPr>
          <p:cNvCxnSpPr>
            <a:cxnSpLocks/>
          </p:cNvCxnSpPr>
          <p:nvPr/>
        </p:nvCxnSpPr>
        <p:spPr>
          <a:xfrm>
            <a:off x="625653" y="1007165"/>
            <a:ext cx="26575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92915F7-6842-ABB9-F6D4-310F96975F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4731760"/>
              </p:ext>
            </p:extLst>
          </p:nvPr>
        </p:nvGraphicFramePr>
        <p:xfrm>
          <a:off x="5237924" y="1351724"/>
          <a:ext cx="5088835" cy="457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5791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9583-3731-AD5F-9C8D-3D37486B3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645" y="394727"/>
            <a:ext cx="7656954" cy="496956"/>
          </a:xfrm>
        </p:spPr>
        <p:txBody>
          <a:bodyPr/>
          <a:lstStyle/>
          <a:p>
            <a:r>
              <a:rPr lang="en-US" sz="2600" dirty="0">
                <a:latin typeface="Arial Rounded MT Bold" panose="020F0704030504030204" pitchFamily="34" charset="0"/>
              </a:rPr>
              <a:t>Analyzing Sales Trends By Day Of The Week</a:t>
            </a:r>
            <a:endParaRPr lang="en-IN" sz="26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02CAD-846F-87BD-3682-6CFE27AED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643" y="1400941"/>
            <a:ext cx="4088809" cy="162055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1500" dirty="0">
                <a:solidFill>
                  <a:schemeClr val="bg1"/>
                </a:solidFill>
                <a:latin typeface="+mn-lt"/>
              </a:rPr>
              <a:t>Select     </a:t>
            </a:r>
          </a:p>
          <a:p>
            <a:pPr>
              <a:spcBef>
                <a:spcPts val="300"/>
              </a:spcBef>
            </a:pPr>
            <a:r>
              <a:rPr lang="en-US" sz="1500" dirty="0">
                <a:solidFill>
                  <a:schemeClr val="bg1"/>
                </a:solidFill>
                <a:latin typeface="+mn-lt"/>
              </a:rPr>
              <a:t>Dayname(str_to_date(date, '%D-%m-%y')) As Day_of_week,    </a:t>
            </a:r>
          </a:p>
          <a:p>
            <a:pPr>
              <a:spcBef>
                <a:spcPts val="300"/>
              </a:spcBef>
            </a:pPr>
            <a:r>
              <a:rPr lang="en-US" sz="1500" dirty="0">
                <a:solidFill>
                  <a:schemeClr val="bg1"/>
                </a:solidFill>
                <a:latin typeface="+mn-lt"/>
              </a:rPr>
              <a:t>Round(sum(total),2) As Total_sales</a:t>
            </a:r>
          </a:p>
          <a:p>
            <a:pPr>
              <a:spcBef>
                <a:spcPts val="300"/>
              </a:spcBef>
            </a:pPr>
            <a:r>
              <a:rPr lang="en-US" sz="1500" dirty="0">
                <a:solidFill>
                  <a:schemeClr val="bg1"/>
                </a:solidFill>
                <a:latin typeface="+mn-lt"/>
              </a:rPr>
              <a:t>FROM Walmartsales_dataset</a:t>
            </a:r>
          </a:p>
          <a:p>
            <a:pPr>
              <a:spcBef>
                <a:spcPts val="300"/>
              </a:spcBef>
            </a:pPr>
            <a:r>
              <a:rPr lang="en-US" sz="1500" dirty="0">
                <a:solidFill>
                  <a:schemeClr val="bg1"/>
                </a:solidFill>
                <a:latin typeface="+mn-lt"/>
              </a:rPr>
              <a:t>GROUP BY Dayname(str_to_date(date, '%D-%m-%y’))</a:t>
            </a:r>
          </a:p>
          <a:p>
            <a:pPr>
              <a:spcBef>
                <a:spcPts val="300"/>
              </a:spcBef>
            </a:pPr>
            <a:r>
              <a:rPr lang="en-US" sz="1500" dirty="0">
                <a:solidFill>
                  <a:schemeClr val="bg1"/>
                </a:solidFill>
                <a:latin typeface="+mn-lt"/>
              </a:rPr>
              <a:t>ORDER BY Total_sales DESC;</a:t>
            </a:r>
            <a:endParaRPr lang="en-IN" sz="15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3DA0A7-F8B7-949D-6C3B-187774CD14C2}"/>
              </a:ext>
            </a:extLst>
          </p:cNvPr>
          <p:cNvCxnSpPr>
            <a:cxnSpLocks/>
          </p:cNvCxnSpPr>
          <p:nvPr/>
        </p:nvCxnSpPr>
        <p:spPr>
          <a:xfrm>
            <a:off x="572643" y="1073423"/>
            <a:ext cx="26575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2EDC12-6F22-E2D9-3052-FEC8E0EC9989}"/>
              </a:ext>
            </a:extLst>
          </p:cNvPr>
          <p:cNvCxnSpPr>
            <a:cxnSpLocks/>
          </p:cNvCxnSpPr>
          <p:nvPr/>
        </p:nvCxnSpPr>
        <p:spPr>
          <a:xfrm>
            <a:off x="575958" y="1146311"/>
            <a:ext cx="26575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6D7015-AD54-00BD-0825-F6B3E7E07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53232"/>
              </p:ext>
            </p:extLst>
          </p:nvPr>
        </p:nvGraphicFramePr>
        <p:xfrm>
          <a:off x="572642" y="3614070"/>
          <a:ext cx="3752470" cy="291926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023734">
                  <a:extLst>
                    <a:ext uri="{9D8B030D-6E8A-4147-A177-3AD203B41FA5}">
                      <a16:colId xmlns:a16="http://schemas.microsoft.com/office/drawing/2014/main" val="2470514142"/>
                    </a:ext>
                  </a:extLst>
                </a:gridCol>
                <a:gridCol w="1728736">
                  <a:extLst>
                    <a:ext uri="{9D8B030D-6E8A-4147-A177-3AD203B41FA5}">
                      <a16:colId xmlns:a16="http://schemas.microsoft.com/office/drawing/2014/main" val="2897457357"/>
                    </a:ext>
                  </a:extLst>
                </a:gridCol>
              </a:tblGrid>
              <a:tr h="57230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Day_of_week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Total_sales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97365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Saturday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56120.81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66857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Tuesday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51482.25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39667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Thursday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45349.25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11637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Sunday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44457.89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294158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Friday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43926.34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885317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Wednesday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43731.14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98908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Monday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37899.08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942250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2F5D0CA-96A2-BACF-4427-CAABC72517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2882219"/>
              </p:ext>
            </p:extLst>
          </p:nvPr>
        </p:nvGraphicFramePr>
        <p:xfrm>
          <a:off x="4780721" y="1400942"/>
          <a:ext cx="6947453" cy="3310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09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7B6C-1BA2-FDC2-CC5E-6160139E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54" y="3429000"/>
            <a:ext cx="7599718" cy="940105"/>
          </a:xfrm>
        </p:spPr>
        <p:txBody>
          <a:bodyPr/>
          <a:lstStyle/>
          <a:p>
            <a:pPr algn="ctr"/>
            <a:r>
              <a:rPr lang="en-US" b="1" dirty="0"/>
              <a:t>THANK YOU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0431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9D09-ED38-727D-1808-BB6B099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29" y="301433"/>
            <a:ext cx="9008676" cy="570724"/>
          </a:xfrm>
        </p:spPr>
        <p:txBody>
          <a:bodyPr/>
          <a:lstStyle/>
          <a:p>
            <a:r>
              <a:rPr lang="en-US" sz="2600" dirty="0">
                <a:latin typeface="Arial Rounded MT Bold" panose="020F0704030504030204" pitchFamily="34" charset="0"/>
              </a:rPr>
              <a:t>Identifying The Top Branch By Sales Growth Rate</a:t>
            </a:r>
            <a:endParaRPr lang="en-IN" sz="26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9C619-F518-3A29-4859-951FFE885E6B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259368" y="1563159"/>
            <a:ext cx="5055667" cy="3731681"/>
          </a:xfrm>
        </p:spPr>
        <p:txBody>
          <a:bodyPr>
            <a:normAutofit lnSpcReduction="10000"/>
          </a:bodyPr>
          <a:lstStyle/>
          <a:p>
            <a:pPr>
              <a:spcBef>
                <a:spcPts val="200"/>
              </a:spcBef>
            </a:pPr>
            <a:r>
              <a:rPr lang="en-US" sz="1400" b="1" dirty="0">
                <a:solidFill>
                  <a:schemeClr val="bg1"/>
                </a:solidFill>
              </a:rPr>
              <a:t>With Monthly_revenue As (</a:t>
            </a:r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chemeClr val="bg1"/>
                </a:solidFill>
              </a:rPr>
              <a:t>Select Branch,</a:t>
            </a:r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chemeClr val="bg1"/>
                </a:solidFill>
              </a:rPr>
              <a:t>Month(str_to_date(date, ‘%d-%m-%y')) As Month_number,</a:t>
            </a:r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chemeClr val="bg1"/>
                </a:solidFill>
              </a:rPr>
              <a:t>Sum(total) As Total_rev</a:t>
            </a:r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chemeClr val="bg1"/>
                </a:solidFill>
              </a:rPr>
              <a:t>From Walmartsales_dataset</a:t>
            </a:r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chemeClr val="bg1"/>
                </a:solidFill>
              </a:rPr>
              <a:t>Group By Branch, Month_number),</a:t>
            </a:r>
          </a:p>
          <a:p>
            <a:pPr>
              <a:spcBef>
                <a:spcPts val="200"/>
              </a:spcBef>
            </a:pPr>
            <a:endParaRPr lang="en-US" sz="14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chemeClr val="bg1"/>
                </a:solidFill>
              </a:rPr>
              <a:t>Growth_Rate As (</a:t>
            </a:r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chemeClr val="bg1"/>
                </a:solidFill>
              </a:rPr>
              <a:t>Select Branch, Month_number, Total_rev,</a:t>
            </a:r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chemeClr val="bg1"/>
                </a:solidFill>
              </a:rPr>
              <a:t>(Total_rev - Lag(total_rev) Over (Partition By Branch Order By Month_number))/Lag(total_rev) Over (Partition By Branch </a:t>
            </a:r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chemeClr val="bg1"/>
                </a:solidFill>
              </a:rPr>
              <a:t>Order By Month_number) * 100 As growth_rate</a:t>
            </a:r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chemeClr val="bg1"/>
                </a:solidFill>
              </a:rPr>
              <a:t>From Monthly_revenue)</a:t>
            </a:r>
          </a:p>
          <a:p>
            <a:pPr>
              <a:spcBef>
                <a:spcPts val="200"/>
              </a:spcBef>
            </a:pPr>
            <a:endParaRPr lang="en-US" sz="14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chemeClr val="bg1"/>
                </a:solidFill>
              </a:rPr>
              <a:t>Select Branch, Round(sum(total_rev),2) As Total_rev, round(sum(growth_rate),2) As Growth_rate</a:t>
            </a:r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chemeClr val="bg1"/>
                </a:solidFill>
              </a:rPr>
              <a:t>From Growth_Rate</a:t>
            </a:r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chemeClr val="bg1"/>
                </a:solidFill>
              </a:rPr>
              <a:t>Group By Branch;</a:t>
            </a:r>
          </a:p>
          <a:p>
            <a:pPr>
              <a:spcBef>
                <a:spcPts val="200"/>
              </a:spcBef>
            </a:pP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84D1CA-088B-0BC0-4052-3983B2F73908}"/>
              </a:ext>
            </a:extLst>
          </p:cNvPr>
          <p:cNvCxnSpPr>
            <a:cxnSpLocks/>
          </p:cNvCxnSpPr>
          <p:nvPr/>
        </p:nvCxnSpPr>
        <p:spPr>
          <a:xfrm>
            <a:off x="314228" y="782706"/>
            <a:ext cx="26575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69703F-9A0B-3DE7-DCEC-975B74619D3E}"/>
              </a:ext>
            </a:extLst>
          </p:cNvPr>
          <p:cNvCxnSpPr>
            <a:cxnSpLocks/>
          </p:cNvCxnSpPr>
          <p:nvPr/>
        </p:nvCxnSpPr>
        <p:spPr>
          <a:xfrm>
            <a:off x="314228" y="862236"/>
            <a:ext cx="26575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5765F4-8A2E-0F99-ABB4-060509171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519871"/>
              </p:ext>
            </p:extLst>
          </p:nvPr>
        </p:nvGraphicFramePr>
        <p:xfrm>
          <a:off x="5478448" y="1142071"/>
          <a:ext cx="5534990" cy="115824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1488615">
                  <a:extLst>
                    <a:ext uri="{9D8B030D-6E8A-4147-A177-3AD203B41FA5}">
                      <a16:colId xmlns:a16="http://schemas.microsoft.com/office/drawing/2014/main" val="1999459502"/>
                    </a:ext>
                  </a:extLst>
                </a:gridCol>
                <a:gridCol w="2041090">
                  <a:extLst>
                    <a:ext uri="{9D8B030D-6E8A-4147-A177-3AD203B41FA5}">
                      <a16:colId xmlns:a16="http://schemas.microsoft.com/office/drawing/2014/main" val="1472395917"/>
                    </a:ext>
                  </a:extLst>
                </a:gridCol>
                <a:gridCol w="2005285">
                  <a:extLst>
                    <a:ext uri="{9D8B030D-6E8A-4147-A177-3AD203B41FA5}">
                      <a16:colId xmlns:a16="http://schemas.microsoft.com/office/drawing/2014/main" val="2913449045"/>
                    </a:ext>
                  </a:extLst>
                </a:gridCol>
              </a:tblGrid>
              <a:tr h="271074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Branch</a:t>
                      </a:r>
                      <a:endParaRPr lang="en-IN" sz="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Total_sales</a:t>
                      </a:r>
                      <a:endParaRPr lang="en-IN" sz="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Growth_rate</a:t>
                      </a:r>
                      <a:endParaRPr lang="en-IN" sz="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725614"/>
                  </a:ext>
                </a:extLst>
              </a:tr>
              <a:tr h="271074"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bg1"/>
                          </a:solidFill>
                        </a:rPr>
                        <a:t>106200.37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bg1"/>
                          </a:solidFill>
                        </a:rPr>
                        <a:t>3.31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582341"/>
                  </a:ext>
                </a:extLst>
              </a:tr>
              <a:tr h="271074"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bg1"/>
                          </a:solidFill>
                        </a:rPr>
                        <a:t>106197.67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bg1"/>
                          </a:solidFill>
                        </a:rPr>
                        <a:t>-6.9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205080"/>
                  </a:ext>
                </a:extLst>
              </a:tr>
              <a:tr h="271074"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bg1"/>
                          </a:solidFill>
                        </a:rPr>
                        <a:t>110568.71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bg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570145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D1B2553-2FE0-05A6-AA97-F00AFF36C4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725805"/>
              </p:ext>
            </p:extLst>
          </p:nvPr>
        </p:nvGraphicFramePr>
        <p:xfrm>
          <a:off x="5478450" y="2489110"/>
          <a:ext cx="5534990" cy="3263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588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D81A9D-4E4C-8337-12E9-E4D7AE850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584" y="334480"/>
            <a:ext cx="10598912" cy="420895"/>
          </a:xfrm>
        </p:spPr>
        <p:txBody>
          <a:bodyPr/>
          <a:lstStyle/>
          <a:p>
            <a:r>
              <a:rPr lang="en-US" sz="2600" dirty="0">
                <a:latin typeface="Arial Rounded MT Bold" panose="020F0704030504030204" pitchFamily="34" charset="0"/>
              </a:rPr>
              <a:t>Finding The Most Profitable Product Line For Each Branch</a:t>
            </a:r>
            <a:endParaRPr lang="en-IN" sz="26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31129-A525-C45F-1109-D7ABC8C10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866" y="1202635"/>
            <a:ext cx="6221895" cy="5456582"/>
          </a:xfrm>
        </p:spPr>
        <p:txBody>
          <a:bodyPr/>
          <a:lstStyle/>
          <a:p>
            <a:pPr>
              <a:spcBef>
                <a:spcPts val="200"/>
              </a:spcBef>
            </a:pPr>
            <a:endParaRPr lang="en-US" sz="1400" b="0" dirty="0">
              <a:solidFill>
                <a:schemeClr val="bg1"/>
              </a:solidFill>
              <a:latin typeface="+mn-lt"/>
            </a:endParaRPr>
          </a:p>
          <a:p>
            <a:pPr>
              <a:spcBef>
                <a:spcPts val="200"/>
              </a:spcBef>
            </a:pPr>
            <a:endParaRPr lang="en-US" sz="1400" b="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6947EAD-C4D3-5C54-57B8-5B67A14F2E99}"/>
              </a:ext>
            </a:extLst>
          </p:cNvPr>
          <p:cNvCxnSpPr>
            <a:cxnSpLocks/>
          </p:cNvCxnSpPr>
          <p:nvPr/>
        </p:nvCxnSpPr>
        <p:spPr>
          <a:xfrm>
            <a:off x="453374" y="944216"/>
            <a:ext cx="26575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2BE28A-C625-CD9B-8D00-73DC4B7C2FB0}"/>
              </a:ext>
            </a:extLst>
          </p:cNvPr>
          <p:cNvCxnSpPr>
            <a:cxnSpLocks/>
          </p:cNvCxnSpPr>
          <p:nvPr/>
        </p:nvCxnSpPr>
        <p:spPr>
          <a:xfrm>
            <a:off x="456689" y="1017104"/>
            <a:ext cx="26575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FEC4A88-A6ED-C865-A355-1A4E0580C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219688"/>
              </p:ext>
            </p:extLst>
          </p:nvPr>
        </p:nvGraphicFramePr>
        <p:xfrm>
          <a:off x="397567" y="1314910"/>
          <a:ext cx="2713383" cy="347243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{69C7853C-536D-4A76-A0AE-DD22124D55A5}</a:tableStyleId>
              </a:tblPr>
              <a:tblGrid>
                <a:gridCol w="560362">
                  <a:extLst>
                    <a:ext uri="{9D8B030D-6E8A-4147-A177-3AD203B41FA5}">
                      <a16:colId xmlns:a16="http://schemas.microsoft.com/office/drawing/2014/main" val="1905839621"/>
                    </a:ext>
                  </a:extLst>
                </a:gridCol>
                <a:gridCol w="1263575">
                  <a:extLst>
                    <a:ext uri="{9D8B030D-6E8A-4147-A177-3AD203B41FA5}">
                      <a16:colId xmlns:a16="http://schemas.microsoft.com/office/drawing/2014/main" val="1096336822"/>
                    </a:ext>
                  </a:extLst>
                </a:gridCol>
                <a:gridCol w="889446">
                  <a:extLst>
                    <a:ext uri="{9D8B030D-6E8A-4147-A177-3AD203B41FA5}">
                      <a16:colId xmlns:a16="http://schemas.microsoft.com/office/drawing/2014/main" val="4165988331"/>
                    </a:ext>
                  </a:extLst>
                </a:gridCol>
              </a:tblGrid>
              <a:tr h="190025">
                <a:tc>
                  <a:txBody>
                    <a:bodyPr/>
                    <a:lstStyle/>
                    <a:p>
                      <a:r>
                        <a:rPr lang="en-IN" sz="850" b="1" dirty="0">
                          <a:solidFill>
                            <a:schemeClr val="bg1"/>
                          </a:solidFill>
                        </a:rPr>
                        <a:t>Branch</a:t>
                      </a:r>
                    </a:p>
                  </a:txBody>
                  <a:tcPr marL="60435" marR="60435" marT="30218" marB="30218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50" b="1" dirty="0">
                          <a:solidFill>
                            <a:schemeClr val="bg1"/>
                          </a:solidFill>
                        </a:rPr>
                        <a:t>Product_line</a:t>
                      </a:r>
                    </a:p>
                  </a:txBody>
                  <a:tcPr marL="60435" marR="60435" marT="30218" marB="30218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50" b="1" dirty="0">
                          <a:solidFill>
                            <a:schemeClr val="bg1"/>
                          </a:solidFill>
                        </a:rPr>
                        <a:t>Profit_margin</a:t>
                      </a:r>
                    </a:p>
                  </a:txBody>
                  <a:tcPr marL="60435" marR="60435" marT="30218" marB="30218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512692"/>
                  </a:ext>
                </a:extLst>
              </a:tr>
              <a:tr h="178123"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Health and beauty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11997.86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1592016044"/>
                  </a:ext>
                </a:extLst>
              </a:tr>
              <a:tr h="178123"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Fashion accessories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15554.77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4152493631"/>
                  </a:ext>
                </a:extLst>
              </a:tr>
              <a:tr h="178123"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Food and beverages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16345.81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3583674001"/>
                  </a:ext>
                </a:extLst>
              </a:tr>
              <a:tr h="178123"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Electronic accessories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17444.87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3129476222"/>
                  </a:ext>
                </a:extLst>
              </a:tr>
              <a:tr h="178123"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Sports and travel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18450.19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1860909521"/>
                  </a:ext>
                </a:extLst>
              </a:tr>
              <a:tr h="178123"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Home and lifestyle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21349.71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2385493694"/>
                  </a:ext>
                </a:extLst>
              </a:tr>
              <a:tr h="178123"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Food and beverages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14490.37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2619137757"/>
                  </a:ext>
                </a:extLst>
              </a:tr>
              <a:tr h="178123"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Fashion accessories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15631.73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1311974045"/>
                  </a:ext>
                </a:extLst>
              </a:tr>
              <a:tr h="178123"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Electronic accessories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16239.47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3292143341"/>
                  </a:ext>
                </a:extLst>
              </a:tr>
              <a:tr h="178123"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Home and lifestyle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16713.49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3201603525"/>
                  </a:ext>
                </a:extLst>
              </a:tr>
              <a:tr h="178123"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Health and beauty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19029.2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1300687165"/>
                  </a:ext>
                </a:extLst>
              </a:tr>
              <a:tr h="178123"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Sports and travel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19036.38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3549778970"/>
                  </a:ext>
                </a:extLst>
              </a:tr>
              <a:tr h="178123"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Home and lifestyle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13233.86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796459395"/>
                  </a:ext>
                </a:extLst>
              </a:tr>
              <a:tr h="178123"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Sports and travel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15011.36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3300130360"/>
                  </a:ext>
                </a:extLst>
              </a:tr>
              <a:tr h="178123"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Health and beauty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15824.12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4020904283"/>
                  </a:ext>
                </a:extLst>
              </a:tr>
              <a:tr h="178123"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Electronic accessories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18065.69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4094275024"/>
                  </a:ext>
                </a:extLst>
              </a:tr>
              <a:tr h="178123"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Fashion accessories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20533.4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3987146611"/>
                  </a:ext>
                </a:extLst>
              </a:tr>
              <a:tr h="178123"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Food and beverages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IN" sz="800" b="1" dirty="0">
                          <a:solidFill>
                            <a:schemeClr val="bg1"/>
                          </a:solidFill>
                        </a:rPr>
                        <a:t>22635.1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13688490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5" name="Chart 24">
                <a:extLst>
                  <a:ext uri="{FF2B5EF4-FFF2-40B4-BE49-F238E27FC236}">
                    <a16:creationId xmlns:a16="http://schemas.microsoft.com/office/drawing/2014/main" id="{846AB9E1-ACF5-7972-DC13-E44A7FA9C18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58730032"/>
                  </p:ext>
                </p:extLst>
              </p:nvPr>
            </p:nvGraphicFramePr>
            <p:xfrm>
              <a:off x="3399184" y="1314910"/>
              <a:ext cx="7126356" cy="320039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5" name="Chart 24">
                <a:extLst>
                  <a:ext uri="{FF2B5EF4-FFF2-40B4-BE49-F238E27FC236}">
                    <a16:creationId xmlns:a16="http://schemas.microsoft.com/office/drawing/2014/main" id="{846AB9E1-ACF5-7972-DC13-E44A7FA9C1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9184" y="1314910"/>
                <a:ext cx="7126356" cy="3200396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F302FEC-C76D-BA94-3C8F-2F1961A00469}"/>
              </a:ext>
            </a:extLst>
          </p:cNvPr>
          <p:cNvSpPr txBox="1"/>
          <p:nvPr/>
        </p:nvSpPr>
        <p:spPr>
          <a:xfrm>
            <a:off x="397567" y="4954963"/>
            <a:ext cx="4999381" cy="191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Select Branch, Product_line,</a:t>
            </a:r>
          </a:p>
          <a:p>
            <a:pPr>
              <a:spcBef>
                <a:spcPts val="200"/>
              </a:spcBef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Round(sum(total-gross_income),2) As Profit_margin</a:t>
            </a:r>
          </a:p>
          <a:p>
            <a:pPr>
              <a:spcBef>
                <a:spcPts val="200"/>
              </a:spcBef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From Walmartsales_dataset</a:t>
            </a:r>
          </a:p>
          <a:p>
            <a:pPr>
              <a:spcBef>
                <a:spcPts val="200"/>
              </a:spcBef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Group By Product_line, Branch</a:t>
            </a:r>
          </a:p>
          <a:p>
            <a:pPr>
              <a:spcBef>
                <a:spcPts val="200"/>
              </a:spcBef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Order by Branch, profit_margin;</a:t>
            </a:r>
          </a:p>
          <a:p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A5D19-FBDE-6A68-62C4-71CE5A1195A8}"/>
              </a:ext>
            </a:extLst>
          </p:cNvPr>
          <p:cNvSpPr txBox="1"/>
          <p:nvPr/>
        </p:nvSpPr>
        <p:spPr>
          <a:xfrm>
            <a:off x="5695124" y="4960092"/>
            <a:ext cx="4094919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600" b="1" dirty="0">
                <a:solidFill>
                  <a:schemeClr val="bg1"/>
                </a:solidFill>
              </a:rPr>
              <a:t>I chose the long table so that, I can use it for the treemap.</a:t>
            </a:r>
          </a:p>
          <a:p>
            <a:pPr>
              <a:spcBef>
                <a:spcPts val="200"/>
              </a:spcBef>
            </a:pPr>
            <a:r>
              <a:rPr lang="en-US" sz="1600" b="1" dirty="0">
                <a:solidFill>
                  <a:schemeClr val="bg1"/>
                </a:solidFill>
              </a:rPr>
              <a:t>In the treemap the product line in the first box of each brand contributes the highest profit.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4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B9F227-BCEF-1AF9-6910-361FF099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63" y="403637"/>
            <a:ext cx="9883294" cy="639970"/>
          </a:xfrm>
        </p:spPr>
        <p:txBody>
          <a:bodyPr/>
          <a:lstStyle/>
          <a:p>
            <a:r>
              <a:rPr lang="en-US" sz="2600" dirty="0">
                <a:latin typeface="Arial Rounded MT Bold" panose="020F0704030504030204" pitchFamily="34" charset="0"/>
              </a:rPr>
              <a:t>Analyzing Customer Segmentation Based On Spending</a:t>
            </a:r>
            <a:endParaRPr lang="en-IN" sz="26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1CF39-C5BC-61BA-CC26-149658445F7C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33524" y="1484796"/>
            <a:ext cx="5907641" cy="2659821"/>
          </a:xfrm>
        </p:spPr>
        <p:txBody>
          <a:bodyPr/>
          <a:lstStyle/>
          <a:p>
            <a:r>
              <a:rPr lang="en-US" sz="1500" b="1" dirty="0">
                <a:solidFill>
                  <a:schemeClr val="bg2">
                    <a:lumMod val="50000"/>
                  </a:schemeClr>
                </a:solidFill>
              </a:rPr>
              <a:t>Select Customer_id, Round(sum(total),2) As Total_purchase_amount,</a:t>
            </a:r>
          </a:p>
          <a:p>
            <a:r>
              <a:rPr lang="en-US" sz="1500" b="1" dirty="0">
                <a:solidFill>
                  <a:schemeClr val="bg2">
                    <a:lumMod val="50000"/>
                  </a:schemeClr>
                </a:solidFill>
              </a:rPr>
              <a:t>Case 	</a:t>
            </a:r>
          </a:p>
          <a:p>
            <a:pPr marL="457200" lvl="2" indent="0">
              <a:buNone/>
            </a:pPr>
            <a:r>
              <a:rPr lang="en-US" sz="1500" b="1" dirty="0">
                <a:solidFill>
                  <a:schemeClr val="bg2">
                    <a:lumMod val="50000"/>
                  </a:schemeClr>
                </a:solidFill>
              </a:rPr>
              <a:t>When  Sum(total) &gt; 22000 Then 'High'    </a:t>
            </a:r>
          </a:p>
          <a:p>
            <a:pPr marL="457200" lvl="2" indent="0">
              <a:buNone/>
            </a:pPr>
            <a:r>
              <a:rPr lang="en-US" sz="1500" b="1" dirty="0">
                <a:solidFill>
                  <a:schemeClr val="bg2">
                    <a:lumMod val="50000"/>
                  </a:schemeClr>
                </a:solidFill>
              </a:rPr>
              <a:t>When Sum(total) Between 20000 And 22000 Then 'Medium'    Else 'Low’</a:t>
            </a:r>
          </a:p>
          <a:p>
            <a:pPr marL="182880" lvl="1" indent="0">
              <a:buNone/>
            </a:pPr>
            <a:r>
              <a:rPr lang="en-US" sz="1500" b="1" dirty="0">
                <a:solidFill>
                  <a:schemeClr val="bg2">
                    <a:lumMod val="50000"/>
                  </a:schemeClr>
                </a:solidFill>
              </a:rPr>
              <a:t>End As Spending_category</a:t>
            </a:r>
          </a:p>
          <a:p>
            <a:pPr marL="182880" lvl="1" indent="0">
              <a:buNone/>
            </a:pPr>
            <a:r>
              <a:rPr lang="en-US" sz="1500" b="1" dirty="0">
                <a:solidFill>
                  <a:schemeClr val="bg2">
                    <a:lumMod val="50000"/>
                  </a:schemeClr>
                </a:solidFill>
              </a:rPr>
              <a:t>From Walmartsales_dataset</a:t>
            </a:r>
          </a:p>
          <a:p>
            <a:pPr marL="182880" lvl="1" indent="0">
              <a:buNone/>
            </a:pPr>
            <a:r>
              <a:rPr lang="en-US" sz="1500" b="1" dirty="0">
                <a:solidFill>
                  <a:schemeClr val="bg2">
                    <a:lumMod val="50000"/>
                  </a:schemeClr>
                </a:solidFill>
              </a:rPr>
              <a:t>Group By Customer_id</a:t>
            </a:r>
          </a:p>
          <a:p>
            <a:pPr marL="182880" lvl="1" indent="0">
              <a:buNone/>
            </a:pPr>
            <a:r>
              <a:rPr lang="en-US" sz="1500" b="1" dirty="0">
                <a:solidFill>
                  <a:schemeClr val="bg2">
                    <a:lumMod val="50000"/>
                  </a:schemeClr>
                </a:solidFill>
              </a:rPr>
              <a:t>Order By Customer_id;</a:t>
            </a:r>
            <a:endParaRPr lang="en-IN" sz="15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9DE0E8B-9120-FF15-BBE4-4AAEC8FE2244}"/>
              </a:ext>
            </a:extLst>
          </p:cNvPr>
          <p:cNvGraphicFramePr>
            <a:graphicFrameLocks noGrp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2996199925"/>
              </p:ext>
            </p:extLst>
          </p:nvPr>
        </p:nvGraphicFramePr>
        <p:xfrm>
          <a:off x="6629400" y="1484796"/>
          <a:ext cx="4571999" cy="488092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93304">
                  <a:extLst>
                    <a:ext uri="{9D8B030D-6E8A-4147-A177-3AD203B41FA5}">
                      <a16:colId xmlns:a16="http://schemas.microsoft.com/office/drawing/2014/main" val="2078785667"/>
                    </a:ext>
                  </a:extLst>
                </a:gridCol>
                <a:gridCol w="1848679">
                  <a:extLst>
                    <a:ext uri="{9D8B030D-6E8A-4147-A177-3AD203B41FA5}">
                      <a16:colId xmlns:a16="http://schemas.microsoft.com/office/drawing/2014/main" val="2195065701"/>
                    </a:ext>
                  </a:extLst>
                </a:gridCol>
                <a:gridCol w="1630016">
                  <a:extLst>
                    <a:ext uri="{9D8B030D-6E8A-4147-A177-3AD203B41FA5}">
                      <a16:colId xmlns:a16="http://schemas.microsoft.com/office/drawing/2014/main" val="3528894931"/>
                    </a:ext>
                  </a:extLst>
                </a:gridCol>
              </a:tblGrid>
              <a:tr h="305058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1"/>
                          </a:solidFill>
                        </a:rPr>
                        <a:t>Customer_ID</a:t>
                      </a:r>
                    </a:p>
                  </a:txBody>
                  <a:tcPr marL="30448" marR="30448" marT="15224" marB="152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</a:rPr>
                        <a:t>Total_purchase_amount</a:t>
                      </a:r>
                    </a:p>
                  </a:txBody>
                  <a:tcPr marL="30448" marR="30448" marT="15224" marB="152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</a:rPr>
                        <a:t>Spending_category</a:t>
                      </a:r>
                    </a:p>
                  </a:txBody>
                  <a:tcPr marL="30448" marR="30448" marT="15224" marB="15224" anchor="ctr"/>
                </a:tc>
                <a:extLst>
                  <a:ext uri="{0D108BD9-81ED-4DB2-BD59-A6C34878D82A}">
                    <a16:rowId xmlns:a16="http://schemas.microsoft.com/office/drawing/2014/main" val="1197966839"/>
                  </a:ext>
                </a:extLst>
              </a:tr>
              <a:tr h="305058"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30448" marR="30448" marT="15224" marB="15224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22634.55</a:t>
                      </a:r>
                    </a:p>
                  </a:txBody>
                  <a:tcPr marL="30448" marR="30448" marT="15224" marB="15224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High</a:t>
                      </a:r>
                    </a:p>
                  </a:txBody>
                  <a:tcPr marL="30448" marR="30448" marT="15224" marB="15224" anchor="ctr"/>
                </a:tc>
                <a:extLst>
                  <a:ext uri="{0D108BD9-81ED-4DB2-BD59-A6C34878D82A}">
                    <a16:rowId xmlns:a16="http://schemas.microsoft.com/office/drawing/2014/main" val="1775228013"/>
                  </a:ext>
                </a:extLst>
              </a:tr>
              <a:tr h="305058"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30448" marR="30448" marT="15224" marB="15224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23392.28</a:t>
                      </a:r>
                    </a:p>
                  </a:txBody>
                  <a:tcPr marL="30448" marR="30448" marT="15224" marB="15224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High</a:t>
                      </a:r>
                    </a:p>
                  </a:txBody>
                  <a:tcPr marL="30448" marR="30448" marT="15224" marB="15224" anchor="ctr"/>
                </a:tc>
                <a:extLst>
                  <a:ext uri="{0D108BD9-81ED-4DB2-BD59-A6C34878D82A}">
                    <a16:rowId xmlns:a16="http://schemas.microsoft.com/office/drawing/2014/main" val="1881961255"/>
                  </a:ext>
                </a:extLst>
              </a:tr>
              <a:tr h="305058"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30448" marR="30448" marT="15224" marB="15224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23402.26</a:t>
                      </a:r>
                    </a:p>
                  </a:txBody>
                  <a:tcPr marL="30448" marR="30448" marT="15224" marB="15224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High</a:t>
                      </a:r>
                    </a:p>
                  </a:txBody>
                  <a:tcPr marL="30448" marR="30448" marT="15224" marB="15224" anchor="ctr"/>
                </a:tc>
                <a:extLst>
                  <a:ext uri="{0D108BD9-81ED-4DB2-BD59-A6C34878D82A}">
                    <a16:rowId xmlns:a16="http://schemas.microsoft.com/office/drawing/2014/main" val="2875189764"/>
                  </a:ext>
                </a:extLst>
              </a:tr>
              <a:tr h="305058"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30448" marR="30448" marT="15224" marB="15224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17656.72</a:t>
                      </a:r>
                    </a:p>
                  </a:txBody>
                  <a:tcPr marL="30448" marR="30448" marT="15224" marB="15224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Low</a:t>
                      </a:r>
                    </a:p>
                  </a:txBody>
                  <a:tcPr marL="30448" marR="30448" marT="15224" marB="15224" anchor="ctr"/>
                </a:tc>
                <a:extLst>
                  <a:ext uri="{0D108BD9-81ED-4DB2-BD59-A6C34878D82A}">
                    <a16:rowId xmlns:a16="http://schemas.microsoft.com/office/drawing/2014/main" val="297112716"/>
                  </a:ext>
                </a:extLst>
              </a:tr>
              <a:tr h="305058"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30448" marR="30448" marT="15224" marB="15224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19632.04</a:t>
                      </a:r>
                    </a:p>
                  </a:txBody>
                  <a:tcPr marL="30448" marR="30448" marT="15224" marB="15224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Low</a:t>
                      </a:r>
                    </a:p>
                  </a:txBody>
                  <a:tcPr marL="30448" marR="30448" marT="15224" marB="15224" anchor="ctr"/>
                </a:tc>
                <a:extLst>
                  <a:ext uri="{0D108BD9-81ED-4DB2-BD59-A6C34878D82A}">
                    <a16:rowId xmlns:a16="http://schemas.microsoft.com/office/drawing/2014/main" val="3819521048"/>
                  </a:ext>
                </a:extLst>
              </a:tr>
              <a:tr h="305058"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30448" marR="30448" marT="15224" marB="15224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20693.96</a:t>
                      </a:r>
                    </a:p>
                  </a:txBody>
                  <a:tcPr marL="30448" marR="30448" marT="15224" marB="15224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Medium</a:t>
                      </a:r>
                    </a:p>
                  </a:txBody>
                  <a:tcPr marL="30448" marR="30448" marT="15224" marB="15224" anchor="ctr"/>
                </a:tc>
                <a:extLst>
                  <a:ext uri="{0D108BD9-81ED-4DB2-BD59-A6C34878D82A}">
                    <a16:rowId xmlns:a16="http://schemas.microsoft.com/office/drawing/2014/main" val="3066283794"/>
                  </a:ext>
                </a:extLst>
              </a:tr>
              <a:tr h="305058"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30448" marR="30448" marT="15224" marB="15224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20628.09</a:t>
                      </a:r>
                    </a:p>
                  </a:txBody>
                  <a:tcPr marL="30448" marR="30448" marT="15224" marB="15224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Medium</a:t>
                      </a:r>
                    </a:p>
                  </a:txBody>
                  <a:tcPr marL="30448" marR="30448" marT="15224" marB="15224" anchor="ctr"/>
                </a:tc>
                <a:extLst>
                  <a:ext uri="{0D108BD9-81ED-4DB2-BD59-A6C34878D82A}">
                    <a16:rowId xmlns:a16="http://schemas.microsoft.com/office/drawing/2014/main" val="1749217093"/>
                  </a:ext>
                </a:extLst>
              </a:tr>
              <a:tr h="305058"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30448" marR="30448" marT="15224" marB="15224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26634.34</a:t>
                      </a:r>
                    </a:p>
                  </a:txBody>
                  <a:tcPr marL="30448" marR="30448" marT="15224" marB="15224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High</a:t>
                      </a:r>
                    </a:p>
                  </a:txBody>
                  <a:tcPr marL="30448" marR="30448" marT="15224" marB="15224" anchor="ctr"/>
                </a:tc>
                <a:extLst>
                  <a:ext uri="{0D108BD9-81ED-4DB2-BD59-A6C34878D82A}">
                    <a16:rowId xmlns:a16="http://schemas.microsoft.com/office/drawing/2014/main" val="2471666844"/>
                  </a:ext>
                </a:extLst>
              </a:tr>
              <a:tr h="305058"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30448" marR="30448" marT="15224" marB="15224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19661.6</a:t>
                      </a:r>
                    </a:p>
                  </a:txBody>
                  <a:tcPr marL="30448" marR="30448" marT="15224" marB="15224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Low</a:t>
                      </a:r>
                    </a:p>
                  </a:txBody>
                  <a:tcPr marL="30448" marR="30448" marT="15224" marB="15224" anchor="ctr"/>
                </a:tc>
                <a:extLst>
                  <a:ext uri="{0D108BD9-81ED-4DB2-BD59-A6C34878D82A}">
                    <a16:rowId xmlns:a16="http://schemas.microsoft.com/office/drawing/2014/main" val="449577511"/>
                  </a:ext>
                </a:extLst>
              </a:tr>
              <a:tr h="305058"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30448" marR="30448" marT="15224" marB="15224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20723.93</a:t>
                      </a:r>
                    </a:p>
                  </a:txBody>
                  <a:tcPr marL="30448" marR="30448" marT="15224" marB="15224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Medium</a:t>
                      </a:r>
                    </a:p>
                  </a:txBody>
                  <a:tcPr marL="30448" marR="30448" marT="15224" marB="15224" anchor="ctr"/>
                </a:tc>
                <a:extLst>
                  <a:ext uri="{0D108BD9-81ED-4DB2-BD59-A6C34878D82A}">
                    <a16:rowId xmlns:a16="http://schemas.microsoft.com/office/drawing/2014/main" val="2651887614"/>
                  </a:ext>
                </a:extLst>
              </a:tr>
              <a:tr h="305058"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30448" marR="30448" marT="15224" marB="15224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21398.82</a:t>
                      </a:r>
                    </a:p>
                  </a:txBody>
                  <a:tcPr marL="30448" marR="30448" marT="15224" marB="15224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Medium</a:t>
                      </a:r>
                    </a:p>
                  </a:txBody>
                  <a:tcPr marL="30448" marR="30448" marT="15224" marB="15224" anchor="ctr"/>
                </a:tc>
                <a:extLst>
                  <a:ext uri="{0D108BD9-81ED-4DB2-BD59-A6C34878D82A}">
                    <a16:rowId xmlns:a16="http://schemas.microsoft.com/office/drawing/2014/main" val="2890577740"/>
                  </a:ext>
                </a:extLst>
              </a:tr>
              <a:tr h="305058"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30448" marR="30448" marT="15224" marB="15224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21720.65</a:t>
                      </a:r>
                    </a:p>
                  </a:txBody>
                  <a:tcPr marL="30448" marR="30448" marT="15224" marB="15224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Medium</a:t>
                      </a:r>
                    </a:p>
                  </a:txBody>
                  <a:tcPr marL="30448" marR="30448" marT="15224" marB="15224" anchor="ctr"/>
                </a:tc>
                <a:extLst>
                  <a:ext uri="{0D108BD9-81ED-4DB2-BD59-A6C34878D82A}">
                    <a16:rowId xmlns:a16="http://schemas.microsoft.com/office/drawing/2014/main" val="35423534"/>
                  </a:ext>
                </a:extLst>
              </a:tr>
              <a:tr h="305058"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marL="30448" marR="30448" marT="15224" marB="15224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21063.66</a:t>
                      </a:r>
                    </a:p>
                  </a:txBody>
                  <a:tcPr marL="30448" marR="30448" marT="15224" marB="15224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Medium</a:t>
                      </a:r>
                    </a:p>
                  </a:txBody>
                  <a:tcPr marL="30448" marR="30448" marT="15224" marB="15224" anchor="ctr"/>
                </a:tc>
                <a:extLst>
                  <a:ext uri="{0D108BD9-81ED-4DB2-BD59-A6C34878D82A}">
                    <a16:rowId xmlns:a16="http://schemas.microsoft.com/office/drawing/2014/main" val="498211149"/>
                  </a:ext>
                </a:extLst>
              </a:tr>
              <a:tr h="305058"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30448" marR="30448" marT="15224" marB="15224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21049.4</a:t>
                      </a:r>
                    </a:p>
                  </a:txBody>
                  <a:tcPr marL="30448" marR="30448" marT="15224" marB="15224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Medium</a:t>
                      </a:r>
                    </a:p>
                  </a:txBody>
                  <a:tcPr marL="30448" marR="30448" marT="15224" marB="15224" anchor="ctr"/>
                </a:tc>
                <a:extLst>
                  <a:ext uri="{0D108BD9-81ED-4DB2-BD59-A6C34878D82A}">
                    <a16:rowId xmlns:a16="http://schemas.microsoft.com/office/drawing/2014/main" val="1289178537"/>
                  </a:ext>
                </a:extLst>
              </a:tr>
              <a:tr h="305058"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30448" marR="30448" marT="15224" marB="15224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22674.46</a:t>
                      </a:r>
                    </a:p>
                  </a:txBody>
                  <a:tcPr marL="30448" marR="30448" marT="15224" marB="15224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High</a:t>
                      </a:r>
                    </a:p>
                  </a:txBody>
                  <a:tcPr marL="30448" marR="30448" marT="15224" marB="15224" anchor="ctr"/>
                </a:tc>
                <a:extLst>
                  <a:ext uri="{0D108BD9-81ED-4DB2-BD59-A6C34878D82A}">
                    <a16:rowId xmlns:a16="http://schemas.microsoft.com/office/drawing/2014/main" val="1574722415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CF37C8-4029-7F1A-4D0F-427A9625719B}"/>
              </a:ext>
            </a:extLst>
          </p:cNvPr>
          <p:cNvCxnSpPr>
            <a:cxnSpLocks/>
          </p:cNvCxnSpPr>
          <p:nvPr/>
        </p:nvCxnSpPr>
        <p:spPr>
          <a:xfrm>
            <a:off x="513008" y="983972"/>
            <a:ext cx="26575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F7A3B7-01AC-D5D1-FAD0-653A2736B278}"/>
              </a:ext>
            </a:extLst>
          </p:cNvPr>
          <p:cNvCxnSpPr>
            <a:cxnSpLocks/>
          </p:cNvCxnSpPr>
          <p:nvPr/>
        </p:nvCxnSpPr>
        <p:spPr>
          <a:xfrm>
            <a:off x="516323" y="1056860"/>
            <a:ext cx="26575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80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1BC2-5459-86EB-A306-46E1E794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835" y="347646"/>
            <a:ext cx="7600122" cy="600541"/>
          </a:xfrm>
        </p:spPr>
        <p:txBody>
          <a:bodyPr/>
          <a:lstStyle/>
          <a:p>
            <a:r>
              <a:rPr lang="en-US" sz="2600" dirty="0">
                <a:latin typeface="Arial Rounded MT Bold" panose="020F0704030504030204" pitchFamily="34" charset="0"/>
              </a:rPr>
              <a:t>Detecting Anomalies in Sales Transactions</a:t>
            </a:r>
            <a:endParaRPr lang="en-IN" sz="2600" dirty="0">
              <a:latin typeface="Arial Rounded MT Bold" panose="020F070403050403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B3BD92-15B4-10DC-DF0E-6C8A57BCCD73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68627" y="2254472"/>
            <a:ext cx="4737652" cy="4116511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IN" sz="1200" b="1" dirty="0">
                <a:solidFill>
                  <a:schemeClr val="bg1"/>
                </a:solidFill>
              </a:rPr>
              <a:t>WITH Salesstats AS (    </a:t>
            </a:r>
          </a:p>
          <a:p>
            <a:pPr>
              <a:spcBef>
                <a:spcPts val="300"/>
              </a:spcBef>
            </a:pPr>
            <a:r>
              <a:rPr lang="en-IN" sz="1200" b="1" dirty="0">
                <a:solidFill>
                  <a:schemeClr val="bg1"/>
                </a:solidFill>
              </a:rPr>
              <a:t>Select         </a:t>
            </a:r>
          </a:p>
          <a:p>
            <a:pPr>
              <a:spcBef>
                <a:spcPts val="300"/>
              </a:spcBef>
            </a:pPr>
            <a:r>
              <a:rPr lang="en-IN" sz="1200" b="1" dirty="0">
                <a:solidFill>
                  <a:schemeClr val="bg1"/>
                </a:solidFill>
              </a:rPr>
              <a:t>Product_line, Avg(total) AS Avg_sales, </a:t>
            </a:r>
          </a:p>
          <a:p>
            <a:pPr>
              <a:spcBef>
                <a:spcPts val="300"/>
              </a:spcBef>
            </a:pPr>
            <a:r>
              <a:rPr lang="en-IN" sz="1200" b="1" dirty="0">
                <a:solidFill>
                  <a:schemeClr val="bg1"/>
                </a:solidFill>
              </a:rPr>
              <a:t>Stddev(total) AS Std_dev    </a:t>
            </a:r>
          </a:p>
          <a:p>
            <a:pPr>
              <a:spcBef>
                <a:spcPts val="300"/>
              </a:spcBef>
            </a:pPr>
            <a:r>
              <a:rPr lang="en-IN" sz="1200" b="1" dirty="0">
                <a:solidFill>
                  <a:schemeClr val="bg1"/>
                </a:solidFill>
              </a:rPr>
              <a:t>From Walmartsales_dataset    </a:t>
            </a:r>
          </a:p>
          <a:p>
            <a:pPr>
              <a:spcBef>
                <a:spcPts val="300"/>
              </a:spcBef>
            </a:pPr>
            <a:r>
              <a:rPr lang="en-IN" sz="1200" b="1" dirty="0">
                <a:solidFill>
                  <a:schemeClr val="bg1"/>
                </a:solidFill>
              </a:rPr>
              <a:t>Group By Product_line)</a:t>
            </a:r>
          </a:p>
          <a:p>
            <a:pPr>
              <a:spcBef>
                <a:spcPts val="200"/>
              </a:spcBef>
            </a:pPr>
            <a:endParaRPr lang="en-IN" sz="1200" b="1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</a:pPr>
            <a:r>
              <a:rPr lang="en-IN" sz="1200" b="1" dirty="0">
                <a:solidFill>
                  <a:schemeClr val="bg1"/>
                </a:solidFill>
              </a:rPr>
              <a:t>Select     </a:t>
            </a:r>
          </a:p>
          <a:p>
            <a:pPr>
              <a:spcBef>
                <a:spcPts val="300"/>
              </a:spcBef>
            </a:pPr>
            <a:r>
              <a:rPr lang="en-IN" sz="1200" b="1" dirty="0">
                <a:solidFill>
                  <a:schemeClr val="bg1"/>
                </a:solidFill>
              </a:rPr>
              <a:t>S.Invoice_id, S.Product_line, Round(s.Total, 2) As Total_sales,     Round(ss.Avg_sales,2) As Avg_sales, </a:t>
            </a:r>
          </a:p>
          <a:p>
            <a:pPr>
              <a:spcBef>
                <a:spcPts val="300"/>
              </a:spcBef>
            </a:pPr>
            <a:r>
              <a:rPr lang="en-IN" sz="1200" b="1" dirty="0">
                <a:solidFill>
                  <a:schemeClr val="bg1"/>
                </a:solidFill>
              </a:rPr>
              <a:t>Round(ss.Std_dev,2) As Std_dev,    </a:t>
            </a:r>
          </a:p>
          <a:p>
            <a:pPr>
              <a:spcBef>
                <a:spcPts val="300"/>
              </a:spcBef>
            </a:pPr>
            <a:r>
              <a:rPr lang="en-IN" sz="1200" b="1" dirty="0">
                <a:solidFill>
                  <a:schemeClr val="bg1"/>
                </a:solidFill>
              </a:rPr>
              <a:t>Round((s.Total - Ss.Avg_sales) / Ss.Std_dev, 2) As Z_score</a:t>
            </a:r>
          </a:p>
          <a:p>
            <a:pPr>
              <a:spcBef>
                <a:spcPts val="300"/>
              </a:spcBef>
            </a:pPr>
            <a:r>
              <a:rPr lang="en-IN" sz="1200" b="1" dirty="0">
                <a:solidFill>
                  <a:schemeClr val="bg1"/>
                </a:solidFill>
              </a:rPr>
              <a:t>From Walmartsales_dataset S</a:t>
            </a:r>
          </a:p>
          <a:p>
            <a:pPr>
              <a:spcBef>
                <a:spcPts val="300"/>
              </a:spcBef>
            </a:pPr>
            <a:r>
              <a:rPr lang="en-IN" sz="1200" b="1" dirty="0">
                <a:solidFill>
                  <a:schemeClr val="bg1"/>
                </a:solidFill>
              </a:rPr>
              <a:t>Join Salesstats Ss ON S.Product_line = Ss.Product_line</a:t>
            </a:r>
          </a:p>
          <a:p>
            <a:pPr>
              <a:spcBef>
                <a:spcPts val="300"/>
              </a:spcBef>
            </a:pPr>
            <a:r>
              <a:rPr lang="en-IN" sz="1200" b="1" dirty="0">
                <a:solidFill>
                  <a:schemeClr val="bg1"/>
                </a:solidFill>
              </a:rPr>
              <a:t>Where Abs((s.Total - Ss.Avg_sales) / Ss.Std_dev) &gt; 2.5;</a:t>
            </a:r>
          </a:p>
          <a:p>
            <a:pPr>
              <a:spcBef>
                <a:spcPts val="300"/>
              </a:spcBef>
            </a:pPr>
            <a:endParaRPr lang="en-IN" sz="1200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</a:pPr>
            <a:endParaRPr lang="en-IN" sz="1200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</a:pPr>
            <a:r>
              <a:rPr lang="en-IN" sz="1200" b="1" dirty="0">
                <a:solidFill>
                  <a:schemeClr val="bg1"/>
                </a:solidFill>
              </a:rPr>
              <a:t>For this task, I took the help of AI to understand the query and generate the z-score to identify the anomalies. </a:t>
            </a:r>
          </a:p>
          <a:p>
            <a:pPr>
              <a:spcBef>
                <a:spcPts val="300"/>
              </a:spcBef>
            </a:pPr>
            <a:r>
              <a:rPr lang="en-IN" sz="1200" b="1" dirty="0">
                <a:solidFill>
                  <a:schemeClr val="bg1"/>
                </a:solidFill>
              </a:rPr>
              <a:t>I took z-score greater than 2.5 to identify the extreme high or low anomalies.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889F3F-C0A6-4915-6E10-52AD21AA0568}"/>
              </a:ext>
            </a:extLst>
          </p:cNvPr>
          <p:cNvCxnSpPr>
            <a:cxnSpLocks/>
          </p:cNvCxnSpPr>
          <p:nvPr/>
        </p:nvCxnSpPr>
        <p:spPr>
          <a:xfrm>
            <a:off x="3256203" y="844826"/>
            <a:ext cx="26575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A07E87-7892-214C-5362-7D11FB8735A2}"/>
              </a:ext>
            </a:extLst>
          </p:cNvPr>
          <p:cNvCxnSpPr>
            <a:cxnSpLocks/>
          </p:cNvCxnSpPr>
          <p:nvPr/>
        </p:nvCxnSpPr>
        <p:spPr>
          <a:xfrm>
            <a:off x="3259518" y="917714"/>
            <a:ext cx="26575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234219-FFF2-E7C6-260B-3ACD3527A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045001"/>
              </p:ext>
            </p:extLst>
          </p:nvPr>
        </p:nvGraphicFramePr>
        <p:xfrm>
          <a:off x="5830957" y="1239215"/>
          <a:ext cx="5251176" cy="506219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{08FB837D-C827-4EFA-A057-4D05807E0F7C}</a:tableStyleId>
              </a:tblPr>
              <a:tblGrid>
                <a:gridCol w="875196">
                  <a:extLst>
                    <a:ext uri="{9D8B030D-6E8A-4147-A177-3AD203B41FA5}">
                      <a16:colId xmlns:a16="http://schemas.microsoft.com/office/drawing/2014/main" val="3276130957"/>
                    </a:ext>
                  </a:extLst>
                </a:gridCol>
                <a:gridCol w="875196">
                  <a:extLst>
                    <a:ext uri="{9D8B030D-6E8A-4147-A177-3AD203B41FA5}">
                      <a16:colId xmlns:a16="http://schemas.microsoft.com/office/drawing/2014/main" val="2892437781"/>
                    </a:ext>
                  </a:extLst>
                </a:gridCol>
                <a:gridCol w="875196">
                  <a:extLst>
                    <a:ext uri="{9D8B030D-6E8A-4147-A177-3AD203B41FA5}">
                      <a16:colId xmlns:a16="http://schemas.microsoft.com/office/drawing/2014/main" val="1902091899"/>
                    </a:ext>
                  </a:extLst>
                </a:gridCol>
                <a:gridCol w="875196">
                  <a:extLst>
                    <a:ext uri="{9D8B030D-6E8A-4147-A177-3AD203B41FA5}">
                      <a16:colId xmlns:a16="http://schemas.microsoft.com/office/drawing/2014/main" val="1236058805"/>
                    </a:ext>
                  </a:extLst>
                </a:gridCol>
                <a:gridCol w="875196">
                  <a:extLst>
                    <a:ext uri="{9D8B030D-6E8A-4147-A177-3AD203B41FA5}">
                      <a16:colId xmlns:a16="http://schemas.microsoft.com/office/drawing/2014/main" val="4245720824"/>
                    </a:ext>
                  </a:extLst>
                </a:gridCol>
                <a:gridCol w="875196">
                  <a:extLst>
                    <a:ext uri="{9D8B030D-6E8A-4147-A177-3AD203B41FA5}">
                      <a16:colId xmlns:a16="http://schemas.microsoft.com/office/drawing/2014/main" val="3250025817"/>
                    </a:ext>
                  </a:extLst>
                </a:gridCol>
              </a:tblGrid>
              <a:tr h="199028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Invoice_ID</a:t>
                      </a:r>
                      <a:endParaRPr lang="en-IN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41441" marR="41441" marT="20721" marB="207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Product_line</a:t>
                      </a:r>
                      <a:endParaRPr lang="en-IN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41441" marR="41441" marT="20721" marB="207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Total_sales</a:t>
                      </a:r>
                      <a:endParaRPr lang="en-IN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41441" marR="41441" marT="20721" marB="207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Avg_sales</a:t>
                      </a:r>
                      <a:endParaRPr lang="en-IN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41441" marR="41441" marT="20721" marB="207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Std_dev</a:t>
                      </a:r>
                      <a:endParaRPr lang="en-IN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41441" marR="41441" marT="20721" marB="207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Z_score</a:t>
                      </a:r>
                      <a:endParaRPr lang="en-IN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41441" marR="41441" marT="20721" marB="207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508868"/>
                  </a:ext>
                </a:extLst>
              </a:tr>
              <a:tr h="324211">
                <a:tc>
                  <a:txBody>
                    <a:bodyPr/>
                    <a:lstStyle/>
                    <a:p>
                      <a:r>
                        <a:rPr lang="en-IN" sz="900" dirty="0"/>
                        <a:t>743-04-1105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Health and beauty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918.73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323.64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236.76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2.51</a:t>
                      </a: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3290297186"/>
                  </a:ext>
                </a:extLst>
              </a:tr>
              <a:tr h="324211">
                <a:tc>
                  <a:txBody>
                    <a:bodyPr/>
                    <a:lstStyle/>
                    <a:p>
                      <a:r>
                        <a:rPr lang="en-IN" sz="900" dirty="0"/>
                        <a:t>280-17-4359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Health and beauty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950.25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323.64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236.76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2.65</a:t>
                      </a: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848422369"/>
                  </a:ext>
                </a:extLst>
              </a:tr>
              <a:tr h="324211">
                <a:tc>
                  <a:txBody>
                    <a:bodyPr/>
                    <a:lstStyle/>
                    <a:p>
                      <a:r>
                        <a:rPr lang="en-IN" sz="900" dirty="0"/>
                        <a:t>766-85-7061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Health and beauty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922.64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323.64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236.76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2.53</a:t>
                      </a: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289114194"/>
                  </a:ext>
                </a:extLst>
              </a:tr>
              <a:tr h="324211">
                <a:tc>
                  <a:txBody>
                    <a:bodyPr/>
                    <a:lstStyle/>
                    <a:p>
                      <a:r>
                        <a:rPr lang="en-IN" sz="900" dirty="0"/>
                        <a:t>817-69-8206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Electronic accessories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942.45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319.63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245.22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2.54</a:t>
                      </a: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3097266710"/>
                  </a:ext>
                </a:extLst>
              </a:tr>
              <a:tr h="324211">
                <a:tc>
                  <a:txBody>
                    <a:bodyPr/>
                    <a:lstStyle/>
                    <a:p>
                      <a:r>
                        <a:rPr lang="en-IN" sz="900" dirty="0"/>
                        <a:t>303-96-2227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Home and lifestyle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1022.49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336.64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253.8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2.7</a:t>
                      </a: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753975777"/>
                  </a:ext>
                </a:extLst>
              </a:tr>
              <a:tr h="324211">
                <a:tc>
                  <a:txBody>
                    <a:bodyPr/>
                    <a:lstStyle/>
                    <a:p>
                      <a:r>
                        <a:rPr lang="en-IN" sz="900" dirty="0"/>
                        <a:t>744-16-7898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Home and lifestyle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1022.38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336.64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253.8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2.7</a:t>
                      </a: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1235174628"/>
                  </a:ext>
                </a:extLst>
              </a:tr>
              <a:tr h="324211">
                <a:tc>
                  <a:txBody>
                    <a:bodyPr/>
                    <a:lstStyle/>
                    <a:p>
                      <a:r>
                        <a:rPr lang="en-IN" sz="900" dirty="0"/>
                        <a:t>751-41-9720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Home and lifestyle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1023.75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336.64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253.8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2.71</a:t>
                      </a: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486012601"/>
                  </a:ext>
                </a:extLst>
              </a:tr>
              <a:tr h="324211">
                <a:tc>
                  <a:txBody>
                    <a:bodyPr/>
                    <a:lstStyle/>
                    <a:p>
                      <a:r>
                        <a:rPr lang="en-IN" sz="900" dirty="0"/>
                        <a:t>234-65-2137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Home and lifestyle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1003.59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336.64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253.8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2.63</a:t>
                      </a: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3680064515"/>
                  </a:ext>
                </a:extLst>
              </a:tr>
              <a:tr h="324211">
                <a:tc>
                  <a:txBody>
                    <a:bodyPr/>
                    <a:lstStyle/>
                    <a:p>
                      <a:r>
                        <a:rPr lang="en-IN" sz="900" dirty="0"/>
                        <a:t>554-42-2417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Sports and travel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1002.12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332.07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247.63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2.71</a:t>
                      </a: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2000470985"/>
                  </a:ext>
                </a:extLst>
              </a:tr>
              <a:tr h="324211">
                <a:tc>
                  <a:txBody>
                    <a:bodyPr/>
                    <a:lstStyle/>
                    <a:p>
                      <a:r>
                        <a:rPr lang="en-IN" sz="900" dirty="0"/>
                        <a:t>283-26-5248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Food and beverages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1034.46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322.67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246.45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2.89</a:t>
                      </a: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3111087648"/>
                  </a:ext>
                </a:extLst>
              </a:tr>
              <a:tr h="324211">
                <a:tc>
                  <a:txBody>
                    <a:bodyPr/>
                    <a:lstStyle/>
                    <a:p>
                      <a:r>
                        <a:rPr lang="en-IN" sz="900" dirty="0"/>
                        <a:t>393-65-2792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Food and beverages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939.54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322.67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246.45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2.5</a:t>
                      </a: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1411461602"/>
                  </a:ext>
                </a:extLst>
              </a:tr>
              <a:tr h="324211">
                <a:tc>
                  <a:txBody>
                    <a:bodyPr/>
                    <a:lstStyle/>
                    <a:p>
                      <a:r>
                        <a:rPr lang="en-IN" sz="900" dirty="0"/>
                        <a:t>702-83-5291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Fashion accessories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943.3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305.09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242.88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2.63</a:t>
                      </a: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3389209797"/>
                  </a:ext>
                </a:extLst>
              </a:tr>
              <a:tr h="324211">
                <a:tc>
                  <a:txBody>
                    <a:bodyPr/>
                    <a:lstStyle/>
                    <a:p>
                      <a:r>
                        <a:rPr lang="en-IN" sz="900" dirty="0"/>
                        <a:t>271-88-8734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Fashion accessories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1020.7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305.09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242.88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2.95</a:t>
                      </a: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2936039598"/>
                  </a:ext>
                </a:extLst>
              </a:tr>
              <a:tr h="324211">
                <a:tc>
                  <a:txBody>
                    <a:bodyPr/>
                    <a:lstStyle/>
                    <a:p>
                      <a:r>
                        <a:rPr lang="en-IN" sz="900" dirty="0"/>
                        <a:t>860-79-0874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Fashion accessories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1042.65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305.09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242.88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3.04</a:t>
                      </a: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3126320407"/>
                  </a:ext>
                </a:extLst>
              </a:tr>
              <a:tr h="324211">
                <a:tc>
                  <a:txBody>
                    <a:bodyPr/>
                    <a:lstStyle/>
                    <a:p>
                      <a:r>
                        <a:rPr lang="en-IN" sz="900" dirty="0"/>
                        <a:t>687-47-8271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Fashion accessories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1039.29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305.09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242.88</a:t>
                      </a:r>
                    </a:p>
                  </a:txBody>
                  <a:tcPr marL="41441" marR="41441" marT="20721" marB="20721"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3.02</a:t>
                      </a:r>
                    </a:p>
                  </a:txBody>
                  <a:tcPr marL="41441" marR="41441" marT="20721" marB="20721" anchor="ctr"/>
                </a:tc>
                <a:extLst>
                  <a:ext uri="{0D108BD9-81ED-4DB2-BD59-A6C34878D82A}">
                    <a16:rowId xmlns:a16="http://schemas.microsoft.com/office/drawing/2014/main" val="3316820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131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AC2D-7050-DDFE-FEB1-F6662D00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22" y="403311"/>
            <a:ext cx="7468108" cy="610480"/>
          </a:xfrm>
        </p:spPr>
        <p:txBody>
          <a:bodyPr/>
          <a:lstStyle/>
          <a:p>
            <a:r>
              <a:rPr lang="en-US" sz="2600" dirty="0">
                <a:latin typeface="Arial Rounded MT Bold" panose="020F0704030504030204" pitchFamily="34" charset="0"/>
              </a:rPr>
              <a:t>Most Popular Payment Method by City</a:t>
            </a:r>
            <a:endParaRPr lang="en-IN" sz="26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E07A7-AC50-0834-1289-AA07705B201A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42222" y="1495839"/>
            <a:ext cx="5380891" cy="489502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bg1"/>
                </a:solidFill>
              </a:rPr>
              <a:t>WITH Paymentcounts AS (   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bg1"/>
                </a:solidFill>
              </a:rPr>
              <a:t>SELECT City, Payment,       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bg1"/>
                </a:solidFill>
              </a:rPr>
              <a:t>COUNT(*) AS Paymentcount   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bg1"/>
                </a:solidFill>
              </a:rPr>
              <a:t>FROM Walmartsales_dataset   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bg1"/>
                </a:solidFill>
              </a:rPr>
              <a:t>GROUP BY City, Payment),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bg1"/>
                </a:solidFill>
              </a:rPr>
              <a:t>Mostpopularpayment AS (   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bg1"/>
                </a:solidFill>
              </a:rPr>
              <a:t>SELECT City, Payment, Paymentcount,       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bg1"/>
                </a:solidFill>
              </a:rPr>
              <a:t>RANK() OVER (PARTITION BY City ORDER BY Paymentcount DESC) AS RNK   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bg1"/>
                </a:solidFill>
              </a:rPr>
              <a:t>FROM Paymentcounts)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bg1"/>
                </a:solidFill>
              </a:rPr>
              <a:t>SELECT  City, Payment AS Most_popular_payment_method,  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bg1"/>
                </a:solidFill>
              </a:rPr>
              <a:t>Paymentcount AS Transaction_count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bg1"/>
                </a:solidFill>
              </a:rPr>
              <a:t>FROM Mostpopularpayment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bg1"/>
                </a:solidFill>
              </a:rPr>
              <a:t>Where Rnk = 1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bg1"/>
                </a:solidFill>
              </a:rPr>
              <a:t>ORDER BY City;</a:t>
            </a:r>
            <a:endParaRPr lang="en-IN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A5CE302-9CA8-EC75-F1F8-5C748542BD3B}"/>
              </a:ext>
            </a:extLst>
          </p:cNvPr>
          <p:cNvGraphicFramePr>
            <a:graphicFrameLocks noGrp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4272217201"/>
              </p:ext>
            </p:extLst>
          </p:nvPr>
        </p:nvGraphicFramePr>
        <p:xfrm>
          <a:off x="6096000" y="1495839"/>
          <a:ext cx="4369905" cy="125838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49017">
                  <a:extLst>
                    <a:ext uri="{9D8B030D-6E8A-4147-A177-3AD203B41FA5}">
                      <a16:colId xmlns:a16="http://schemas.microsoft.com/office/drawing/2014/main" val="3306290359"/>
                    </a:ext>
                  </a:extLst>
                </a:gridCol>
                <a:gridCol w="1918253">
                  <a:extLst>
                    <a:ext uri="{9D8B030D-6E8A-4147-A177-3AD203B41FA5}">
                      <a16:colId xmlns:a16="http://schemas.microsoft.com/office/drawing/2014/main" val="157209310"/>
                    </a:ext>
                  </a:extLst>
                </a:gridCol>
                <a:gridCol w="1202635">
                  <a:extLst>
                    <a:ext uri="{9D8B030D-6E8A-4147-A177-3AD203B41FA5}">
                      <a16:colId xmlns:a16="http://schemas.microsoft.com/office/drawing/2014/main" val="2980240656"/>
                    </a:ext>
                  </a:extLst>
                </a:gridCol>
              </a:tblGrid>
              <a:tr h="342687"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Most_popular_payment_method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Transaction_count</a:t>
                      </a:r>
                    </a:p>
                    <a:p>
                      <a:pPr algn="ctr"/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814660"/>
                  </a:ext>
                </a:extLst>
              </a:tr>
              <a:tr h="342687">
                <a:tc>
                  <a:txBody>
                    <a:bodyPr/>
                    <a:lstStyle/>
                    <a:p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Mandalay</a:t>
                      </a: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Ewallet</a:t>
                      </a: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113</a:t>
                      </a: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241667"/>
                  </a:ext>
                </a:extLst>
              </a:tr>
              <a:tr h="286507">
                <a:tc>
                  <a:txBody>
                    <a:bodyPr/>
                    <a:lstStyle/>
                    <a:p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Naypyitaw</a:t>
                      </a: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Cash</a:t>
                      </a: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562214"/>
                  </a:ext>
                </a:extLst>
              </a:tr>
              <a:tr h="286507">
                <a:tc>
                  <a:txBody>
                    <a:bodyPr/>
                    <a:lstStyle/>
                    <a:p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Yangon</a:t>
                      </a: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Ewallet</a:t>
                      </a: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126</a:t>
                      </a: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849953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4F49A6-25F7-8112-D037-810AD833FC01}"/>
              </a:ext>
            </a:extLst>
          </p:cNvPr>
          <p:cNvCxnSpPr>
            <a:cxnSpLocks/>
          </p:cNvCxnSpPr>
          <p:nvPr/>
        </p:nvCxnSpPr>
        <p:spPr>
          <a:xfrm>
            <a:off x="652155" y="993911"/>
            <a:ext cx="26575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1D1524-7500-F004-9A8F-AAEE9875EA21}"/>
              </a:ext>
            </a:extLst>
          </p:cNvPr>
          <p:cNvCxnSpPr>
            <a:cxnSpLocks/>
          </p:cNvCxnSpPr>
          <p:nvPr/>
        </p:nvCxnSpPr>
        <p:spPr>
          <a:xfrm>
            <a:off x="655470" y="1066799"/>
            <a:ext cx="26575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C321D37-14CF-7DD8-6605-599A0A89EA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1620630"/>
              </p:ext>
            </p:extLst>
          </p:nvPr>
        </p:nvGraphicFramePr>
        <p:xfrm>
          <a:off x="6096001" y="3110947"/>
          <a:ext cx="4369904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984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725F-12FD-2D54-3459-1062874B3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889" y="447262"/>
            <a:ext cx="6861824" cy="427382"/>
          </a:xfrm>
        </p:spPr>
        <p:txBody>
          <a:bodyPr/>
          <a:lstStyle/>
          <a:p>
            <a:r>
              <a:rPr lang="en-US" sz="2600" dirty="0">
                <a:latin typeface="Arial Rounded MT Bold" panose="020F0704030504030204" pitchFamily="34" charset="0"/>
              </a:rPr>
              <a:t>Monthly Sales Distribution by Gender</a:t>
            </a:r>
            <a:endParaRPr lang="en-IN" sz="26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9419A-336F-54B9-DDCE-CC58A624D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889" y="4544496"/>
            <a:ext cx="5579680" cy="190830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400" dirty="0">
                <a:solidFill>
                  <a:schemeClr val="bg1"/>
                </a:solidFill>
                <a:latin typeface="+mn-lt"/>
              </a:rPr>
              <a:t>Select         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400" dirty="0">
                <a:solidFill>
                  <a:schemeClr val="bg1"/>
                </a:solidFill>
                <a:latin typeface="+mn-lt"/>
              </a:rPr>
              <a:t>Date_format(str_to_date(date, ‘%d-%m-%Y'), ‘%b') As Month,        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400" dirty="0">
                <a:solidFill>
                  <a:schemeClr val="bg1"/>
                </a:solidFill>
                <a:latin typeface="+mn-lt"/>
              </a:rPr>
              <a:t>Gender,        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400" dirty="0">
                <a:solidFill>
                  <a:schemeClr val="bg1"/>
                </a:solidFill>
                <a:latin typeface="+mn-lt"/>
              </a:rPr>
              <a:t>Round(sum(total),2) As Total_sales    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400" dirty="0">
                <a:solidFill>
                  <a:schemeClr val="bg1"/>
                </a:solidFill>
                <a:latin typeface="+mn-lt"/>
              </a:rPr>
              <a:t>From Walmartsales_dataset    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400" dirty="0">
                <a:solidFill>
                  <a:schemeClr val="bg1"/>
                </a:solidFill>
                <a:latin typeface="+mn-lt"/>
              </a:rPr>
              <a:t>Group By  Month, Gender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400" dirty="0">
                <a:solidFill>
                  <a:schemeClr val="bg1"/>
                </a:solidFill>
                <a:latin typeface="+mn-lt"/>
              </a:rPr>
              <a:t>Order By Month, Gender;</a:t>
            </a:r>
            <a:endParaRPr lang="en-IN" sz="14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998EF9-F721-2034-AEF9-6E126CEFF963}"/>
              </a:ext>
            </a:extLst>
          </p:cNvPr>
          <p:cNvCxnSpPr>
            <a:cxnSpLocks/>
          </p:cNvCxnSpPr>
          <p:nvPr/>
        </p:nvCxnSpPr>
        <p:spPr>
          <a:xfrm>
            <a:off x="542826" y="1063484"/>
            <a:ext cx="26575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D9EB02-1FB5-DFFF-13A7-1381E4B1B5A9}"/>
              </a:ext>
            </a:extLst>
          </p:cNvPr>
          <p:cNvCxnSpPr>
            <a:cxnSpLocks/>
          </p:cNvCxnSpPr>
          <p:nvPr/>
        </p:nvCxnSpPr>
        <p:spPr>
          <a:xfrm>
            <a:off x="546141" y="1136372"/>
            <a:ext cx="26575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1C93DD-966B-9962-70FD-98209F292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01395"/>
              </p:ext>
            </p:extLst>
          </p:nvPr>
        </p:nvGraphicFramePr>
        <p:xfrm>
          <a:off x="532889" y="1409044"/>
          <a:ext cx="3982789" cy="295754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{125E5076-3810-47DD-B79F-674D7AD40C01}</a:tableStyleId>
              </a:tblPr>
              <a:tblGrid>
                <a:gridCol w="1065330">
                  <a:extLst>
                    <a:ext uri="{9D8B030D-6E8A-4147-A177-3AD203B41FA5}">
                      <a16:colId xmlns:a16="http://schemas.microsoft.com/office/drawing/2014/main" val="3433074840"/>
                    </a:ext>
                  </a:extLst>
                </a:gridCol>
                <a:gridCol w="1452963">
                  <a:extLst>
                    <a:ext uri="{9D8B030D-6E8A-4147-A177-3AD203B41FA5}">
                      <a16:colId xmlns:a16="http://schemas.microsoft.com/office/drawing/2014/main" val="3790854490"/>
                    </a:ext>
                  </a:extLst>
                </a:gridCol>
                <a:gridCol w="1464496">
                  <a:extLst>
                    <a:ext uri="{9D8B030D-6E8A-4147-A177-3AD203B41FA5}">
                      <a16:colId xmlns:a16="http://schemas.microsoft.com/office/drawing/2014/main" val="63395729"/>
                    </a:ext>
                  </a:extLst>
                </a:gridCol>
              </a:tblGrid>
              <a:tr h="422507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Total_sales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902325"/>
                  </a:ext>
                </a:extLst>
              </a:tr>
              <a:tr h="422507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Feb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56335.56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866762"/>
                  </a:ext>
                </a:extLst>
              </a:tr>
              <a:tr h="422507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Feb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40883.82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627185"/>
                  </a:ext>
                </a:extLst>
              </a:tr>
              <a:tr h="422507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Jan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59138.98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788505"/>
                  </a:ext>
                </a:extLst>
              </a:tr>
              <a:tr h="422507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Jan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57152.89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196525"/>
                  </a:ext>
                </a:extLst>
              </a:tr>
              <a:tr h="422507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Mar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52408.39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097608"/>
                  </a:ext>
                </a:extLst>
              </a:tr>
              <a:tr h="422507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Mar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57047.12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556514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72DB563-3A30-56DF-1903-3E81DF1ED7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7676862"/>
              </p:ext>
            </p:extLst>
          </p:nvPr>
        </p:nvGraphicFramePr>
        <p:xfrm>
          <a:off x="4876289" y="1359349"/>
          <a:ext cx="6782822" cy="3007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659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EBC5-F609-3723-68F0-69F4B107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7" y="423188"/>
            <a:ext cx="7338902" cy="504557"/>
          </a:xfrm>
        </p:spPr>
        <p:txBody>
          <a:bodyPr/>
          <a:lstStyle/>
          <a:p>
            <a:r>
              <a:rPr lang="en-US" sz="2600" dirty="0">
                <a:latin typeface="Arial Rounded MT Bold" panose="020F0704030504030204" pitchFamily="34" charset="0"/>
              </a:rPr>
              <a:t>Best Product Line by Customer Type</a:t>
            </a:r>
            <a:endParaRPr lang="en-IN" sz="26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E599B-8758-5B47-1F6B-8A150BE4CA51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32277" y="1371600"/>
            <a:ext cx="2657576" cy="407504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1200" b="1" dirty="0">
                <a:solidFill>
                  <a:schemeClr val="bg1"/>
                </a:solidFill>
              </a:rPr>
              <a:t>With Total_sales_product_line As (</a:t>
            </a:r>
          </a:p>
          <a:p>
            <a:pPr>
              <a:spcBef>
                <a:spcPts val="300"/>
              </a:spcBef>
            </a:pPr>
            <a:r>
              <a:rPr lang="en-US" sz="1200" b="1" dirty="0">
                <a:solidFill>
                  <a:schemeClr val="bg1"/>
                </a:solidFill>
              </a:rPr>
              <a:t>Select Customer_type, Product_line, Sum(total) As Total_sales    </a:t>
            </a:r>
          </a:p>
          <a:p>
            <a:pPr>
              <a:spcBef>
                <a:spcPts val="300"/>
              </a:spcBef>
            </a:pPr>
            <a:r>
              <a:rPr lang="en-US" sz="1200" b="1" dirty="0">
                <a:solidFill>
                  <a:schemeClr val="bg1"/>
                </a:solidFill>
              </a:rPr>
              <a:t>From Walmartsales_dataset    </a:t>
            </a:r>
          </a:p>
          <a:p>
            <a:pPr>
              <a:spcBef>
                <a:spcPts val="300"/>
              </a:spcBef>
            </a:pPr>
            <a:r>
              <a:rPr lang="en-US" sz="1200" b="1" dirty="0">
                <a:solidFill>
                  <a:schemeClr val="bg1"/>
                </a:solidFill>
              </a:rPr>
              <a:t>Group By Customer_type, Product_line),</a:t>
            </a:r>
          </a:p>
          <a:p>
            <a:pPr>
              <a:spcBef>
                <a:spcPts val="600"/>
              </a:spcBef>
            </a:pPr>
            <a:endParaRPr lang="en-US" sz="1200" b="1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1200" b="1" dirty="0">
                <a:solidFill>
                  <a:schemeClr val="bg1"/>
                </a:solidFill>
              </a:rPr>
              <a:t>Ranked_sales As (</a:t>
            </a:r>
          </a:p>
          <a:p>
            <a:pPr>
              <a:spcBef>
                <a:spcPts val="300"/>
              </a:spcBef>
            </a:pPr>
            <a:r>
              <a:rPr lang="en-US" sz="1200" b="1" dirty="0">
                <a:solidFill>
                  <a:schemeClr val="bg1"/>
                </a:solidFill>
              </a:rPr>
              <a:t>Select Customer_type, Product_line, Total_sales, </a:t>
            </a:r>
          </a:p>
          <a:p>
            <a:pPr>
              <a:spcBef>
                <a:spcPts val="300"/>
              </a:spcBef>
            </a:pPr>
            <a:r>
              <a:rPr lang="en-US" sz="1200" b="1" dirty="0">
                <a:solidFill>
                  <a:schemeClr val="bg1"/>
                </a:solidFill>
              </a:rPr>
              <a:t>Row_number() </a:t>
            </a:r>
          </a:p>
          <a:p>
            <a:pPr>
              <a:spcBef>
                <a:spcPts val="300"/>
              </a:spcBef>
            </a:pPr>
            <a:r>
              <a:rPr lang="en-US" sz="1200" b="1" dirty="0">
                <a:solidFill>
                  <a:schemeClr val="bg1"/>
                </a:solidFill>
              </a:rPr>
              <a:t>Over(partition By Customer_type Order By Total_sales Desc) As Rnk</a:t>
            </a:r>
          </a:p>
          <a:p>
            <a:pPr>
              <a:spcBef>
                <a:spcPts val="300"/>
              </a:spcBef>
            </a:pPr>
            <a:r>
              <a:rPr lang="en-US" sz="1200" b="1" dirty="0">
                <a:solidFill>
                  <a:schemeClr val="bg1"/>
                </a:solidFill>
              </a:rPr>
              <a:t>From Total_sales_product_line)</a:t>
            </a:r>
          </a:p>
          <a:p>
            <a:pPr>
              <a:spcBef>
                <a:spcPts val="600"/>
              </a:spcBef>
            </a:pPr>
            <a:endParaRPr lang="en-US" sz="1200" b="1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1200" b="1" dirty="0">
                <a:solidFill>
                  <a:schemeClr val="bg1"/>
                </a:solidFill>
              </a:rPr>
              <a:t>Select Customer_type, Product_line As Preferred_product_line, </a:t>
            </a:r>
          </a:p>
          <a:p>
            <a:pPr>
              <a:spcBef>
                <a:spcPts val="300"/>
              </a:spcBef>
            </a:pPr>
            <a:r>
              <a:rPr lang="en-US" sz="1200" b="1" dirty="0">
                <a:solidFill>
                  <a:schemeClr val="bg1"/>
                </a:solidFill>
              </a:rPr>
              <a:t>Round(Total_sales, 2) as Total_sales, </a:t>
            </a:r>
          </a:p>
          <a:p>
            <a:pPr>
              <a:spcBef>
                <a:spcPts val="300"/>
              </a:spcBef>
            </a:pPr>
            <a:r>
              <a:rPr lang="en-US" sz="1200" b="1" dirty="0">
                <a:solidFill>
                  <a:schemeClr val="bg1"/>
                </a:solidFill>
              </a:rPr>
              <a:t>From Ranked_sales</a:t>
            </a:r>
          </a:p>
          <a:p>
            <a:pPr>
              <a:spcBef>
                <a:spcPts val="300"/>
              </a:spcBef>
            </a:pPr>
            <a:r>
              <a:rPr lang="en-US" sz="1200" b="1" dirty="0">
                <a:solidFill>
                  <a:schemeClr val="bg1"/>
                </a:solidFill>
              </a:rPr>
              <a:t>Where Rnk=1;</a:t>
            </a:r>
            <a:endParaRPr lang="en-IN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7185E97-279F-E977-9745-557B4BE88810}"/>
              </a:ext>
            </a:extLst>
          </p:cNvPr>
          <p:cNvGraphicFramePr>
            <a:graphicFrameLocks noGrp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1055733733"/>
              </p:ext>
            </p:extLst>
          </p:nvPr>
        </p:nvGraphicFramePr>
        <p:xfrm>
          <a:off x="572643" y="5530352"/>
          <a:ext cx="4094922" cy="918600"/>
        </p:xfrm>
        <a:graphic>
          <a:graphicData uri="http://schemas.openxmlformats.org/drawingml/2006/table">
            <a:tbl>
              <a:tblPr/>
              <a:tblGrid>
                <a:gridCol w="1333410">
                  <a:extLst>
                    <a:ext uri="{9D8B030D-6E8A-4147-A177-3AD203B41FA5}">
                      <a16:colId xmlns:a16="http://schemas.microsoft.com/office/drawing/2014/main" val="2018500854"/>
                    </a:ext>
                  </a:extLst>
                </a:gridCol>
                <a:gridCol w="1832673">
                  <a:extLst>
                    <a:ext uri="{9D8B030D-6E8A-4147-A177-3AD203B41FA5}">
                      <a16:colId xmlns:a16="http://schemas.microsoft.com/office/drawing/2014/main" val="2897207323"/>
                    </a:ext>
                  </a:extLst>
                </a:gridCol>
                <a:gridCol w="928839">
                  <a:extLst>
                    <a:ext uri="{9D8B030D-6E8A-4147-A177-3AD203B41FA5}">
                      <a16:colId xmlns:a16="http://schemas.microsoft.com/office/drawing/2014/main" val="1489369518"/>
                    </a:ext>
                  </a:extLst>
                </a:gridCol>
              </a:tblGrid>
              <a:tr h="367647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>
                          <a:solidFill>
                            <a:schemeClr val="tx1"/>
                          </a:solidFill>
                        </a:rPr>
                        <a:t>Customer_type</a:t>
                      </a: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>
                          <a:solidFill>
                            <a:schemeClr val="tx1"/>
                          </a:solidFill>
                        </a:rPr>
                        <a:t>Preferred_product_line</a:t>
                      </a: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Total_sales</a:t>
                      </a:r>
                      <a:endParaRPr lang="en-IN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008572"/>
                  </a:ext>
                </a:extLst>
              </a:tr>
              <a:tr h="230938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>
                          <a:solidFill>
                            <a:schemeClr val="bg1"/>
                          </a:solidFill>
                        </a:rPr>
                        <a:t>Member</a:t>
                      </a: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>
                          <a:solidFill>
                            <a:schemeClr val="bg1"/>
                          </a:solidFill>
                        </a:rPr>
                        <a:t>Food And Beverages</a:t>
                      </a: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>
                          <a:solidFill>
                            <a:schemeClr val="bg1"/>
                          </a:solidFill>
                        </a:rPr>
                        <a:t>31357.62</a:t>
                      </a: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66611"/>
                  </a:ext>
                </a:extLst>
              </a:tr>
              <a:tr h="320015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>
                          <a:solidFill>
                            <a:schemeClr val="bg1"/>
                          </a:solidFill>
                        </a:rPr>
                        <a:t>Normal</a:t>
                      </a: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>
                          <a:solidFill>
                            <a:schemeClr val="bg1"/>
                          </a:solidFill>
                        </a:rPr>
                        <a:t>Electronic Accessories</a:t>
                      </a: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>
                          <a:solidFill>
                            <a:schemeClr val="bg1"/>
                          </a:solidFill>
                        </a:rPr>
                        <a:t>29839.04</a:t>
                      </a:r>
                    </a:p>
                  </a:txBody>
                  <a:tcPr marL="30448" marR="30448" marT="15224" marB="15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19148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984B62-87B9-554F-BD42-8E2A51361151}"/>
              </a:ext>
            </a:extLst>
          </p:cNvPr>
          <p:cNvCxnSpPr>
            <a:cxnSpLocks/>
          </p:cNvCxnSpPr>
          <p:nvPr/>
        </p:nvCxnSpPr>
        <p:spPr>
          <a:xfrm>
            <a:off x="572643" y="993911"/>
            <a:ext cx="26575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49B3AF-BF7A-E7D8-0ECD-0DF5C84D8BC8}"/>
              </a:ext>
            </a:extLst>
          </p:cNvPr>
          <p:cNvCxnSpPr>
            <a:cxnSpLocks/>
          </p:cNvCxnSpPr>
          <p:nvPr/>
        </p:nvCxnSpPr>
        <p:spPr>
          <a:xfrm>
            <a:off x="575958" y="1066799"/>
            <a:ext cx="26575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BFA1719-560E-C864-42A8-F06BB029A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807878"/>
              </p:ext>
            </p:extLst>
          </p:nvPr>
        </p:nvGraphicFramePr>
        <p:xfrm>
          <a:off x="3527015" y="1371600"/>
          <a:ext cx="3430376" cy="4074076"/>
        </p:xfrm>
        <a:graphic>
          <a:graphicData uri="http://schemas.openxmlformats.org/drawingml/2006/table">
            <a:tbl>
              <a:tblPr/>
              <a:tblGrid>
                <a:gridCol w="1153693">
                  <a:extLst>
                    <a:ext uri="{9D8B030D-6E8A-4147-A177-3AD203B41FA5}">
                      <a16:colId xmlns:a16="http://schemas.microsoft.com/office/drawing/2014/main" val="2392240436"/>
                    </a:ext>
                  </a:extLst>
                </a:gridCol>
                <a:gridCol w="1357077">
                  <a:extLst>
                    <a:ext uri="{9D8B030D-6E8A-4147-A177-3AD203B41FA5}">
                      <a16:colId xmlns:a16="http://schemas.microsoft.com/office/drawing/2014/main" val="942861022"/>
                    </a:ext>
                  </a:extLst>
                </a:gridCol>
                <a:gridCol w="919606">
                  <a:extLst>
                    <a:ext uri="{9D8B030D-6E8A-4147-A177-3AD203B41FA5}">
                      <a16:colId xmlns:a16="http://schemas.microsoft.com/office/drawing/2014/main" val="483806655"/>
                    </a:ext>
                  </a:extLst>
                </a:gridCol>
              </a:tblGrid>
              <a:tr h="235935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Customer_type</a:t>
                      </a:r>
                      <a:endParaRPr lang="en-IN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Product_line</a:t>
                      </a:r>
                      <a:endParaRPr lang="en-IN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Total_sales</a:t>
                      </a:r>
                      <a:endParaRPr lang="en-IN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505479"/>
                  </a:ext>
                </a:extLst>
              </a:tr>
              <a:tr h="364244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Member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Food and beverages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31357.62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29403"/>
                  </a:ext>
                </a:extLst>
              </a:tr>
              <a:tr h="235935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Member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Sports and travel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28234.3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278981"/>
                  </a:ext>
                </a:extLst>
              </a:tr>
              <a:tr h="235935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Member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Home and lifestyle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27978.03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16058"/>
                  </a:ext>
                </a:extLst>
              </a:tr>
              <a:tr h="364244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Member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Fashion accessories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26323.96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500362"/>
                  </a:ext>
                </a:extLst>
              </a:tr>
              <a:tr h="235935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Member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Health and beauty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25831.04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14951"/>
                  </a:ext>
                </a:extLst>
              </a:tr>
              <a:tr h="383872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Member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Electronic accessories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24498.49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042216"/>
                  </a:ext>
                </a:extLst>
              </a:tr>
              <a:tr h="383872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Normal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Electronic accessories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29839.04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717477"/>
                  </a:ext>
                </a:extLst>
              </a:tr>
              <a:tr h="364244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Normal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Fashion accessories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27981.93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99194"/>
                  </a:ext>
                </a:extLst>
              </a:tr>
              <a:tr h="235935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Normal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Sports and travel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26888.53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345153"/>
                  </a:ext>
                </a:extLst>
              </a:tr>
              <a:tr h="235935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Normal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Home and lifestyle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25883.89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41570"/>
                  </a:ext>
                </a:extLst>
              </a:tr>
              <a:tr h="364244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Normal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Food and beverages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24787.22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869659"/>
                  </a:ext>
                </a:extLst>
              </a:tr>
              <a:tr h="235935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Normal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Health and beauty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/>
                          </a:solidFill>
                        </a:rPr>
                        <a:t>23362.7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314105"/>
                  </a:ext>
                </a:extLst>
              </a:tr>
            </a:tbl>
          </a:graphicData>
        </a:graphic>
      </p:graphicFrame>
      <p:graphicFrame>
        <p:nvGraphicFramePr>
          <p:cNvPr id="18" name="Content Placeholder 7">
            <a:extLst>
              <a:ext uri="{FF2B5EF4-FFF2-40B4-BE49-F238E27FC236}">
                <a16:creationId xmlns:a16="http://schemas.microsoft.com/office/drawing/2014/main" id="{ADA660C8-89E7-F3ED-0B9C-31985E0938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246890"/>
              </p:ext>
            </p:extLst>
          </p:nvPr>
        </p:nvGraphicFramePr>
        <p:xfrm>
          <a:off x="7126356" y="1371600"/>
          <a:ext cx="4572000" cy="3081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80588D-D2B9-CDCA-0C01-088C05DBCC79}"/>
              </a:ext>
            </a:extLst>
          </p:cNvPr>
          <p:cNvSpPr txBox="1"/>
          <p:nvPr/>
        </p:nvSpPr>
        <p:spPr>
          <a:xfrm>
            <a:off x="7235687" y="4750904"/>
            <a:ext cx="43936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The long table that is used for the graph was done by removing the where statement from the query. 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In the line chart we get that the sales spike in the member customer happened in food and beverages and for normal customers the spike happened in electronics and technologies. </a:t>
            </a:r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3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324E17-CF4F-BC4B-27A4-204E603F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199" y="363882"/>
            <a:ext cx="5870713" cy="669786"/>
          </a:xfrm>
        </p:spPr>
        <p:txBody>
          <a:bodyPr/>
          <a:lstStyle/>
          <a:p>
            <a:r>
              <a:rPr lang="en-IN" sz="2600" dirty="0">
                <a:latin typeface="Arial Rounded MT Bold" panose="020F0704030504030204" pitchFamily="34" charset="0"/>
              </a:rPr>
              <a:t>Identifying Repeat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EC481-D48C-F915-1E96-6E1AB0907E9C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88504" y="2204720"/>
            <a:ext cx="4504856" cy="4289398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IN" sz="1100" b="1" dirty="0">
                <a:solidFill>
                  <a:schemeClr val="bg1"/>
                </a:solidFill>
              </a:rPr>
              <a:t>Select   </a:t>
            </a:r>
          </a:p>
          <a:p>
            <a:pPr>
              <a:spcBef>
                <a:spcPts val="400"/>
              </a:spcBef>
            </a:pPr>
            <a:r>
              <a:rPr lang="en-IN" sz="1100" b="1" dirty="0">
                <a:solidFill>
                  <a:schemeClr val="bg1"/>
                </a:solidFill>
              </a:rPr>
              <a:t>A.Customer_id, A.Invoice_id AS First_purchase_invoice, </a:t>
            </a:r>
          </a:p>
          <a:p>
            <a:pPr>
              <a:spcBef>
                <a:spcPts val="400"/>
              </a:spcBef>
            </a:pPr>
            <a:r>
              <a:rPr lang="en-IN" sz="1100" b="1" dirty="0">
                <a:solidFill>
                  <a:schemeClr val="bg1"/>
                </a:solidFill>
              </a:rPr>
              <a:t>Date(str_to_date(a.Date,'%d-%m-%y')) AS First_purchase_date,    </a:t>
            </a:r>
          </a:p>
          <a:p>
            <a:pPr>
              <a:spcBef>
                <a:spcPts val="400"/>
              </a:spcBef>
            </a:pPr>
            <a:r>
              <a:rPr lang="en-IN" sz="1100" b="1" dirty="0">
                <a:solidFill>
                  <a:schemeClr val="bg1"/>
                </a:solidFill>
              </a:rPr>
              <a:t>B.Invoice_id AS Repeat_purchase_invoice,    </a:t>
            </a:r>
          </a:p>
          <a:p>
            <a:pPr>
              <a:spcBef>
                <a:spcPts val="400"/>
              </a:spcBef>
            </a:pPr>
            <a:r>
              <a:rPr lang="en-IN" sz="1100" b="1" dirty="0">
                <a:solidFill>
                  <a:schemeClr val="bg1"/>
                </a:solidFill>
              </a:rPr>
              <a:t>Date(str_to_date(b.Date,'%d-%m-%y')) AS Repeat_purchase_date,  </a:t>
            </a:r>
          </a:p>
          <a:p>
            <a:pPr>
              <a:spcBef>
                <a:spcPts val="400"/>
              </a:spcBef>
            </a:pPr>
            <a:r>
              <a:rPr lang="en-IN" sz="1100" b="1" dirty="0">
                <a:solidFill>
                  <a:schemeClr val="bg1"/>
                </a:solidFill>
              </a:rPr>
              <a:t>Datediff(str_to_date(b.Date,'%d-%m-%y’), </a:t>
            </a:r>
          </a:p>
          <a:p>
            <a:pPr>
              <a:spcBef>
                <a:spcPts val="400"/>
              </a:spcBef>
            </a:pPr>
            <a:r>
              <a:rPr lang="en-IN" sz="1100" b="1" dirty="0">
                <a:solidFill>
                  <a:schemeClr val="bg1"/>
                </a:solidFill>
              </a:rPr>
              <a:t>Str_to_date(a.Date,'%d-%m-%y')) As No_of_days</a:t>
            </a:r>
          </a:p>
          <a:p>
            <a:pPr>
              <a:spcBef>
                <a:spcPts val="400"/>
              </a:spcBef>
            </a:pPr>
            <a:r>
              <a:rPr lang="en-IN" sz="1100" b="1" dirty="0">
                <a:solidFill>
                  <a:schemeClr val="bg1"/>
                </a:solidFill>
              </a:rPr>
              <a:t>FROM Walmartsales_dataset As A</a:t>
            </a:r>
          </a:p>
          <a:p>
            <a:pPr>
              <a:spcBef>
                <a:spcPts val="400"/>
              </a:spcBef>
            </a:pPr>
            <a:r>
              <a:rPr lang="en-IN" sz="1100" b="1" dirty="0">
                <a:solidFill>
                  <a:schemeClr val="bg1"/>
                </a:solidFill>
              </a:rPr>
              <a:t>JOIN Walmartsales_dataset As B </a:t>
            </a:r>
          </a:p>
          <a:p>
            <a:pPr>
              <a:spcBef>
                <a:spcPts val="400"/>
              </a:spcBef>
            </a:pPr>
            <a:r>
              <a:rPr lang="en-IN" sz="1100" b="1" dirty="0">
                <a:solidFill>
                  <a:schemeClr val="bg1"/>
                </a:solidFill>
              </a:rPr>
              <a:t>ON A.Customer_id = B.Customer_id    </a:t>
            </a:r>
          </a:p>
          <a:p>
            <a:pPr>
              <a:spcBef>
                <a:spcPts val="400"/>
              </a:spcBef>
            </a:pPr>
            <a:r>
              <a:rPr lang="en-IN" sz="1100" b="1" dirty="0">
                <a:solidFill>
                  <a:schemeClr val="bg1"/>
                </a:solidFill>
              </a:rPr>
              <a:t>AND Date(str_to_date(a.Date,'%d-%m-%y')) &lt; </a:t>
            </a:r>
          </a:p>
          <a:p>
            <a:pPr>
              <a:spcBef>
                <a:spcPts val="400"/>
              </a:spcBef>
            </a:pPr>
            <a:r>
              <a:rPr lang="en-IN" sz="1100" b="1" dirty="0">
                <a:solidFill>
                  <a:schemeClr val="bg1"/>
                </a:solidFill>
              </a:rPr>
              <a:t>Date(str_to_date(b.Date,'%d-%m-%y’)) </a:t>
            </a:r>
          </a:p>
          <a:p>
            <a:pPr>
              <a:spcBef>
                <a:spcPts val="400"/>
              </a:spcBef>
            </a:pPr>
            <a:r>
              <a:rPr lang="en-IN" sz="1100" b="1" dirty="0">
                <a:solidFill>
                  <a:schemeClr val="bg1"/>
                </a:solidFill>
              </a:rPr>
              <a:t>AND Datediff(str_to_date(b.Date,'%d-%m-%y’),</a:t>
            </a:r>
          </a:p>
          <a:p>
            <a:pPr>
              <a:spcBef>
                <a:spcPts val="400"/>
              </a:spcBef>
            </a:pPr>
            <a:r>
              <a:rPr lang="en-IN" sz="1100" b="1" dirty="0">
                <a:solidFill>
                  <a:schemeClr val="bg1"/>
                </a:solidFill>
              </a:rPr>
              <a:t>Str_to_date(a.Date,'%d-%m-%y')) &lt;= 30</a:t>
            </a:r>
          </a:p>
          <a:p>
            <a:pPr>
              <a:spcBef>
                <a:spcPts val="400"/>
              </a:spcBef>
            </a:pPr>
            <a:r>
              <a:rPr lang="en-IN" sz="1100" b="1" dirty="0">
                <a:solidFill>
                  <a:schemeClr val="bg1"/>
                </a:solidFill>
              </a:rPr>
              <a:t>ORDER BY A.Customer_id, First_purchase_date;</a:t>
            </a:r>
          </a:p>
          <a:p>
            <a:pPr>
              <a:spcBef>
                <a:spcPts val="400"/>
              </a:spcBef>
            </a:pPr>
            <a:endParaRPr lang="en-IN" sz="1100" b="1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</a:pPr>
            <a:r>
              <a:rPr lang="en-IN" sz="1200" b="1" dirty="0">
                <a:solidFill>
                  <a:schemeClr val="bg1"/>
                </a:solidFill>
              </a:rPr>
              <a:t>For this task I took the help of AI to understand the query.</a:t>
            </a:r>
          </a:p>
          <a:p>
            <a:pPr>
              <a:spcBef>
                <a:spcPts val="400"/>
              </a:spcBef>
            </a:pPr>
            <a:r>
              <a:rPr lang="en-IN" sz="1200" b="1" dirty="0">
                <a:solidFill>
                  <a:schemeClr val="bg1"/>
                </a:solidFill>
              </a:rPr>
              <a:t>The Customer_Id in the walmartsales dataset is incorrect causing repetition of Customer ID in the result table;</a:t>
            </a:r>
          </a:p>
          <a:p>
            <a:pPr>
              <a:spcBef>
                <a:spcPts val="0"/>
              </a:spcBef>
            </a:pPr>
            <a:r>
              <a:rPr lang="en-IN" sz="1200" b="1" dirty="0">
                <a:solidFill>
                  <a:schemeClr val="bg1"/>
                </a:solidFill>
              </a:rPr>
              <a:t>Because the same Customer ID is assigned to different customers for different customer type.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4C83B4-FC3E-F49D-CC3D-BDB1B4C6A0D8}"/>
              </a:ext>
            </a:extLst>
          </p:cNvPr>
          <p:cNvCxnSpPr>
            <a:cxnSpLocks/>
          </p:cNvCxnSpPr>
          <p:nvPr/>
        </p:nvCxnSpPr>
        <p:spPr>
          <a:xfrm>
            <a:off x="3126997" y="914399"/>
            <a:ext cx="26575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1260D-DB9F-D8C9-42AD-02B695E279B6}"/>
              </a:ext>
            </a:extLst>
          </p:cNvPr>
          <p:cNvCxnSpPr>
            <a:cxnSpLocks/>
          </p:cNvCxnSpPr>
          <p:nvPr/>
        </p:nvCxnSpPr>
        <p:spPr>
          <a:xfrm>
            <a:off x="3130312" y="987287"/>
            <a:ext cx="26575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1B4F96-A59B-85D4-B0F2-5536AA2A1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23884"/>
              </p:ext>
            </p:extLst>
          </p:nvPr>
        </p:nvGraphicFramePr>
        <p:xfrm>
          <a:off x="5142724" y="1239520"/>
          <a:ext cx="6260772" cy="410034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43462">
                  <a:extLst>
                    <a:ext uri="{9D8B030D-6E8A-4147-A177-3AD203B41FA5}">
                      <a16:colId xmlns:a16="http://schemas.microsoft.com/office/drawing/2014/main" val="4282171694"/>
                    </a:ext>
                  </a:extLst>
                </a:gridCol>
                <a:gridCol w="1043462">
                  <a:extLst>
                    <a:ext uri="{9D8B030D-6E8A-4147-A177-3AD203B41FA5}">
                      <a16:colId xmlns:a16="http://schemas.microsoft.com/office/drawing/2014/main" val="2114730383"/>
                    </a:ext>
                  </a:extLst>
                </a:gridCol>
                <a:gridCol w="1043462">
                  <a:extLst>
                    <a:ext uri="{9D8B030D-6E8A-4147-A177-3AD203B41FA5}">
                      <a16:colId xmlns:a16="http://schemas.microsoft.com/office/drawing/2014/main" val="2764173562"/>
                    </a:ext>
                  </a:extLst>
                </a:gridCol>
                <a:gridCol w="1043462">
                  <a:extLst>
                    <a:ext uri="{9D8B030D-6E8A-4147-A177-3AD203B41FA5}">
                      <a16:colId xmlns:a16="http://schemas.microsoft.com/office/drawing/2014/main" val="1457693272"/>
                    </a:ext>
                  </a:extLst>
                </a:gridCol>
                <a:gridCol w="1043462">
                  <a:extLst>
                    <a:ext uri="{9D8B030D-6E8A-4147-A177-3AD203B41FA5}">
                      <a16:colId xmlns:a16="http://schemas.microsoft.com/office/drawing/2014/main" val="1900723941"/>
                    </a:ext>
                  </a:extLst>
                </a:gridCol>
                <a:gridCol w="1043462">
                  <a:extLst>
                    <a:ext uri="{9D8B030D-6E8A-4147-A177-3AD203B41FA5}">
                      <a16:colId xmlns:a16="http://schemas.microsoft.com/office/drawing/2014/main" val="3600759635"/>
                    </a:ext>
                  </a:extLst>
                </a:gridCol>
              </a:tblGrid>
              <a:tr h="51633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Customer_ID</a:t>
                      </a:r>
                      <a:endParaRPr lang="en-IN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First purchase invoice</a:t>
                      </a:r>
                      <a:endParaRPr lang="en-IN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First purchase date</a:t>
                      </a:r>
                      <a:endParaRPr lang="en-IN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Repeat purchase invoice</a:t>
                      </a:r>
                      <a:endParaRPr lang="en-IN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Repeat purchase date</a:t>
                      </a:r>
                      <a:endParaRPr lang="en-IN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No_of_days</a:t>
                      </a:r>
                      <a:endParaRPr lang="en-IN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526306"/>
                  </a:ext>
                </a:extLst>
              </a:tr>
              <a:tr h="210824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841-18-8232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2019-01-05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377-79-7592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2019-01-14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022354"/>
                  </a:ext>
                </a:extLst>
              </a:tr>
              <a:tr h="210824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841-18-8232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2019-01-05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397-25-8725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2019-01-13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21299"/>
                  </a:ext>
                </a:extLst>
              </a:tr>
              <a:tr h="210824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841-18-8232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2019-01-05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670-79-6321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2019-01-17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415941"/>
                  </a:ext>
                </a:extLst>
              </a:tr>
              <a:tr h="210824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841-18-8232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2019-01-05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308-39-1707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2019-01-26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402091"/>
                  </a:ext>
                </a:extLst>
              </a:tr>
              <a:tr h="210824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841-18-8232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2019-01-05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679-22-6530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2019-01-17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64844"/>
                  </a:ext>
                </a:extLst>
              </a:tr>
              <a:tr h="210824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841-18-8232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2019-01-05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588-47-8641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2019-01-14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690432"/>
                  </a:ext>
                </a:extLst>
              </a:tr>
              <a:tr h="210824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841-18-8232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2019-01-05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320-85-2052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2019-01-14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479219"/>
                  </a:ext>
                </a:extLst>
              </a:tr>
              <a:tr h="210824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841-18-8232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2019-01-05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394-55-6384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2019-01-25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6475"/>
                  </a:ext>
                </a:extLst>
              </a:tr>
              <a:tr h="210824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841-18-8232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2019-01-05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751-41-9720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2019-01-12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522687"/>
                  </a:ext>
                </a:extLst>
              </a:tr>
              <a:tr h="210824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841-18-8232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2019-01-05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120-54-2248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2019-01-22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81377"/>
                  </a:ext>
                </a:extLst>
              </a:tr>
              <a:tr h="210824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841-18-8232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2019-01-05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665-32-9167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2019-01-10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495074"/>
                  </a:ext>
                </a:extLst>
              </a:tr>
              <a:tr h="210824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841-18-8232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2019-01-05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299-46-1805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2019-01-15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355830"/>
                  </a:ext>
                </a:extLst>
              </a:tr>
              <a:tr h="210824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841-18-8232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2019-01-05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732-94-0499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2019-01-13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699954"/>
                  </a:ext>
                </a:extLst>
              </a:tr>
              <a:tr h="210824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841-18-8232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2019-01-05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870-54-3162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2019-01-27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597298"/>
                  </a:ext>
                </a:extLst>
              </a:tr>
              <a:tr h="210824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841-18-8232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2019-01-05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437-58-8131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2019-01-15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87693"/>
                  </a:ext>
                </a:extLst>
              </a:tr>
              <a:tr h="210824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841-18-8232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2019-01-05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848-07-1692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2019-01-12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675474"/>
                  </a:ext>
                </a:extLst>
              </a:tr>
              <a:tr h="210824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841-18-8232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2019-01-05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539-21-7227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2019-01-26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30218" marR="30218" marT="15109" marB="1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258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E10146-0F19-4DC9-74D8-F3F150274FF1}"/>
              </a:ext>
            </a:extLst>
          </p:cNvPr>
          <p:cNvSpPr txBox="1"/>
          <p:nvPr/>
        </p:nvSpPr>
        <p:spPr>
          <a:xfrm>
            <a:off x="5784573" y="5557520"/>
            <a:ext cx="5411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This is the sample result table because the table contains 5000 rows.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50738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458E52-C9AB-45CD-90E2-A592FBC3F28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CF14FD5-A096-4D90-927F-14121C040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81F5C2-3514-4A07-8A5F-801AC1F704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1391</TotalTime>
  <Words>1938</Words>
  <Application>Microsoft Office PowerPoint</Application>
  <PresentationFormat>Widescreen</PresentationFormat>
  <Paragraphs>581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Arial Rounded MT Bold</vt:lpstr>
      <vt:lpstr>Calibri</vt:lpstr>
      <vt:lpstr>Century Gothic</vt:lpstr>
      <vt:lpstr>Vapor Trail</vt:lpstr>
      <vt:lpstr>SQL PROJECT</vt:lpstr>
      <vt:lpstr>Identifying The Top Branch By Sales Growth Rate</vt:lpstr>
      <vt:lpstr>Finding The Most Profitable Product Line For Each Branch</vt:lpstr>
      <vt:lpstr>Analyzing Customer Segmentation Based On Spending</vt:lpstr>
      <vt:lpstr>Detecting Anomalies in Sales Transactions</vt:lpstr>
      <vt:lpstr>Most Popular Payment Method by City</vt:lpstr>
      <vt:lpstr>Monthly Sales Distribution by Gender</vt:lpstr>
      <vt:lpstr>Best Product Line by Customer Type</vt:lpstr>
      <vt:lpstr>Identifying Repeat Customers</vt:lpstr>
      <vt:lpstr>Finding Top 5 Customers by Sales Volume</vt:lpstr>
      <vt:lpstr>Analyzing Sales Trends By Day Of The Week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Pc Users</cp:lastModifiedBy>
  <cp:revision>59</cp:revision>
  <dcterms:created xsi:type="dcterms:W3CDTF">2024-01-03T23:14:54Z</dcterms:created>
  <dcterms:modified xsi:type="dcterms:W3CDTF">2025-02-04T08:50:13Z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