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67" r:id="rId17"/>
  </p:sldIdLst>
  <p:sldSz cx="9144000" cy="5143500" type="screen16x9"/>
  <p:notesSz cx="6858000" cy="9144000"/>
  <p:embeddedFontLst>
    <p:embeddedFont>
      <p:font typeface="Advent Pro" panose="020B0604020202020204" charset="0"/>
      <p:regular r:id="rId19"/>
      <p:bold r:id="rId20"/>
    </p:embeddedFont>
    <p:embeddedFont>
      <p:font typeface="Roboto" panose="020B0604020202020204" charset="0"/>
      <p:regular r:id="rId21"/>
      <p:bold r:id="rId22"/>
      <p:italic r:id="rId23"/>
      <p:boldItalic r:id="rId24"/>
    </p:embeddedFont>
    <p:embeddedFont>
      <p:font typeface="Coiny" panose="020B0604020202020204" charset="0"/>
      <p:regular r:id="rId25"/>
    </p:embeddedFont>
    <p:embeddedFont>
      <p:font typeface="Roboto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2754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ba8e432a2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ba8e432a2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bb3228cb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bb3228cb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6ba8e432a2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6ba8e432a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ba8e432a2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ba8e432a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6497a6c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6497a6cb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ba8e432a2_1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ba8e432a2_1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ba8e432a2_1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ba8e432a2_1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3"/>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3"/>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3"/>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3"/>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3"/>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3"/>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3"/>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None/>
              <a:defRPr sz="8000">
                <a:solidFill>
                  <a:srgbClr val="FFFAEA"/>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ONE_COLUMN_TEXT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0" name="Google Shape;60;p1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1" name="Google Shape;61;p14"/>
          <p:cNvSpPr txBox="1">
            <a:spLocks noGrp="1"/>
          </p:cNvSpPr>
          <p:nvPr>
            <p:ph type="title" idx="2"/>
          </p:nvPr>
        </p:nvSpPr>
        <p:spPr>
          <a:xfrm>
            <a:off x="1197338"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2" name="Google Shape;62;p14"/>
          <p:cNvSpPr txBox="1">
            <a:spLocks noGrp="1"/>
          </p:cNvSpPr>
          <p:nvPr>
            <p:ph type="subTitle" idx="1"/>
          </p:nvPr>
        </p:nvSpPr>
        <p:spPr>
          <a:xfrm>
            <a:off x="1197338"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3" name="Google Shape;63;p14"/>
          <p:cNvSpPr txBox="1">
            <a:spLocks noGrp="1"/>
          </p:cNvSpPr>
          <p:nvPr>
            <p:ph type="title" idx="3"/>
          </p:nvPr>
        </p:nvSpPr>
        <p:spPr>
          <a:xfrm>
            <a:off x="5169862" y="2333425"/>
            <a:ext cx="27768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64" name="Google Shape;64;p14"/>
          <p:cNvSpPr txBox="1">
            <a:spLocks noGrp="1"/>
          </p:cNvSpPr>
          <p:nvPr>
            <p:ph type="subTitle" idx="4"/>
          </p:nvPr>
        </p:nvSpPr>
        <p:spPr>
          <a:xfrm>
            <a:off x="5169862" y="3750925"/>
            <a:ext cx="27768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7" name="Google Shape;67;p1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8" name="Google Shape;68;p15"/>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4238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1" name="Google Shape;71;p16"/>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72" name="Google Shape;72;p16"/>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3" name="Google Shape;73;p16"/>
          <p:cNvSpPr txBox="1">
            <a:spLocks noGrp="1"/>
          </p:cNvSpPr>
          <p:nvPr>
            <p:ph type="subTitle" idx="2"/>
          </p:nvPr>
        </p:nvSpPr>
        <p:spPr>
          <a:xfrm>
            <a:off x="5169852"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4" name="Google Shape;74;p16"/>
          <p:cNvSpPr txBox="1">
            <a:spLocks noGrp="1"/>
          </p:cNvSpPr>
          <p:nvPr>
            <p:ph type="title" idx="3"/>
          </p:nvPr>
        </p:nvSpPr>
        <p:spPr>
          <a:xfrm>
            <a:off x="53963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5" name="Google Shape;75;p16"/>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930750"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78" name="Google Shape;78;p17"/>
          <p:cNvSpPr txBox="1">
            <a:spLocks noGrp="1"/>
          </p:cNvSpPr>
          <p:nvPr>
            <p:ph type="subTitle" idx="1"/>
          </p:nvPr>
        </p:nvSpPr>
        <p:spPr>
          <a:xfrm>
            <a:off x="1930750"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79" name="Google Shape;79;p17"/>
          <p:cNvSpPr txBox="1">
            <a:spLocks noGrp="1"/>
          </p:cNvSpPr>
          <p:nvPr>
            <p:ph type="title" idx="2"/>
          </p:nvPr>
        </p:nvSpPr>
        <p:spPr>
          <a:xfrm>
            <a:off x="1930750"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80" name="Google Shape;80;p17"/>
          <p:cNvSpPr txBox="1">
            <a:spLocks noGrp="1"/>
          </p:cNvSpPr>
          <p:nvPr>
            <p:ph type="subTitle" idx="3"/>
          </p:nvPr>
        </p:nvSpPr>
        <p:spPr>
          <a:xfrm>
            <a:off x="1930750"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81" name="Google Shape;81;p17"/>
          <p:cNvSpPr txBox="1">
            <a:spLocks noGrp="1"/>
          </p:cNvSpPr>
          <p:nvPr>
            <p:ph type="title" idx="4"/>
          </p:nvPr>
        </p:nvSpPr>
        <p:spPr>
          <a:xfrm>
            <a:off x="5866369" y="1474962"/>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82" name="Google Shape;82;p17"/>
          <p:cNvSpPr txBox="1">
            <a:spLocks noGrp="1"/>
          </p:cNvSpPr>
          <p:nvPr>
            <p:ph type="subTitle" idx="5"/>
          </p:nvPr>
        </p:nvSpPr>
        <p:spPr>
          <a:xfrm>
            <a:off x="5866369" y="2210942"/>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83" name="Google Shape;83;p17"/>
          <p:cNvSpPr txBox="1">
            <a:spLocks noGrp="1"/>
          </p:cNvSpPr>
          <p:nvPr>
            <p:ph type="title" idx="6"/>
          </p:nvPr>
        </p:nvSpPr>
        <p:spPr>
          <a:xfrm>
            <a:off x="5866369" y="3019844"/>
            <a:ext cx="2423100" cy="75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2200">
                <a:solidFill>
                  <a:schemeClr val="accent6"/>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84" name="Google Shape;84;p17"/>
          <p:cNvSpPr txBox="1">
            <a:spLocks noGrp="1"/>
          </p:cNvSpPr>
          <p:nvPr>
            <p:ph type="subTitle" idx="7"/>
          </p:nvPr>
        </p:nvSpPr>
        <p:spPr>
          <a:xfrm>
            <a:off x="5866369" y="3747687"/>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85" name="Google Shape;85;p17"/>
          <p:cNvSpPr txBox="1">
            <a:spLocks noGrp="1"/>
          </p:cNvSpPr>
          <p:nvPr>
            <p:ph type="title" idx="8"/>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86" name="Google Shape;86;p1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3">
    <p:spTree>
      <p:nvGrpSpPr>
        <p:cNvPr id="1" name="Shape 87"/>
        <p:cNvGrpSpPr/>
        <p:nvPr/>
      </p:nvGrpSpPr>
      <p:grpSpPr>
        <a:xfrm>
          <a:off x="0" y="0"/>
          <a:ext cx="0" cy="0"/>
          <a:chOff x="0" y="0"/>
          <a:chExt cx="0" cy="0"/>
        </a:xfrm>
      </p:grpSpPr>
      <p:sp>
        <p:nvSpPr>
          <p:cNvPr id="88" name="Google Shape;88;p18"/>
          <p:cNvSpPr txBox="1">
            <a:spLocks noGrp="1"/>
          </p:cNvSpPr>
          <p:nvPr>
            <p:ph type="subTitle" idx="1"/>
          </p:nvPr>
        </p:nvSpPr>
        <p:spPr>
          <a:xfrm>
            <a:off x="5208325" y="1199550"/>
            <a:ext cx="3111000" cy="145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6"/>
              </a:buClr>
              <a:buSzPts val="3000"/>
              <a:buFont typeface="Advent Pro"/>
              <a:buNone/>
              <a:defRPr sz="30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89" name="Google Shape;89;p18"/>
          <p:cNvSpPr txBox="1">
            <a:spLocks noGrp="1"/>
          </p:cNvSpPr>
          <p:nvPr>
            <p:ph type="body" idx="2"/>
          </p:nvPr>
        </p:nvSpPr>
        <p:spPr>
          <a:xfrm>
            <a:off x="5208325" y="2778821"/>
            <a:ext cx="3111000" cy="1509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wo Columns 2">
  <p:cSld name="TITLE_ONLY_1">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92" name="Google Shape;92;p1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93" name="Google Shape;93;p19"/>
          <p:cNvSpPr txBox="1">
            <a:spLocks noGrp="1"/>
          </p:cNvSpPr>
          <p:nvPr>
            <p:ph type="subTitle" idx="1"/>
          </p:nvPr>
        </p:nvSpPr>
        <p:spPr>
          <a:xfrm>
            <a:off x="5917025" y="31561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4" name="Google Shape;94;p19"/>
          <p:cNvSpPr txBox="1">
            <a:spLocks noGrp="1"/>
          </p:cNvSpPr>
          <p:nvPr>
            <p:ph type="title" idx="2" hasCustomPrompt="1"/>
          </p:nvPr>
        </p:nvSpPr>
        <p:spPr>
          <a:xfrm>
            <a:off x="5917025" y="25702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95" name="Google Shape;95;p19"/>
          <p:cNvSpPr txBox="1">
            <a:spLocks noGrp="1"/>
          </p:cNvSpPr>
          <p:nvPr>
            <p:ph type="subTitle" idx="3"/>
          </p:nvPr>
        </p:nvSpPr>
        <p:spPr>
          <a:xfrm>
            <a:off x="5917025" y="4276092"/>
            <a:ext cx="2066700" cy="56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9"/>
          <p:cNvSpPr txBox="1">
            <a:spLocks noGrp="1"/>
          </p:cNvSpPr>
          <p:nvPr>
            <p:ph type="title" idx="4" hasCustomPrompt="1"/>
          </p:nvPr>
        </p:nvSpPr>
        <p:spPr>
          <a:xfrm>
            <a:off x="5917025" y="3690192"/>
            <a:ext cx="20667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2">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1167625"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99" name="Google Shape;99;p20"/>
          <p:cNvSpPr txBox="1">
            <a:spLocks noGrp="1"/>
          </p:cNvSpPr>
          <p:nvPr>
            <p:ph type="subTitle" idx="1"/>
          </p:nvPr>
        </p:nvSpPr>
        <p:spPr>
          <a:xfrm>
            <a:off x="1167625"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0" name="Google Shape;100;p20"/>
          <p:cNvSpPr txBox="1">
            <a:spLocks noGrp="1"/>
          </p:cNvSpPr>
          <p:nvPr>
            <p:ph type="title" idx="2"/>
          </p:nvPr>
        </p:nvSpPr>
        <p:spPr>
          <a:xfrm>
            <a:off x="3637202"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1" name="Google Shape;101;p20"/>
          <p:cNvSpPr txBox="1">
            <a:spLocks noGrp="1"/>
          </p:cNvSpPr>
          <p:nvPr>
            <p:ph type="subTitle" idx="3"/>
          </p:nvPr>
        </p:nvSpPr>
        <p:spPr>
          <a:xfrm>
            <a:off x="3637201"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20"/>
          <p:cNvSpPr txBox="1">
            <a:spLocks noGrp="1"/>
          </p:cNvSpPr>
          <p:nvPr>
            <p:ph type="title" idx="4"/>
          </p:nvPr>
        </p:nvSpPr>
        <p:spPr>
          <a:xfrm>
            <a:off x="6106780" y="2108850"/>
            <a:ext cx="1869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3" name="Google Shape;103;p20"/>
          <p:cNvSpPr txBox="1">
            <a:spLocks noGrp="1"/>
          </p:cNvSpPr>
          <p:nvPr>
            <p:ph type="subTitle" idx="5"/>
          </p:nvPr>
        </p:nvSpPr>
        <p:spPr>
          <a:xfrm>
            <a:off x="6106776" y="3526350"/>
            <a:ext cx="1869600" cy="9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 name="Google Shape;104;p20"/>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05" name="Google Shape;105;p2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1283075"/>
            <a:ext cx="3898500" cy="2052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29145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19137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_1">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1167625"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08" name="Google Shape;108;p21"/>
          <p:cNvSpPr txBox="1">
            <a:spLocks noGrp="1"/>
          </p:cNvSpPr>
          <p:nvPr>
            <p:ph type="subTitle" idx="1"/>
          </p:nvPr>
        </p:nvSpPr>
        <p:spPr>
          <a:xfrm>
            <a:off x="116762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9" name="Google Shape;109;p21"/>
          <p:cNvSpPr txBox="1">
            <a:spLocks noGrp="1"/>
          </p:cNvSpPr>
          <p:nvPr>
            <p:ph type="title" idx="2"/>
          </p:nvPr>
        </p:nvSpPr>
        <p:spPr>
          <a:xfrm>
            <a:off x="3637201"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10" name="Google Shape;110;p21"/>
          <p:cNvSpPr txBox="1">
            <a:spLocks noGrp="1"/>
          </p:cNvSpPr>
          <p:nvPr>
            <p:ph type="subTitle" idx="3"/>
          </p:nvPr>
        </p:nvSpPr>
        <p:spPr>
          <a:xfrm>
            <a:off x="3637200"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1" name="Google Shape;111;p21"/>
          <p:cNvSpPr txBox="1">
            <a:spLocks noGrp="1"/>
          </p:cNvSpPr>
          <p:nvPr>
            <p:ph type="title" idx="4"/>
          </p:nvPr>
        </p:nvSpPr>
        <p:spPr>
          <a:xfrm>
            <a:off x="6106776" y="33058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12" name="Google Shape;112;p21"/>
          <p:cNvSpPr txBox="1">
            <a:spLocks noGrp="1"/>
          </p:cNvSpPr>
          <p:nvPr>
            <p:ph type="subTitle" idx="5"/>
          </p:nvPr>
        </p:nvSpPr>
        <p:spPr>
          <a:xfrm>
            <a:off x="6106775" y="39073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14" name="Google Shape;114;p21"/>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15" name="Google Shape;115;p21"/>
          <p:cNvSpPr txBox="1">
            <a:spLocks noGrp="1"/>
          </p:cNvSpPr>
          <p:nvPr>
            <p:ph type="title" idx="7"/>
          </p:nvPr>
        </p:nvSpPr>
        <p:spPr>
          <a:xfrm>
            <a:off x="1167625"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16" name="Google Shape;116;p21"/>
          <p:cNvSpPr txBox="1">
            <a:spLocks noGrp="1"/>
          </p:cNvSpPr>
          <p:nvPr>
            <p:ph type="subTitle" idx="8"/>
          </p:nvPr>
        </p:nvSpPr>
        <p:spPr>
          <a:xfrm>
            <a:off x="116762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7" name="Google Shape;117;p21"/>
          <p:cNvSpPr txBox="1">
            <a:spLocks noGrp="1"/>
          </p:cNvSpPr>
          <p:nvPr>
            <p:ph type="title" idx="9"/>
          </p:nvPr>
        </p:nvSpPr>
        <p:spPr>
          <a:xfrm>
            <a:off x="3637201"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18" name="Google Shape;118;p21"/>
          <p:cNvSpPr txBox="1">
            <a:spLocks noGrp="1"/>
          </p:cNvSpPr>
          <p:nvPr>
            <p:ph type="subTitle" idx="13"/>
          </p:nvPr>
        </p:nvSpPr>
        <p:spPr>
          <a:xfrm>
            <a:off x="3637200"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9" name="Google Shape;119;p21"/>
          <p:cNvSpPr txBox="1">
            <a:spLocks noGrp="1"/>
          </p:cNvSpPr>
          <p:nvPr>
            <p:ph type="title" idx="14"/>
          </p:nvPr>
        </p:nvSpPr>
        <p:spPr>
          <a:xfrm>
            <a:off x="6106776" y="1610950"/>
            <a:ext cx="1869600" cy="666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20" name="Google Shape;120;p21"/>
          <p:cNvSpPr txBox="1">
            <a:spLocks noGrp="1"/>
          </p:cNvSpPr>
          <p:nvPr>
            <p:ph type="subTitle" idx="15"/>
          </p:nvPr>
        </p:nvSpPr>
        <p:spPr>
          <a:xfrm>
            <a:off x="6106775" y="2212450"/>
            <a:ext cx="1869600" cy="6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2">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5429475" y="2012425"/>
            <a:ext cx="28410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23" name="Google Shape;123;p22"/>
          <p:cNvSpPr txBox="1">
            <a:spLocks noGrp="1"/>
          </p:cNvSpPr>
          <p:nvPr>
            <p:ph type="body" idx="2"/>
          </p:nvPr>
        </p:nvSpPr>
        <p:spPr>
          <a:xfrm>
            <a:off x="5429475" y="2649150"/>
            <a:ext cx="28410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4" name="Google Shape;124;p22"/>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25" name="Google Shape;125;p2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128" name="Google Shape;128;p23"/>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29" name="Google Shape;129;p23"/>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23"/>
          <p:cNvSpPr txBox="1"/>
          <p:nvPr/>
        </p:nvSpPr>
        <p:spPr>
          <a:xfrm>
            <a:off x="3017400" y="3634450"/>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2"/>
                </a:solidFill>
                <a:latin typeface="Roboto"/>
                <a:ea typeface="Roboto"/>
                <a:cs typeface="Roboto"/>
                <a:sym typeface="Roboto"/>
              </a:rPr>
              <a:t>CREDITS: This presentation template was created by </a:t>
            </a:r>
            <a:r>
              <a:rPr lang="en" sz="10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2"/>
                </a:solidFill>
                <a:latin typeface="Roboto"/>
                <a:ea typeface="Roboto"/>
                <a:cs typeface="Roboto"/>
                <a:sym typeface="Roboto"/>
              </a:rPr>
              <a:t>, including icons by </a:t>
            </a:r>
            <a:r>
              <a:rPr lang="en" sz="10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2"/>
                </a:solidFill>
                <a:latin typeface="Roboto"/>
                <a:ea typeface="Roboto"/>
                <a:cs typeface="Roboto"/>
                <a:sym typeface="Roboto"/>
              </a:rPr>
              <a:t>, and infographics &amp; images by </a:t>
            </a:r>
            <a:r>
              <a:rPr lang="en" sz="10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a:p>
            <a:pPr marL="0" lvl="0" indent="0" algn="ctr" rtl="0">
              <a:spcBef>
                <a:spcPts val="300"/>
              </a:spcBef>
              <a:spcAft>
                <a:spcPts val="0"/>
              </a:spcAft>
              <a:buNone/>
            </a:pPr>
            <a:endParaRPr sz="1000" b="1">
              <a:solidFill>
                <a:schemeClr val="dk2"/>
              </a:solidFill>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3" name="Google Shape;133;p2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4" name="Google Shape;134;p2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8850" y="1228675"/>
            <a:ext cx="73863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 name="Google Shape;18;p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6426" y="1408100"/>
            <a:ext cx="3600600" cy="3166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3" name="Google Shape;23;p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5032400" y="1906375"/>
            <a:ext cx="3135000" cy="23943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4000"/>
              <a:buNone/>
              <a:defRPr sz="4000">
                <a:solidFill>
                  <a:schemeClr val="accent1"/>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CF8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1pPr>
            <a:lvl2pPr lvl="1">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2pPr>
            <a:lvl3pPr lvl="2">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3pPr>
            <a:lvl4pPr lvl="3">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4pPr>
            <a:lvl5pPr lvl="4">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5pPr>
            <a:lvl6pPr lvl="5">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6pPr>
            <a:lvl7pPr lvl="6">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7pPr>
            <a:lvl8pPr lvl="7">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8pPr>
            <a:lvl9pPr lvl="8">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Google Shape;139;p25"/>
          <p:cNvGrpSpPr/>
          <p:nvPr/>
        </p:nvGrpSpPr>
        <p:grpSpPr>
          <a:xfrm>
            <a:off x="4020093" y="607663"/>
            <a:ext cx="5065148" cy="3795451"/>
            <a:chOff x="936525" y="238100"/>
            <a:chExt cx="5319975" cy="3986400"/>
          </a:xfrm>
        </p:grpSpPr>
        <p:sp>
          <p:nvSpPr>
            <p:cNvPr id="140" name="Google Shape;140;p25"/>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25"/>
          <p:cNvSpPr txBox="1">
            <a:spLocks noGrp="1"/>
          </p:cNvSpPr>
          <p:nvPr>
            <p:ph type="ctrTitle"/>
          </p:nvPr>
        </p:nvSpPr>
        <p:spPr>
          <a:xfrm>
            <a:off x="442025" y="271250"/>
            <a:ext cx="3739200" cy="231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ONLINE PIZZA DELIVERY</a:t>
            </a:r>
            <a:endParaRPr/>
          </a:p>
        </p:txBody>
      </p:sp>
      <p:sp>
        <p:nvSpPr>
          <p:cNvPr id="146" name="Google Shape;146;p25"/>
          <p:cNvSpPr txBox="1">
            <a:spLocks noGrp="1"/>
          </p:cNvSpPr>
          <p:nvPr>
            <p:ph type="subTitle" idx="1"/>
          </p:nvPr>
        </p:nvSpPr>
        <p:spPr>
          <a:xfrm>
            <a:off x="362250" y="2912025"/>
            <a:ext cx="2893200" cy="23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Guide - Prof. Aparna Sawant</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Group 4 - </a:t>
            </a:r>
            <a:endParaRPr sz="1500">
              <a:solidFill>
                <a:schemeClr val="dk1"/>
              </a:solidFill>
            </a:endParaRPr>
          </a:p>
          <a:p>
            <a:pPr marL="0" lvl="0" indent="0" algn="l" rtl="0">
              <a:spcBef>
                <a:spcPts val="0"/>
              </a:spcBef>
              <a:spcAft>
                <a:spcPts val="0"/>
              </a:spcAft>
              <a:buClr>
                <a:schemeClr val="dk1"/>
              </a:buClr>
              <a:buFont typeface="Arial"/>
              <a:buNone/>
            </a:pPr>
            <a:r>
              <a:rPr lang="en" sz="1500">
                <a:solidFill>
                  <a:schemeClr val="dk1"/>
                </a:solidFill>
              </a:rPr>
              <a:t>04 -  Aniket Bichare  </a:t>
            </a:r>
            <a:endParaRPr sz="1500">
              <a:solidFill>
                <a:schemeClr val="dk1"/>
              </a:solidFill>
            </a:endParaRPr>
          </a:p>
          <a:p>
            <a:pPr marL="0" lvl="0" indent="0" algn="l" rtl="0">
              <a:spcBef>
                <a:spcPts val="0"/>
              </a:spcBef>
              <a:spcAft>
                <a:spcPts val="0"/>
              </a:spcAft>
              <a:buClr>
                <a:schemeClr val="dk1"/>
              </a:buClr>
              <a:buFont typeface="Arial"/>
              <a:buNone/>
            </a:pPr>
            <a:r>
              <a:rPr lang="en" sz="1500">
                <a:solidFill>
                  <a:schemeClr val="dk1"/>
                </a:solidFill>
              </a:rPr>
              <a:t>12  - Ajinkya Deshmukh  </a:t>
            </a:r>
            <a:endParaRPr sz="1500">
              <a:solidFill>
                <a:schemeClr val="dk1"/>
              </a:solidFill>
            </a:endParaRPr>
          </a:p>
          <a:p>
            <a:pPr marL="0" lvl="0" indent="0" algn="l" rtl="0">
              <a:spcBef>
                <a:spcPts val="0"/>
              </a:spcBef>
              <a:spcAft>
                <a:spcPts val="0"/>
              </a:spcAft>
              <a:buClr>
                <a:schemeClr val="dk1"/>
              </a:buClr>
              <a:buFont typeface="Arial"/>
              <a:buNone/>
            </a:pPr>
            <a:r>
              <a:rPr lang="en" sz="1500">
                <a:solidFill>
                  <a:schemeClr val="dk1"/>
                </a:solidFill>
              </a:rPr>
              <a:t>18  - Sachin Gajalwad </a:t>
            </a:r>
            <a:endParaRPr sz="1500">
              <a:solidFill>
                <a:schemeClr val="dk1"/>
              </a:solidFill>
            </a:endParaRPr>
          </a:p>
          <a:p>
            <a:pPr marL="0" lvl="0" indent="0" algn="l" rtl="0">
              <a:spcBef>
                <a:spcPts val="0"/>
              </a:spcBef>
              <a:spcAft>
                <a:spcPts val="0"/>
              </a:spcAft>
              <a:buNone/>
            </a:pPr>
            <a:r>
              <a:rPr lang="en" sz="1500">
                <a:solidFill>
                  <a:schemeClr val="dk1"/>
                </a:solidFill>
              </a:rPr>
              <a:t>21  - Kiran Gunjal </a:t>
            </a:r>
            <a:endParaRPr sz="1500">
              <a:solidFill>
                <a:schemeClr val="dk1"/>
              </a:solidFill>
            </a:endParaRPr>
          </a:p>
          <a:p>
            <a:pPr marL="0" lvl="0" indent="0" algn="l" rtl="0">
              <a:spcBef>
                <a:spcPts val="0"/>
              </a:spcBef>
              <a:spcAft>
                <a:spcPts val="0"/>
              </a:spcAft>
              <a:buNone/>
            </a:pPr>
            <a:r>
              <a:rPr lang="en" sz="1500">
                <a:solidFill>
                  <a:schemeClr val="dk1"/>
                </a:solidFill>
              </a:rPr>
              <a:t>24 - Shubham Hingade</a:t>
            </a:r>
            <a:endParaRPr sz="1500">
              <a:solidFill>
                <a:schemeClr val="dk1"/>
              </a:solidFill>
            </a:endParaRPr>
          </a:p>
          <a:p>
            <a:pPr marL="0" lvl="0" indent="0" algn="l" rtl="0">
              <a:spcBef>
                <a:spcPts val="0"/>
              </a:spcBef>
              <a:spcAft>
                <a:spcPts val="0"/>
              </a:spcAft>
              <a:buClr>
                <a:schemeClr val="dk1"/>
              </a:buClr>
              <a:buFont typeface="Arial"/>
              <a:buNone/>
            </a:pPr>
            <a:endParaRPr sz="1800">
              <a:solidFill>
                <a:schemeClr val="dk1"/>
              </a:solidFill>
            </a:endParaRPr>
          </a:p>
        </p:txBody>
      </p:sp>
      <p:cxnSp>
        <p:nvCxnSpPr>
          <p:cNvPr id="147" name="Google Shape;147;p25"/>
          <p:cNvCxnSpPr/>
          <p:nvPr/>
        </p:nvCxnSpPr>
        <p:spPr>
          <a:xfrm>
            <a:off x="623400" y="2505400"/>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148" name="Google Shape;148;p25"/>
          <p:cNvGrpSpPr/>
          <p:nvPr/>
        </p:nvGrpSpPr>
        <p:grpSpPr>
          <a:xfrm>
            <a:off x="4760184" y="632680"/>
            <a:ext cx="4717227" cy="4962536"/>
            <a:chOff x="1713850" y="264375"/>
            <a:chExt cx="4954550" cy="5212200"/>
          </a:xfrm>
        </p:grpSpPr>
        <p:sp>
          <p:nvSpPr>
            <p:cNvPr id="149" name="Google Shape;149;p25"/>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5"/>
          <p:cNvSpPr txBox="1">
            <a:spLocks noGrp="1"/>
          </p:cNvSpPr>
          <p:nvPr>
            <p:ph type="subTitle" idx="4294967295"/>
          </p:nvPr>
        </p:nvSpPr>
        <p:spPr>
          <a:xfrm>
            <a:off x="3255450" y="4292650"/>
            <a:ext cx="2551200" cy="73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500">
                <a:solidFill>
                  <a:schemeClr val="dk2"/>
                </a:solidFill>
                <a:latin typeface="Roboto Medium"/>
                <a:ea typeface="Roboto Medium"/>
                <a:cs typeface="Roboto Medium"/>
                <a:sym typeface="Roboto Medium"/>
              </a:rPr>
              <a:t>Department of IT &amp; MCA</a:t>
            </a:r>
            <a:endParaRPr sz="1500">
              <a:solidFill>
                <a:schemeClr val="dk2"/>
              </a:solidFill>
              <a:latin typeface="Roboto Medium"/>
              <a:ea typeface="Roboto Medium"/>
              <a:cs typeface="Roboto Medium"/>
              <a:sym typeface="Roboto Medium"/>
            </a:endParaRPr>
          </a:p>
        </p:txBody>
      </p:sp>
      <p:sp>
        <p:nvSpPr>
          <p:cNvPr id="244" name="Google Shape;244;p25"/>
          <p:cNvSpPr txBox="1">
            <a:spLocks noGrp="1"/>
          </p:cNvSpPr>
          <p:nvPr>
            <p:ph type="subTitle" idx="4294967295"/>
          </p:nvPr>
        </p:nvSpPr>
        <p:spPr>
          <a:xfrm>
            <a:off x="3255448" y="4523675"/>
            <a:ext cx="4932000" cy="42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500">
                <a:solidFill>
                  <a:schemeClr val="dk2"/>
                </a:solidFill>
              </a:rPr>
              <a:t>Vishwakarma Institute of Technology , Pune</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Flowchart</a:t>
            </a:r>
            <a:endParaRPr/>
          </a:p>
        </p:txBody>
      </p:sp>
      <p:pic>
        <p:nvPicPr>
          <p:cNvPr id="342" name="Google Shape;342;p34"/>
          <p:cNvPicPr preferRelativeResize="0"/>
          <p:nvPr/>
        </p:nvPicPr>
        <p:blipFill>
          <a:blip r:embed="rId3">
            <a:alphaModFix/>
          </a:blip>
          <a:stretch>
            <a:fillRect/>
          </a:stretch>
        </p:blipFill>
        <p:spPr>
          <a:xfrm>
            <a:off x="132300" y="1008725"/>
            <a:ext cx="2543175" cy="3590925"/>
          </a:xfrm>
          <a:prstGeom prst="rect">
            <a:avLst/>
          </a:prstGeom>
          <a:noFill/>
          <a:ln>
            <a:noFill/>
          </a:ln>
        </p:spPr>
      </p:pic>
      <p:pic>
        <p:nvPicPr>
          <p:cNvPr id="343" name="Google Shape;343;p34"/>
          <p:cNvPicPr preferRelativeResize="0"/>
          <p:nvPr/>
        </p:nvPicPr>
        <p:blipFill>
          <a:blip r:embed="rId4">
            <a:alphaModFix/>
          </a:blip>
          <a:stretch>
            <a:fillRect/>
          </a:stretch>
        </p:blipFill>
        <p:spPr>
          <a:xfrm>
            <a:off x="2847975" y="1109200"/>
            <a:ext cx="6143626" cy="2788004"/>
          </a:xfrm>
          <a:prstGeom prst="rect">
            <a:avLst/>
          </a:prstGeom>
          <a:noFill/>
          <a:ln>
            <a:noFill/>
          </a:ln>
        </p:spPr>
      </p:pic>
      <p:sp>
        <p:nvSpPr>
          <p:cNvPr id="344" name="Google Shape;344;p34"/>
          <p:cNvSpPr txBox="1"/>
          <p:nvPr/>
        </p:nvSpPr>
        <p:spPr>
          <a:xfrm>
            <a:off x="-160725" y="4651575"/>
            <a:ext cx="2499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1600"/>
              </a:spcAft>
              <a:buNone/>
            </a:pPr>
            <a:r>
              <a:rPr lang="en" sz="1600">
                <a:solidFill>
                  <a:schemeClr val="dk2"/>
                </a:solidFill>
                <a:latin typeface="Roboto"/>
                <a:ea typeface="Roboto"/>
                <a:cs typeface="Roboto"/>
                <a:sym typeface="Roboto"/>
              </a:rPr>
              <a:t>Flowchart for user</a:t>
            </a:r>
            <a:endParaRPr sz="1200"/>
          </a:p>
        </p:txBody>
      </p:sp>
      <p:sp>
        <p:nvSpPr>
          <p:cNvPr id="345" name="Google Shape;345;p34"/>
          <p:cNvSpPr txBox="1"/>
          <p:nvPr/>
        </p:nvSpPr>
        <p:spPr>
          <a:xfrm>
            <a:off x="3849275" y="4049600"/>
            <a:ext cx="30000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1600"/>
              </a:spcAft>
              <a:buNone/>
            </a:pPr>
            <a:r>
              <a:rPr lang="en" sz="1600">
                <a:solidFill>
                  <a:schemeClr val="dk2"/>
                </a:solidFill>
                <a:latin typeface="Roboto"/>
                <a:ea typeface="Roboto"/>
                <a:cs typeface="Roboto"/>
                <a:sym typeface="Roboto"/>
              </a:rPr>
              <a:t>Flowchart for admin</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Outputs</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987574"/>
            <a:ext cx="7056784" cy="396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Outputs</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915566"/>
            <a:ext cx="6916144"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03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Outputs</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88790"/>
            <a:ext cx="65055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03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Outputs</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203598"/>
            <a:ext cx="6336704" cy="356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03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Outputs</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059582"/>
            <a:ext cx="704422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03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6"/>
          <p:cNvSpPr txBox="1">
            <a:spLocks noGrp="1"/>
          </p:cNvSpPr>
          <p:nvPr>
            <p:ph type="subTitle" idx="1"/>
          </p:nvPr>
        </p:nvSpPr>
        <p:spPr>
          <a:xfrm>
            <a:off x="5208325" y="928300"/>
            <a:ext cx="23865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Conclusion</a:t>
            </a:r>
            <a:endParaRPr/>
          </a:p>
        </p:txBody>
      </p:sp>
      <p:grpSp>
        <p:nvGrpSpPr>
          <p:cNvPr id="356" name="Google Shape;356;p36"/>
          <p:cNvGrpSpPr/>
          <p:nvPr/>
        </p:nvGrpSpPr>
        <p:grpSpPr>
          <a:xfrm>
            <a:off x="203554" y="480066"/>
            <a:ext cx="3476720" cy="3724363"/>
            <a:chOff x="1809182" y="1060067"/>
            <a:chExt cx="1553147" cy="1663776"/>
          </a:xfrm>
        </p:grpSpPr>
        <p:sp>
          <p:nvSpPr>
            <p:cNvPr id="357" name="Google Shape;357;p36"/>
            <p:cNvSpPr/>
            <p:nvPr/>
          </p:nvSpPr>
          <p:spPr>
            <a:xfrm>
              <a:off x="1809182" y="1373883"/>
              <a:ext cx="1553147" cy="134996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2209348" y="1060067"/>
              <a:ext cx="315697" cy="274390"/>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36"/>
          <p:cNvSpPr txBox="1">
            <a:spLocks noGrp="1"/>
          </p:cNvSpPr>
          <p:nvPr>
            <p:ph type="body" idx="2"/>
          </p:nvPr>
        </p:nvSpPr>
        <p:spPr>
          <a:xfrm>
            <a:off x="5208325" y="1778253"/>
            <a:ext cx="3065400" cy="276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conclusion, Pizza food delivery system would provide a convenient, thoughtful and reasonable way for customers to order pizza.</a:t>
            </a:r>
            <a:endParaRPr/>
          </a:p>
        </p:txBody>
      </p:sp>
      <p:pic>
        <p:nvPicPr>
          <p:cNvPr id="360" name="Google Shape;360;p36"/>
          <p:cNvPicPr preferRelativeResize="0"/>
          <p:nvPr/>
        </p:nvPicPr>
        <p:blipFill rotWithShape="1">
          <a:blip r:embed="rId3">
            <a:alphaModFix/>
          </a:blip>
          <a:srcRect l="22872" r="9197"/>
          <a:stretch/>
        </p:blipFill>
        <p:spPr>
          <a:xfrm>
            <a:off x="931625" y="743400"/>
            <a:ext cx="3726000" cy="36567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idx="6"/>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Content</a:t>
            </a:r>
            <a:endParaRPr/>
          </a:p>
        </p:txBody>
      </p:sp>
      <p:sp>
        <p:nvSpPr>
          <p:cNvPr id="250" name="Google Shape;250;p26"/>
          <p:cNvSpPr txBox="1">
            <a:spLocks noGrp="1"/>
          </p:cNvSpPr>
          <p:nvPr>
            <p:ph type="title"/>
          </p:nvPr>
        </p:nvSpPr>
        <p:spPr>
          <a:xfrm>
            <a:off x="1167625" y="3406275"/>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Diagrams</a:t>
            </a:r>
            <a:endParaRPr/>
          </a:p>
        </p:txBody>
      </p:sp>
      <p:sp>
        <p:nvSpPr>
          <p:cNvPr id="251" name="Google Shape;251;p26"/>
          <p:cNvSpPr txBox="1">
            <a:spLocks noGrp="1"/>
          </p:cNvSpPr>
          <p:nvPr>
            <p:ph type="title" idx="2"/>
          </p:nvPr>
        </p:nvSpPr>
        <p:spPr>
          <a:xfrm>
            <a:off x="4008925" y="3363150"/>
            <a:ext cx="1224900" cy="5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Output</a:t>
            </a:r>
            <a:endParaRPr/>
          </a:p>
        </p:txBody>
      </p:sp>
      <p:sp>
        <p:nvSpPr>
          <p:cNvPr id="252" name="Google Shape;252;p26"/>
          <p:cNvSpPr txBox="1">
            <a:spLocks noGrp="1"/>
          </p:cNvSpPr>
          <p:nvPr>
            <p:ph type="title" idx="4"/>
          </p:nvPr>
        </p:nvSpPr>
        <p:spPr>
          <a:xfrm>
            <a:off x="6106776" y="33058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253" name="Google Shape;253;p26"/>
          <p:cNvSpPr txBox="1">
            <a:spLocks noGrp="1"/>
          </p:cNvSpPr>
          <p:nvPr>
            <p:ph type="title" idx="7"/>
          </p:nvPr>
        </p:nvSpPr>
        <p:spPr>
          <a:xfrm>
            <a:off x="1167625" y="1610950"/>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Aim</a:t>
            </a:r>
            <a:endParaRPr/>
          </a:p>
        </p:txBody>
      </p:sp>
      <p:sp>
        <p:nvSpPr>
          <p:cNvPr id="254" name="Google Shape;254;p26"/>
          <p:cNvSpPr txBox="1">
            <a:spLocks noGrp="1"/>
          </p:cNvSpPr>
          <p:nvPr>
            <p:ph type="title" idx="9"/>
          </p:nvPr>
        </p:nvSpPr>
        <p:spPr>
          <a:xfrm>
            <a:off x="3637201" y="1798175"/>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 &amp; Scope</a:t>
            </a:r>
            <a:endParaRPr/>
          </a:p>
        </p:txBody>
      </p:sp>
      <p:sp>
        <p:nvSpPr>
          <p:cNvPr id="255" name="Google Shape;255;p26"/>
          <p:cNvSpPr txBox="1">
            <a:spLocks noGrp="1"/>
          </p:cNvSpPr>
          <p:nvPr>
            <p:ph type="title" idx="14"/>
          </p:nvPr>
        </p:nvSpPr>
        <p:spPr>
          <a:xfrm>
            <a:off x="6106776" y="1866288"/>
            <a:ext cx="1869600" cy="66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Technical Feasibility</a:t>
            </a:r>
            <a:endParaRPr/>
          </a:p>
        </p:txBody>
      </p:sp>
      <p:cxnSp>
        <p:nvCxnSpPr>
          <p:cNvPr id="256" name="Google Shape;256;p26"/>
          <p:cNvCxnSpPr/>
          <p:nvPr/>
        </p:nvCxnSpPr>
        <p:spPr>
          <a:xfrm>
            <a:off x="1138200" y="3266522"/>
            <a:ext cx="6867600" cy="0"/>
          </a:xfrm>
          <a:prstGeom prst="straightConnector1">
            <a:avLst/>
          </a:prstGeom>
          <a:noFill/>
          <a:ln w="38100" cap="flat" cmpd="sng">
            <a:solidFill>
              <a:schemeClr val="accent5"/>
            </a:solidFill>
            <a:prstDash val="solid"/>
            <a:round/>
            <a:headEnd type="none" w="med" len="med"/>
            <a:tailEnd type="none" w="med" len="med"/>
          </a:ln>
        </p:spPr>
      </p:cxnSp>
      <p:cxnSp>
        <p:nvCxnSpPr>
          <p:cNvPr id="257" name="Google Shape;257;p26"/>
          <p:cNvCxnSpPr/>
          <p:nvPr/>
        </p:nvCxnSpPr>
        <p:spPr>
          <a:xfrm>
            <a:off x="1138200" y="1582898"/>
            <a:ext cx="6867600" cy="0"/>
          </a:xfrm>
          <a:prstGeom prst="straightConnector1">
            <a:avLst/>
          </a:prstGeom>
          <a:noFill/>
          <a:ln w="38100" cap="flat" cmpd="sng">
            <a:solidFill>
              <a:schemeClr val="accent5"/>
            </a:solidFill>
            <a:prstDash val="solid"/>
            <a:round/>
            <a:headEnd type="none" w="med" len="med"/>
            <a:tailEnd type="none" w="med" len="med"/>
          </a:ln>
        </p:spPr>
      </p:cxnSp>
      <p:sp>
        <p:nvSpPr>
          <p:cNvPr id="258" name="Google Shape;258;p26"/>
          <p:cNvSpPr/>
          <p:nvPr/>
        </p:nvSpPr>
        <p:spPr>
          <a:xfrm>
            <a:off x="2016775"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86350"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6955925" y="1497248"/>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2016775"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486350"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6955925" y="3180872"/>
            <a:ext cx="171300" cy="17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7"/>
          <p:cNvSpPr/>
          <p:nvPr/>
        </p:nvSpPr>
        <p:spPr>
          <a:xfrm>
            <a:off x="5301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5443649" y="1553750"/>
            <a:ext cx="2642700" cy="2642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txBox="1">
            <a:spLocks noGrp="1"/>
          </p:cNvSpPr>
          <p:nvPr>
            <p:ph type="body" idx="2"/>
          </p:nvPr>
        </p:nvSpPr>
        <p:spPr>
          <a:xfrm>
            <a:off x="461100" y="1521000"/>
            <a:ext cx="3837300" cy="3512100"/>
          </a:xfrm>
          <a:prstGeom prst="rect">
            <a:avLst/>
          </a:prstGeom>
        </p:spPr>
        <p:txBody>
          <a:bodyPr spcFirstLastPara="1" wrap="square" lIns="91425" tIns="91425" rIns="91425" bIns="91425" anchor="t" anchorCtr="0">
            <a:noAutofit/>
          </a:bodyPr>
          <a:lstStyle/>
          <a:p>
            <a:pPr marL="457200" lvl="0" indent="0" algn="ctr" rtl="0">
              <a:spcBef>
                <a:spcPts val="0"/>
              </a:spcBef>
              <a:spcAft>
                <a:spcPts val="1000"/>
              </a:spcAft>
              <a:buNone/>
            </a:pPr>
            <a:r>
              <a:rPr lang="en" sz="1700">
                <a:solidFill>
                  <a:schemeClr val="dk2"/>
                </a:solidFill>
                <a:latin typeface="Roboto Medium"/>
                <a:ea typeface="Roboto Medium"/>
                <a:cs typeface="Roboto Medium"/>
                <a:sym typeface="Roboto Medium"/>
              </a:rPr>
              <a:t>Our goal is to deliver a database with a user interface (website) where customers can select various ingredients for their own pizza and place their order. The order will be sent to the “kitchen” where the pizza will be made. The focus is to create an “easy to use” website, which will allow a first time customer to complete their order with ease.</a:t>
            </a:r>
            <a:endParaRPr sz="1700">
              <a:latin typeface="Roboto Medium"/>
              <a:ea typeface="Roboto Medium"/>
              <a:cs typeface="Roboto Medium"/>
              <a:sym typeface="Roboto Medium"/>
            </a:endParaRPr>
          </a:p>
        </p:txBody>
      </p:sp>
      <p:sp>
        <p:nvSpPr>
          <p:cNvPr id="271" name="Google Shape;271;p2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Aim</a:t>
            </a:r>
            <a:endParaRPr sz="3500"/>
          </a:p>
        </p:txBody>
      </p:sp>
      <p:sp>
        <p:nvSpPr>
          <p:cNvPr id="272" name="Google Shape;272;p27"/>
          <p:cNvSpPr txBox="1">
            <a:spLocks noGrp="1"/>
          </p:cNvSpPr>
          <p:nvPr>
            <p:ph type="subTitle" idx="1"/>
          </p:nvPr>
        </p:nvSpPr>
        <p:spPr>
          <a:xfrm>
            <a:off x="5396400" y="3189425"/>
            <a:ext cx="27372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accent4"/>
                </a:solidFill>
                <a:latin typeface="Coiny"/>
                <a:ea typeface="Coiny"/>
                <a:cs typeface="Coiny"/>
                <a:sym typeface="Coiny"/>
              </a:rPr>
              <a:t>MyDelivery</a:t>
            </a:r>
            <a:endParaRPr sz="2200">
              <a:solidFill>
                <a:schemeClr val="accent4"/>
              </a:solidFill>
              <a:latin typeface="Coiny"/>
              <a:ea typeface="Coiny"/>
              <a:cs typeface="Coiny"/>
              <a:sym typeface="Coiny"/>
            </a:endParaRPr>
          </a:p>
        </p:txBody>
      </p:sp>
      <p:grpSp>
        <p:nvGrpSpPr>
          <p:cNvPr id="273" name="Google Shape;273;p27"/>
          <p:cNvGrpSpPr/>
          <p:nvPr/>
        </p:nvGrpSpPr>
        <p:grpSpPr>
          <a:xfrm>
            <a:off x="5977749" y="2108678"/>
            <a:ext cx="1574500" cy="1125798"/>
            <a:chOff x="2135100" y="238125"/>
            <a:chExt cx="2240325" cy="1601875"/>
          </a:xfrm>
        </p:grpSpPr>
        <p:sp>
          <p:nvSpPr>
            <p:cNvPr id="274" name="Google Shape;274;p27"/>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body" idx="1"/>
          </p:nvPr>
        </p:nvSpPr>
        <p:spPr>
          <a:xfrm>
            <a:off x="533550" y="1115375"/>
            <a:ext cx="8076900" cy="37572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211436"/>
              </a:buClr>
              <a:buSzPts val="1350"/>
              <a:buChar char="●"/>
            </a:pPr>
            <a:r>
              <a:rPr lang="en" sz="1300" b="1" dirty="0">
                <a:solidFill>
                  <a:srgbClr val="444444"/>
                </a:solidFill>
              </a:rPr>
              <a:t>Build your own pizza</a:t>
            </a:r>
            <a:r>
              <a:rPr lang="en" sz="1300" dirty="0">
                <a:solidFill>
                  <a:srgbClr val="444444"/>
                </a:solidFill>
              </a:rPr>
              <a:t> – This system will help customers in ordering custom pizzas. So, the customer will pick exactly the things which he/she wants in their pizza. This will surely enhance the image of the pizzeria and customer satisfaction will be more.</a:t>
            </a:r>
            <a:endParaRPr sz="1300" dirty="0">
              <a:solidFill>
                <a:srgbClr val="444444"/>
              </a:solidFill>
            </a:endParaRPr>
          </a:p>
          <a:p>
            <a:pPr marL="457200" lvl="0" indent="0" algn="l" rtl="0">
              <a:spcBef>
                <a:spcPts val="0"/>
              </a:spcBef>
              <a:spcAft>
                <a:spcPts val="0"/>
              </a:spcAft>
              <a:buNone/>
            </a:pPr>
            <a:endParaRPr sz="1300" dirty="0">
              <a:solidFill>
                <a:srgbClr val="444444"/>
              </a:solidFill>
            </a:endParaRPr>
          </a:p>
          <a:p>
            <a:pPr marL="457200" lvl="0" indent="-311150" algn="l" rtl="0">
              <a:spcBef>
                <a:spcPts val="0"/>
              </a:spcBef>
              <a:spcAft>
                <a:spcPts val="0"/>
              </a:spcAft>
              <a:buClr>
                <a:srgbClr val="444444"/>
              </a:buClr>
              <a:buSzPts val="1300"/>
              <a:buChar char="●"/>
            </a:pPr>
            <a:r>
              <a:rPr lang="en" sz="1300" b="1" dirty="0">
                <a:solidFill>
                  <a:srgbClr val="444444"/>
                </a:solidFill>
              </a:rPr>
              <a:t>Better Knowledge</a:t>
            </a:r>
            <a:r>
              <a:rPr lang="en" sz="1300" dirty="0">
                <a:solidFill>
                  <a:srgbClr val="444444"/>
                </a:solidFill>
              </a:rPr>
              <a:t>– This system will provide the customer all the details of his order before making the order. This confirmation will help customers to check the items ordered with their prices.</a:t>
            </a:r>
            <a:endParaRPr sz="1300" dirty="0">
              <a:solidFill>
                <a:srgbClr val="444444"/>
              </a:solidFill>
            </a:endParaRPr>
          </a:p>
          <a:p>
            <a:pPr marL="457200" lvl="0" indent="0" algn="l" rtl="0">
              <a:spcBef>
                <a:spcPts val="0"/>
              </a:spcBef>
              <a:spcAft>
                <a:spcPts val="0"/>
              </a:spcAft>
              <a:buNone/>
            </a:pPr>
            <a:endParaRPr sz="1300" dirty="0">
              <a:solidFill>
                <a:srgbClr val="444444"/>
              </a:solidFill>
            </a:endParaRPr>
          </a:p>
          <a:p>
            <a:pPr marL="457200" lvl="0" indent="-311150" algn="l" rtl="0">
              <a:spcBef>
                <a:spcPts val="0"/>
              </a:spcBef>
              <a:spcAft>
                <a:spcPts val="0"/>
              </a:spcAft>
              <a:buClr>
                <a:srgbClr val="444444"/>
              </a:buClr>
              <a:buSzPts val="1300"/>
              <a:buChar char="●"/>
            </a:pPr>
            <a:r>
              <a:rPr lang="en" sz="1300" b="1" dirty="0">
                <a:solidFill>
                  <a:srgbClr val="444444"/>
                </a:solidFill>
              </a:rPr>
              <a:t>Improves Efficiency</a:t>
            </a:r>
            <a:r>
              <a:rPr lang="en" sz="1300" dirty="0">
                <a:solidFill>
                  <a:srgbClr val="444444"/>
                </a:solidFill>
              </a:rPr>
              <a:t> - This system will make things easier for staff as the whole ordering process is done by the customer only.</a:t>
            </a:r>
            <a:endParaRPr sz="1300" dirty="0">
              <a:solidFill>
                <a:srgbClr val="444444"/>
              </a:solidFill>
            </a:endParaRPr>
          </a:p>
          <a:p>
            <a:pPr marL="457200" lvl="0" indent="0" algn="l" rtl="0">
              <a:spcBef>
                <a:spcPts val="0"/>
              </a:spcBef>
              <a:spcAft>
                <a:spcPts val="0"/>
              </a:spcAft>
              <a:buNone/>
            </a:pPr>
            <a:endParaRPr sz="1300" dirty="0">
              <a:solidFill>
                <a:srgbClr val="444444"/>
              </a:solidFill>
            </a:endParaRPr>
          </a:p>
          <a:p>
            <a:pPr marL="457200" lvl="0" indent="-323850" algn="l" rtl="0">
              <a:spcBef>
                <a:spcPts val="0"/>
              </a:spcBef>
              <a:spcAft>
                <a:spcPts val="0"/>
              </a:spcAft>
              <a:buClr>
                <a:srgbClr val="444444"/>
              </a:buClr>
              <a:buSzPts val="1500"/>
              <a:buChar char="●"/>
            </a:pPr>
            <a:r>
              <a:rPr lang="en" sz="1300" b="1" dirty="0">
                <a:solidFill>
                  <a:srgbClr val="444444"/>
                </a:solidFill>
              </a:rPr>
              <a:t>Reduce Paper Work</a:t>
            </a:r>
            <a:r>
              <a:rPr lang="en" sz="1300" dirty="0">
                <a:solidFill>
                  <a:srgbClr val="444444"/>
                </a:solidFill>
              </a:rPr>
              <a:t>– As most of the things will be performed online, it will reduce the usage of paper for the pizzeria.</a:t>
            </a:r>
            <a:endParaRPr sz="1500" dirty="0">
              <a:solidFill>
                <a:srgbClr val="444444"/>
              </a:solidFill>
            </a:endParaRPr>
          </a:p>
          <a:p>
            <a:pPr marL="457200" lvl="0" indent="0" algn="l" rtl="0">
              <a:lnSpc>
                <a:spcPct val="115000"/>
              </a:lnSpc>
              <a:spcBef>
                <a:spcPts val="0"/>
              </a:spcBef>
              <a:spcAft>
                <a:spcPts val="0"/>
              </a:spcAft>
              <a:buNone/>
            </a:pPr>
            <a:endParaRPr dirty="0"/>
          </a:p>
        </p:txBody>
      </p:sp>
      <p:sp>
        <p:nvSpPr>
          <p:cNvPr id="290" name="Google Shape;290;p28"/>
          <p:cNvSpPr txBox="1">
            <a:spLocks noGrp="1"/>
          </p:cNvSpPr>
          <p:nvPr>
            <p:ph type="title"/>
          </p:nvPr>
        </p:nvSpPr>
        <p:spPr>
          <a:xfrm>
            <a:off x="878850" y="19105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Objective</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1857375" y="268150"/>
            <a:ext cx="1719000" cy="93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Scope</a:t>
            </a:r>
            <a:endParaRPr sz="3600"/>
          </a:p>
        </p:txBody>
      </p:sp>
      <p:sp>
        <p:nvSpPr>
          <p:cNvPr id="296" name="Google Shape;296;p29"/>
          <p:cNvSpPr txBox="1">
            <a:spLocks noGrp="1"/>
          </p:cNvSpPr>
          <p:nvPr>
            <p:ph type="body" idx="1"/>
          </p:nvPr>
        </p:nvSpPr>
        <p:spPr>
          <a:xfrm>
            <a:off x="317500" y="1369950"/>
            <a:ext cx="5077200" cy="3110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Online Pizza Ordering System will be a web based application whose main language of programming will be PHP.Its main aim is to simplify and improve the efficiency of the ordering process for both customer and pizza shop owners,minimize manual data entry and ensure data accuracy and security during order placement process.Customer will be able to view product menus and their sizes and be able to have a visual confirmation that the order was placed correctly. </a:t>
            </a:r>
            <a:endParaRPr/>
          </a:p>
        </p:txBody>
      </p:sp>
      <p:grpSp>
        <p:nvGrpSpPr>
          <p:cNvPr id="297" name="Google Shape;297;p29"/>
          <p:cNvGrpSpPr/>
          <p:nvPr/>
        </p:nvGrpSpPr>
        <p:grpSpPr>
          <a:xfrm>
            <a:off x="6297255" y="709014"/>
            <a:ext cx="2578070" cy="4148487"/>
            <a:chOff x="2173025" y="238125"/>
            <a:chExt cx="3255550" cy="5238650"/>
          </a:xfrm>
        </p:grpSpPr>
        <p:sp>
          <p:nvSpPr>
            <p:cNvPr id="298" name="Google Shape;298;p29"/>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title"/>
          </p:nvPr>
        </p:nvSpPr>
        <p:spPr>
          <a:xfrm>
            <a:off x="2195736" y="267494"/>
            <a:ext cx="5415942" cy="977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smtClean="0"/>
              <a:t>Technical Requirements</a:t>
            </a:r>
            <a:endParaRPr sz="3600" dirty="0"/>
          </a:p>
        </p:txBody>
      </p:sp>
      <p:sp>
        <p:nvSpPr>
          <p:cNvPr id="4" name="Google Shape;370;p59"/>
          <p:cNvSpPr txBox="1">
            <a:spLocks/>
          </p:cNvSpPr>
          <p:nvPr/>
        </p:nvSpPr>
        <p:spPr>
          <a:xfrm>
            <a:off x="1123206" y="2878905"/>
            <a:ext cx="1336200" cy="3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1pPr>
            <a:lvl2pPr marR="0" lvl="1"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2pPr>
            <a:lvl3pPr marR="0" lvl="2"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3pPr>
            <a:lvl4pPr marR="0" lvl="3"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4pPr>
            <a:lvl5pPr marR="0" lvl="4"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5pPr>
            <a:lvl6pPr marR="0" lvl="5"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6pPr>
            <a:lvl7pPr marR="0" lvl="6"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7pPr>
            <a:lvl8pPr marR="0" lvl="7"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8pPr>
            <a:lvl9pPr marR="0" lvl="8"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9pPr>
          </a:lstStyle>
          <a:p>
            <a:pPr algn="r"/>
            <a:r>
              <a:rPr lang="en-IN" sz="1400" smtClean="0"/>
              <a:t>HARDWARE</a:t>
            </a:r>
            <a:endParaRPr lang="en-IN" sz="1400"/>
          </a:p>
        </p:txBody>
      </p:sp>
      <p:sp>
        <p:nvSpPr>
          <p:cNvPr id="5" name="Google Shape;371;p59"/>
          <p:cNvSpPr txBox="1">
            <a:spLocks/>
          </p:cNvSpPr>
          <p:nvPr/>
        </p:nvSpPr>
        <p:spPr>
          <a:xfrm>
            <a:off x="4773150" y="1833599"/>
            <a:ext cx="3182400" cy="17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1800"/>
              <a:buFont typeface="Roboto"/>
              <a:buChar char="●"/>
              <a:defRPr sz="1800" b="0" i="0" u="none" strike="noStrike" cap="none">
                <a:solidFill>
                  <a:srgbClr val="434343"/>
                </a:solidFill>
                <a:latin typeface="Roboto"/>
                <a:ea typeface="Roboto"/>
                <a:cs typeface="Roboto"/>
                <a:sym typeface="Roboto"/>
              </a:defRPr>
            </a:lvl1pPr>
            <a:lvl2pPr marL="914400" marR="0" lvl="1"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00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00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pPr marL="0" indent="0">
              <a:buClr>
                <a:schemeClr val="dk1"/>
              </a:buClr>
              <a:buSzPts val="1100"/>
              <a:buFont typeface="Arial"/>
              <a:buNone/>
            </a:pPr>
            <a:r>
              <a:rPr lang="en-IN" sz="1500" dirty="0" smtClean="0">
                <a:solidFill>
                  <a:schemeClr val="accent1"/>
                </a:solidFill>
              </a:rPr>
              <a:t>1. HTML ,CSS  </a:t>
            </a:r>
          </a:p>
          <a:p>
            <a:pPr marL="0" indent="0">
              <a:buClr>
                <a:schemeClr val="dk1"/>
              </a:buClr>
              <a:buSzPts val="1100"/>
              <a:buFont typeface="Arial"/>
              <a:buNone/>
            </a:pPr>
            <a:r>
              <a:rPr lang="en-IN" sz="1500" dirty="0" smtClean="0">
                <a:solidFill>
                  <a:schemeClr val="accent1"/>
                </a:solidFill>
              </a:rPr>
              <a:t>2. Code Editor</a:t>
            </a:r>
          </a:p>
          <a:p>
            <a:pPr marL="0" indent="0">
              <a:buClr>
                <a:schemeClr val="dk1"/>
              </a:buClr>
              <a:buSzPts val="1100"/>
              <a:buFont typeface="Arial"/>
              <a:buNone/>
            </a:pPr>
            <a:r>
              <a:rPr lang="en-IN" sz="1500" dirty="0" smtClean="0">
                <a:solidFill>
                  <a:schemeClr val="accent1"/>
                </a:solidFill>
              </a:rPr>
              <a:t>3. MYSQL version 5.5 &amp; above. </a:t>
            </a:r>
          </a:p>
          <a:p>
            <a:pPr marL="0" indent="0">
              <a:buClr>
                <a:schemeClr val="dk1"/>
              </a:buClr>
              <a:buSzPts val="1100"/>
              <a:buFont typeface="Arial"/>
              <a:buNone/>
            </a:pPr>
            <a:r>
              <a:rPr lang="en-IN" sz="1500" dirty="0" smtClean="0">
                <a:solidFill>
                  <a:schemeClr val="accent1"/>
                </a:solidFill>
              </a:rPr>
              <a:t>4. </a:t>
            </a:r>
            <a:r>
              <a:rPr lang="en-IN" sz="1500" dirty="0" err="1" smtClean="0">
                <a:solidFill>
                  <a:schemeClr val="accent1"/>
                </a:solidFill>
              </a:rPr>
              <a:t>Javascript</a:t>
            </a:r>
            <a:r>
              <a:rPr lang="en-IN" sz="1500" dirty="0" smtClean="0">
                <a:solidFill>
                  <a:schemeClr val="accent1"/>
                </a:solidFill>
              </a:rPr>
              <a:t> and </a:t>
            </a:r>
            <a:r>
              <a:rPr lang="en-IN" sz="1500" dirty="0" err="1" smtClean="0">
                <a:solidFill>
                  <a:schemeClr val="accent1"/>
                </a:solidFill>
              </a:rPr>
              <a:t>Jquery</a:t>
            </a:r>
            <a:endParaRPr lang="en-IN" sz="1500" dirty="0" smtClean="0">
              <a:solidFill>
                <a:schemeClr val="accent1"/>
              </a:solidFill>
            </a:endParaRPr>
          </a:p>
          <a:p>
            <a:pPr marL="0" indent="0">
              <a:buClr>
                <a:schemeClr val="dk1"/>
              </a:buClr>
              <a:buSzPts val="1100"/>
              <a:buFont typeface="Arial"/>
              <a:buNone/>
            </a:pPr>
            <a:r>
              <a:rPr lang="en-IN" sz="1500" dirty="0" smtClean="0">
                <a:solidFill>
                  <a:schemeClr val="accent1"/>
                </a:solidFill>
              </a:rPr>
              <a:t>5. Bootstrap</a:t>
            </a:r>
          </a:p>
          <a:p>
            <a:pPr marL="0" indent="0">
              <a:buClr>
                <a:schemeClr val="dk1"/>
              </a:buClr>
              <a:buSzPts val="1100"/>
              <a:buFont typeface="Arial"/>
              <a:buNone/>
            </a:pPr>
            <a:r>
              <a:rPr lang="en-IN" sz="1500" dirty="0" smtClean="0">
                <a:solidFill>
                  <a:schemeClr val="accent1"/>
                </a:solidFill>
              </a:rPr>
              <a:t>6. Platform –   Windows/Linux Any WEB Browser</a:t>
            </a:r>
            <a:endParaRPr lang="en-IN" sz="1100" dirty="0"/>
          </a:p>
        </p:txBody>
      </p:sp>
      <p:sp>
        <p:nvSpPr>
          <p:cNvPr id="6" name="Google Shape;372;p59"/>
          <p:cNvSpPr txBox="1">
            <a:spLocks/>
          </p:cNvSpPr>
          <p:nvPr/>
        </p:nvSpPr>
        <p:spPr>
          <a:xfrm>
            <a:off x="4864606" y="1550871"/>
            <a:ext cx="1336200" cy="3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1pPr>
            <a:lvl2pPr marR="0" lvl="1"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2pPr>
            <a:lvl3pPr marR="0" lvl="2"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3pPr>
            <a:lvl4pPr marR="0" lvl="3"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4pPr>
            <a:lvl5pPr marR="0" lvl="4"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5pPr>
            <a:lvl6pPr marR="0" lvl="5"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6pPr>
            <a:lvl7pPr marR="0" lvl="6"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7pPr>
            <a:lvl8pPr marR="0" lvl="7"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8pPr>
            <a:lvl9pPr marR="0" lvl="8" algn="l" rtl="0">
              <a:lnSpc>
                <a:spcPct val="100000"/>
              </a:lnSpc>
              <a:spcBef>
                <a:spcPts val="0"/>
              </a:spcBef>
              <a:spcAft>
                <a:spcPts val="0"/>
              </a:spcAft>
              <a:buClr>
                <a:schemeClr val="dk2"/>
              </a:buClr>
              <a:buSzPts val="2800"/>
              <a:buFont typeface="Advent Pro"/>
              <a:buNone/>
              <a:defRPr sz="2800" b="1" i="0" u="none" strike="noStrike" cap="none">
                <a:solidFill>
                  <a:schemeClr val="dk2"/>
                </a:solidFill>
                <a:latin typeface="Advent Pro"/>
                <a:ea typeface="Advent Pro"/>
                <a:cs typeface="Advent Pro"/>
                <a:sym typeface="Advent Pro"/>
              </a:defRPr>
            </a:lvl9pPr>
          </a:lstStyle>
          <a:p>
            <a:pPr algn="r"/>
            <a:r>
              <a:rPr lang="en-IN" sz="1400" smtClean="0"/>
              <a:t>SOFTWARE</a:t>
            </a:r>
            <a:endParaRPr lang="en-IN" sz="1400"/>
          </a:p>
        </p:txBody>
      </p:sp>
      <p:sp>
        <p:nvSpPr>
          <p:cNvPr id="7" name="Google Shape;373;p59"/>
          <p:cNvSpPr/>
          <p:nvPr/>
        </p:nvSpPr>
        <p:spPr>
          <a:xfrm>
            <a:off x="3283950" y="2584025"/>
            <a:ext cx="496500" cy="49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6;p59"/>
          <p:cNvSpPr txBox="1"/>
          <p:nvPr/>
        </p:nvSpPr>
        <p:spPr>
          <a:xfrm>
            <a:off x="1076025" y="3182375"/>
            <a:ext cx="26121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accent1"/>
                </a:solidFill>
                <a:latin typeface="Montserrat"/>
                <a:ea typeface="Montserrat"/>
                <a:cs typeface="Montserrat"/>
                <a:sym typeface="Montserrat"/>
              </a:rPr>
              <a:t>1. Intel Pentium or more</a:t>
            </a:r>
            <a:endParaRPr sz="1500">
              <a:solidFill>
                <a:schemeClr val="accent1"/>
              </a:solidFill>
              <a:latin typeface="Montserrat"/>
              <a:ea typeface="Montserrat"/>
              <a:cs typeface="Montserrat"/>
              <a:sym typeface="Montserrat"/>
            </a:endParaRPr>
          </a:p>
          <a:p>
            <a:pPr marL="0" lvl="0" indent="0" algn="l" rtl="0">
              <a:spcBef>
                <a:spcPts val="0"/>
              </a:spcBef>
              <a:spcAft>
                <a:spcPts val="0"/>
              </a:spcAft>
              <a:buNone/>
            </a:pPr>
            <a:r>
              <a:rPr lang="en" sz="1500">
                <a:solidFill>
                  <a:schemeClr val="accent1"/>
                </a:solidFill>
                <a:latin typeface="Montserrat"/>
                <a:ea typeface="Montserrat"/>
                <a:cs typeface="Montserrat"/>
                <a:sym typeface="Montserrat"/>
              </a:rPr>
              <a:t>2. 2 GB RAM</a:t>
            </a:r>
            <a:endParaRPr sz="1500">
              <a:solidFill>
                <a:schemeClr val="accent1"/>
              </a:solidFill>
              <a:latin typeface="Montserrat"/>
              <a:ea typeface="Montserrat"/>
              <a:cs typeface="Montserrat"/>
              <a:sym typeface="Montserrat"/>
            </a:endParaRPr>
          </a:p>
          <a:p>
            <a:pPr marL="0" lvl="0" indent="0" algn="l" rtl="0">
              <a:spcBef>
                <a:spcPts val="0"/>
              </a:spcBef>
              <a:spcAft>
                <a:spcPts val="0"/>
              </a:spcAft>
              <a:buNone/>
            </a:pPr>
            <a:r>
              <a:rPr lang="en" sz="1500">
                <a:solidFill>
                  <a:schemeClr val="accent1"/>
                </a:solidFill>
                <a:latin typeface="Montserrat"/>
                <a:ea typeface="Montserrat"/>
                <a:cs typeface="Montserrat"/>
                <a:sym typeface="Montserrat"/>
              </a:rPr>
              <a:t>3. PC with 80 GB ROM</a:t>
            </a:r>
            <a:endParaRPr sz="1500">
              <a:solidFill>
                <a:schemeClr val="accen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726975" y="-6027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100"/>
              <a:t> ER Diagram</a:t>
            </a:r>
            <a:endParaRPr sz="3100"/>
          </a:p>
        </p:txBody>
      </p:sp>
      <p:pic>
        <p:nvPicPr>
          <p:cNvPr id="324" name="Google Shape;324;p31"/>
          <p:cNvPicPr preferRelativeResize="0"/>
          <p:nvPr/>
        </p:nvPicPr>
        <p:blipFill rotWithShape="1">
          <a:blip r:embed="rId3">
            <a:alphaModFix/>
          </a:blip>
          <a:srcRect t="-2543"/>
          <a:stretch/>
        </p:blipFill>
        <p:spPr>
          <a:xfrm>
            <a:off x="1672459" y="627534"/>
            <a:ext cx="5573050" cy="43924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32"/>
          <p:cNvPicPr preferRelativeResize="0"/>
          <p:nvPr/>
        </p:nvPicPr>
        <p:blipFill>
          <a:blip r:embed="rId3">
            <a:alphaModFix/>
          </a:blip>
          <a:stretch>
            <a:fillRect/>
          </a:stretch>
        </p:blipFill>
        <p:spPr>
          <a:xfrm>
            <a:off x="1970700" y="44888"/>
            <a:ext cx="5091549" cy="50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796050" y="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UML Diagrams</a:t>
            </a:r>
            <a:endParaRPr/>
          </a:p>
        </p:txBody>
      </p:sp>
      <p:pic>
        <p:nvPicPr>
          <p:cNvPr id="335" name="Google Shape;335;p33"/>
          <p:cNvPicPr preferRelativeResize="0"/>
          <p:nvPr/>
        </p:nvPicPr>
        <p:blipFill>
          <a:blip r:embed="rId3">
            <a:alphaModFix/>
          </a:blip>
          <a:stretch>
            <a:fillRect/>
          </a:stretch>
        </p:blipFill>
        <p:spPr>
          <a:xfrm>
            <a:off x="327050" y="1099150"/>
            <a:ext cx="4685850" cy="3973200"/>
          </a:xfrm>
          <a:prstGeom prst="rect">
            <a:avLst/>
          </a:prstGeom>
          <a:noFill/>
          <a:ln>
            <a:noFill/>
          </a:ln>
        </p:spPr>
      </p:pic>
      <p:pic>
        <p:nvPicPr>
          <p:cNvPr id="336" name="Google Shape;336;p33"/>
          <p:cNvPicPr preferRelativeResize="0"/>
          <p:nvPr/>
        </p:nvPicPr>
        <p:blipFill>
          <a:blip r:embed="rId4">
            <a:alphaModFix/>
          </a:blip>
          <a:stretch>
            <a:fillRect/>
          </a:stretch>
        </p:blipFill>
        <p:spPr>
          <a:xfrm>
            <a:off x="5483450" y="1189075"/>
            <a:ext cx="3242158" cy="3883275"/>
          </a:xfrm>
          <a:prstGeom prst="rect">
            <a:avLst/>
          </a:prstGeom>
          <a:noFill/>
          <a:ln>
            <a:noFill/>
          </a:ln>
        </p:spPr>
      </p:pic>
    </p:spTree>
  </p:cSld>
  <p:clrMapOvr>
    <a:masterClrMapping/>
  </p:clrMapOvr>
</p:sld>
</file>

<file path=ppt/theme/theme1.xml><?xml version="1.0" encoding="utf-8"?>
<a:theme xmlns:a="http://schemas.openxmlformats.org/drawingml/2006/main" name="Food Delivery">
  <a:themeElements>
    <a:clrScheme name="Simple Light">
      <a:dk1>
        <a:srgbClr val="000000"/>
      </a:dk1>
      <a:lt1>
        <a:srgbClr val="FFFFFF"/>
      </a:lt1>
      <a:dk2>
        <a:srgbClr val="434343"/>
      </a:dk2>
      <a:lt2>
        <a:srgbClr val="EEEEEE"/>
      </a:lt2>
      <a:accent1>
        <a:srgbClr val="FF5F70"/>
      </a:accent1>
      <a:accent2>
        <a:srgbClr val="5493B3"/>
      </a:accent2>
      <a:accent3>
        <a:srgbClr val="91DAFF"/>
      </a:accent3>
      <a:accent4>
        <a:srgbClr val="E4DF6F"/>
      </a:accent4>
      <a:accent5>
        <a:srgbClr val="B3B05D"/>
      </a:accent5>
      <a:accent6>
        <a:srgbClr val="C5404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412</Words>
  <Application>Microsoft Office PowerPoint</Application>
  <PresentationFormat>On-screen Show (16:9)</PresentationFormat>
  <Paragraphs>55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Advent Pro</vt:lpstr>
      <vt:lpstr>Roboto</vt:lpstr>
      <vt:lpstr>Coiny</vt:lpstr>
      <vt:lpstr>Arial</vt:lpstr>
      <vt:lpstr>Roboto Medium</vt:lpstr>
      <vt:lpstr>Montserrat</vt:lpstr>
      <vt:lpstr>Food Delivery</vt:lpstr>
      <vt:lpstr>ONLINE PIZZA DELIVERY</vt:lpstr>
      <vt:lpstr>Content</vt:lpstr>
      <vt:lpstr>Aim</vt:lpstr>
      <vt:lpstr>Objective</vt:lpstr>
      <vt:lpstr>Scope</vt:lpstr>
      <vt:lpstr>Technical Requirements</vt:lpstr>
      <vt:lpstr> ER Diagram</vt:lpstr>
      <vt:lpstr>PowerPoint Presentation</vt:lpstr>
      <vt:lpstr>UML Diagrams</vt:lpstr>
      <vt:lpstr>Flowchart</vt:lpstr>
      <vt:lpstr>Outputs</vt:lpstr>
      <vt:lpstr>Outputs</vt:lpstr>
      <vt:lpstr>Outputs</vt:lpstr>
      <vt:lpstr>Outputs</vt:lpstr>
      <vt:lpstr>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PIZZA DELIVERY</dc:title>
  <dc:creator>Aniket Bichare</dc:creator>
  <cp:lastModifiedBy>ShubhAjinkya</cp:lastModifiedBy>
  <cp:revision>7</cp:revision>
  <dcterms:modified xsi:type="dcterms:W3CDTF">2022-03-05T16:22:40Z</dcterms:modified>
</cp:coreProperties>
</file>