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87" d="100"/>
          <a:sy n="87" d="100"/>
        </p:scale>
        <p:origin x="-36" y="52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2/26/2025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2/26/2025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2/26/2025</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2/26/2025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2/26/2025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2137815" y="4455737"/>
            <a:ext cx="7980183" cy="1015663"/>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r>
              <a:rPr lang="en-US" sz="2000" b="1" dirty="0" smtClean="0">
                <a:solidFill>
                  <a:schemeClr val="bg1"/>
                </a:solidFill>
                <a:latin typeface="Arial" pitchFamily="34" charset="0"/>
                <a:cs typeface="Arial" pitchFamily="34" charset="0"/>
              </a:rPr>
              <a:t>:</a:t>
            </a:r>
          </a:p>
          <a:p>
            <a:r>
              <a:rPr lang="en-US" sz="2000" b="1" dirty="0" smtClean="0">
                <a:solidFill>
                  <a:schemeClr val="bg1"/>
                </a:solidFill>
                <a:latin typeface="Arial" pitchFamily="34" charset="0"/>
                <a:cs typeface="Arial" pitchFamily="34" charset="0"/>
              </a:rPr>
              <a:t>SHUBHAM PALIWAL</a:t>
            </a:r>
            <a:endParaRPr lang="en-US" sz="2000" b="1" dirty="0">
              <a:solidFill>
                <a:schemeClr val="bg1"/>
              </a:solidFill>
              <a:latin typeface="Arial" pitchFamily="34" charset="0"/>
              <a:cs typeface="Arial" pitchFamily="34" charset="0"/>
            </a:endParaRPr>
          </a:p>
          <a:p>
            <a:r>
              <a:rPr lang="en-US" sz="2000" b="1" dirty="0" smtClean="0">
                <a:solidFill>
                  <a:schemeClr val="bg1"/>
                </a:solidFill>
                <a:latin typeface="Arial"/>
                <a:cs typeface="Arial"/>
              </a:rPr>
              <a:t>JECRC Foundation &amp; Artificial Intelligence and Data Science</a:t>
            </a:r>
            <a:endParaRPr lang="en-US" sz="2000" b="1" dirty="0">
              <a:solidFill>
                <a:schemeClr val="bg1"/>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82487"/>
            <a:ext cx="11029615" cy="4963886"/>
          </a:xfrm>
        </p:spPr>
        <p:txBody>
          <a:bodyPr>
            <a:noAutofit/>
          </a:bodyPr>
          <a:lstStyle/>
          <a:p>
            <a:r>
              <a:rPr lang="en-US" sz="1800" b="1" dirty="0" smtClean="0">
                <a:latin typeface="Century" pitchFamily="18" charset="0"/>
              </a:rPr>
              <a:t>Enhanced Security with Stronger Encryption:</a:t>
            </a:r>
            <a:endParaRPr lang="en-US" sz="1800" dirty="0" smtClean="0">
              <a:latin typeface="Century" pitchFamily="18" charset="0"/>
            </a:endParaRPr>
          </a:p>
          <a:p>
            <a:pPr lvl="1">
              <a:buNone/>
            </a:pPr>
            <a:r>
              <a:rPr lang="en-US" sz="1600" dirty="0" smtClean="0">
                <a:latin typeface="Century" pitchFamily="18" charset="0"/>
              </a:rPr>
              <a:t>Integrating cryptographic algorithms (AES, RSA) to add an extra layer of security before embedding messages.</a:t>
            </a:r>
          </a:p>
          <a:p>
            <a:r>
              <a:rPr lang="en-US" sz="1800" b="1" dirty="0" smtClean="0">
                <a:latin typeface="Century" pitchFamily="18" charset="0"/>
              </a:rPr>
              <a:t>Support for Multiple Image Formats:</a:t>
            </a:r>
            <a:endParaRPr lang="en-US" sz="1800" dirty="0" smtClean="0">
              <a:latin typeface="Century" pitchFamily="18" charset="0"/>
            </a:endParaRPr>
          </a:p>
          <a:p>
            <a:pPr lvl="1">
              <a:buNone/>
            </a:pPr>
            <a:r>
              <a:rPr lang="en-US" sz="1600" dirty="0" smtClean="0">
                <a:latin typeface="Century" pitchFamily="18" charset="0"/>
              </a:rPr>
              <a:t>Extending compatibility beyond PNG to include JPEG, BMP, and other formats.</a:t>
            </a:r>
          </a:p>
          <a:p>
            <a:r>
              <a:rPr lang="en-US" sz="1800" b="1" dirty="0" smtClean="0">
                <a:latin typeface="Century" pitchFamily="18" charset="0"/>
              </a:rPr>
              <a:t>AI-Based Image Steganalysis Resistance:</a:t>
            </a:r>
            <a:endParaRPr lang="en-US" sz="1800" dirty="0" smtClean="0">
              <a:latin typeface="Century" pitchFamily="18" charset="0"/>
            </a:endParaRPr>
          </a:p>
          <a:p>
            <a:pPr lvl="1">
              <a:buNone/>
            </a:pPr>
            <a:r>
              <a:rPr lang="en-US" sz="1600" dirty="0" smtClean="0">
                <a:latin typeface="Century" pitchFamily="18" charset="0"/>
              </a:rPr>
              <a:t>Implementing advanced techniques to evade detection by AI-powered steganalysis tools.</a:t>
            </a:r>
          </a:p>
          <a:p>
            <a:r>
              <a:rPr lang="en-US" sz="1800" b="1" dirty="0" smtClean="0">
                <a:latin typeface="Century" pitchFamily="18" charset="0"/>
              </a:rPr>
              <a:t>Mobile and Web-Based Implementation:</a:t>
            </a:r>
            <a:endParaRPr lang="en-US" sz="1800" dirty="0" smtClean="0">
              <a:latin typeface="Century" pitchFamily="18" charset="0"/>
            </a:endParaRPr>
          </a:p>
          <a:p>
            <a:pPr lvl="1">
              <a:buNone/>
            </a:pPr>
            <a:r>
              <a:rPr lang="en-US" sz="1600" dirty="0" smtClean="0">
                <a:latin typeface="Century" pitchFamily="18" charset="0"/>
              </a:rPr>
              <a:t>Developing Android, iOS, or web applications for user-friendly and accessible message encryption.</a:t>
            </a:r>
          </a:p>
          <a:p>
            <a:r>
              <a:rPr lang="en-US" sz="1800" b="1" dirty="0" smtClean="0">
                <a:latin typeface="Century" pitchFamily="18" charset="0"/>
              </a:rPr>
              <a:t>Larger Data Embedding:</a:t>
            </a:r>
            <a:endParaRPr lang="en-US" sz="1800" dirty="0" smtClean="0">
              <a:latin typeface="Century" pitchFamily="18" charset="0"/>
            </a:endParaRPr>
          </a:p>
          <a:p>
            <a:pPr lvl="1">
              <a:buNone/>
            </a:pPr>
            <a:r>
              <a:rPr lang="en-US" sz="1600" dirty="0" smtClean="0">
                <a:latin typeface="Century" pitchFamily="18" charset="0"/>
              </a:rPr>
              <a:t>Optimizing algorithms to store larger amounts of text or even small files inside images.</a:t>
            </a:r>
          </a:p>
          <a:p>
            <a:r>
              <a:rPr lang="en-US" sz="1800" b="1" dirty="0" smtClean="0">
                <a:latin typeface="Century" pitchFamily="18" charset="0"/>
              </a:rPr>
              <a:t>Blockchain for Secure Message Verification:</a:t>
            </a:r>
            <a:endParaRPr lang="en-US" sz="1800" dirty="0" smtClean="0">
              <a:latin typeface="Century" pitchFamily="18" charset="0"/>
            </a:endParaRPr>
          </a:p>
          <a:p>
            <a:pPr lvl="1">
              <a:buNone/>
            </a:pPr>
            <a:r>
              <a:rPr lang="en-US" sz="1600" dirty="0" smtClean="0">
                <a:latin typeface="Century" pitchFamily="18" charset="0"/>
              </a:rPr>
              <a:t>Using blockchain technology to verify and track encrypted messages for added security.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6643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&amp; scope</a:t>
            </a:r>
            <a:endParaRPr lang="en-US" sz="4400" b="1" dirty="0">
              <a:solidFill>
                <a:schemeClr val="accent1"/>
              </a:solidFill>
              <a:latin typeface="Arial"/>
              <a:cs typeface="Arial"/>
            </a:endParaRPr>
          </a:p>
        </p:txBody>
      </p:sp>
    </p:spTree>
    <p:extLst>
      <p:ext uri="{BB962C8B-B14F-4D97-AF65-F5344CB8AC3E}">
        <p14:creationId xmlns=""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a:bodyPr>
          <a:lstStyle/>
          <a:p>
            <a:pPr algn="ctr"/>
            <a:r>
              <a:rPr lang="en-US" sz="6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a:buNone/>
            </a:pPr>
            <a:r>
              <a:rPr lang="en-US" sz="3200" dirty="0" smtClean="0"/>
              <a:t>	Implementation of image-based steganography using OpenCV in Python, enabling users to securely embed and retrieve messages within an image using a password. It ensures confidentiality, prevents unauthorized access, and maintains metadata persistence for seamless encryption and decryption.</a:t>
            </a:r>
            <a:endParaRPr lang="en-US" sz="32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smtClean="0">
                <a:latin typeface="Century" pitchFamily="18" charset="0"/>
              </a:rPr>
              <a:t>Python</a:t>
            </a:r>
            <a:r>
              <a:rPr lang="en-US" dirty="0" smtClean="0">
                <a:latin typeface="Century" pitchFamily="18" charset="0"/>
              </a:rPr>
              <a:t> – The primary programming language for implementation.</a:t>
            </a:r>
          </a:p>
          <a:p>
            <a:r>
              <a:rPr lang="en-US" b="1" dirty="0" smtClean="0">
                <a:latin typeface="Century" pitchFamily="18" charset="0"/>
              </a:rPr>
              <a:t>OpenCV (cv2)</a:t>
            </a:r>
            <a:r>
              <a:rPr lang="en-US" dirty="0" smtClean="0">
                <a:latin typeface="Century" pitchFamily="18" charset="0"/>
              </a:rPr>
              <a:t> – Used for image processing and manipulation.</a:t>
            </a:r>
          </a:p>
          <a:p>
            <a:r>
              <a:rPr lang="en-US" b="1" dirty="0" smtClean="0">
                <a:latin typeface="Century" pitchFamily="18" charset="0"/>
              </a:rPr>
              <a:t>File Handling</a:t>
            </a:r>
            <a:r>
              <a:rPr lang="en-US" dirty="0" smtClean="0">
                <a:latin typeface="Century" pitchFamily="18" charset="0"/>
              </a:rPr>
              <a:t> – To store metadata (password and message length) for decryption.</a:t>
            </a:r>
          </a:p>
          <a:p>
            <a:r>
              <a:rPr lang="en-US" b="1" dirty="0" smtClean="0">
                <a:latin typeface="Century" pitchFamily="18" charset="0"/>
              </a:rPr>
              <a:t>Operating System (os module)</a:t>
            </a:r>
            <a:r>
              <a:rPr lang="en-US" dirty="0" smtClean="0">
                <a:latin typeface="Century" pitchFamily="18" charset="0"/>
              </a:rPr>
              <a:t> – To interact with the system for file operations and opening images.</a:t>
            </a:r>
          </a:p>
          <a:p>
            <a:r>
              <a:rPr lang="en-US" b="1" dirty="0" smtClean="0">
                <a:latin typeface="Century" pitchFamily="18" charset="0"/>
              </a:rPr>
              <a:t>System Requirements:</a:t>
            </a:r>
          </a:p>
          <a:p>
            <a:pPr lvl="1"/>
            <a:r>
              <a:rPr lang="en-US" sz="1600" b="1" dirty="0" smtClean="0">
                <a:latin typeface="Century" pitchFamily="18" charset="0"/>
              </a:rPr>
              <a:t>Hardware:</a:t>
            </a:r>
            <a:endParaRPr lang="en-US" sz="1600" dirty="0" smtClean="0">
              <a:latin typeface="Century" pitchFamily="18" charset="0"/>
            </a:endParaRPr>
          </a:p>
          <a:p>
            <a:pPr lvl="2"/>
            <a:r>
              <a:rPr lang="en-US" sz="1400" dirty="0" smtClean="0">
                <a:latin typeface="Century" pitchFamily="18" charset="0"/>
              </a:rPr>
              <a:t>Minimum </a:t>
            </a:r>
            <a:r>
              <a:rPr lang="en-US" sz="1400" b="1" dirty="0" smtClean="0">
                <a:latin typeface="Century" pitchFamily="18" charset="0"/>
              </a:rPr>
              <a:t>4GB RAM</a:t>
            </a:r>
            <a:r>
              <a:rPr lang="en-US" sz="1400" dirty="0" smtClean="0">
                <a:latin typeface="Century" pitchFamily="18" charset="0"/>
              </a:rPr>
              <a:t> (8GB recommended for better performance).</a:t>
            </a:r>
          </a:p>
          <a:p>
            <a:pPr lvl="2"/>
            <a:r>
              <a:rPr lang="en-US" sz="1400" b="1" dirty="0" smtClean="0">
                <a:latin typeface="Century" pitchFamily="18" charset="0"/>
              </a:rPr>
              <a:t>Processor:</a:t>
            </a:r>
            <a:r>
              <a:rPr lang="en-US" sz="1400" dirty="0" smtClean="0">
                <a:latin typeface="Century" pitchFamily="18" charset="0"/>
              </a:rPr>
              <a:t> Intel i3 or higher (or equivalent AMD processor).</a:t>
            </a:r>
          </a:p>
          <a:p>
            <a:pPr lvl="2"/>
            <a:r>
              <a:rPr lang="en-US" sz="1400" b="1" dirty="0" smtClean="0">
                <a:latin typeface="Century" pitchFamily="18" charset="0"/>
              </a:rPr>
              <a:t>Storage:</a:t>
            </a:r>
            <a:r>
              <a:rPr lang="en-US" sz="1400" dirty="0" smtClean="0">
                <a:latin typeface="Century" pitchFamily="18" charset="0"/>
              </a:rPr>
              <a:t> At least </a:t>
            </a:r>
            <a:r>
              <a:rPr lang="en-US" sz="1400" b="1" dirty="0" smtClean="0">
                <a:latin typeface="Century" pitchFamily="18" charset="0"/>
              </a:rPr>
              <a:t>500MB of free disk space</a:t>
            </a:r>
            <a:r>
              <a:rPr lang="en-US" sz="1400" dirty="0" smtClean="0">
                <a:latin typeface="Century" pitchFamily="18" charset="0"/>
              </a:rPr>
              <a:t>.</a:t>
            </a:r>
          </a:p>
          <a:p>
            <a:pPr lvl="1"/>
            <a:r>
              <a:rPr lang="en-US" sz="1600" b="1" dirty="0" smtClean="0">
                <a:latin typeface="Century" pitchFamily="18" charset="0"/>
              </a:rPr>
              <a:t>Software:</a:t>
            </a:r>
            <a:endParaRPr lang="en-US" sz="1600" dirty="0" smtClean="0">
              <a:latin typeface="Century" pitchFamily="18" charset="0"/>
            </a:endParaRPr>
          </a:p>
          <a:p>
            <a:pPr lvl="2"/>
            <a:r>
              <a:rPr lang="en-US" sz="1400" b="1" dirty="0" smtClean="0">
                <a:latin typeface="Century" pitchFamily="18" charset="0"/>
              </a:rPr>
              <a:t>Operating System:</a:t>
            </a:r>
            <a:r>
              <a:rPr lang="en-US" sz="1400" dirty="0" smtClean="0">
                <a:latin typeface="Century" pitchFamily="18" charset="0"/>
              </a:rPr>
              <a:t> Windows</a:t>
            </a:r>
          </a:p>
          <a:p>
            <a:pPr lvl="2"/>
            <a:r>
              <a:rPr lang="en-US" sz="1400" b="1" dirty="0" smtClean="0">
                <a:latin typeface="Century" pitchFamily="18" charset="0"/>
              </a:rPr>
              <a:t>Python 3.6+</a:t>
            </a:r>
            <a:r>
              <a:rPr lang="en-US" sz="1400" dirty="0" smtClean="0">
                <a:latin typeface="Century" pitchFamily="18" charset="0"/>
              </a:rPr>
              <a:t> installed.</a:t>
            </a:r>
          </a:p>
          <a:p>
            <a:pPr lvl="2"/>
            <a:r>
              <a:rPr lang="en-US" sz="1400" dirty="0" smtClean="0">
                <a:latin typeface="Century" pitchFamily="18" charset="0"/>
              </a:rPr>
              <a:t>Required Python libraries: pip install </a:t>
            </a:r>
            <a:r>
              <a:rPr lang="en-US" sz="1400" dirty="0" err="1" smtClean="0">
                <a:latin typeface="Century" pitchFamily="18" charset="0"/>
              </a:rPr>
              <a:t>opencv</a:t>
            </a:r>
            <a:r>
              <a:rPr lang="en-US" sz="1400" dirty="0" smtClean="0">
                <a:latin typeface="Century" pitchFamily="18" charset="0"/>
              </a:rPr>
              <a:t>-python </a:t>
            </a:r>
          </a:p>
          <a:p>
            <a:pPr lvl="2"/>
            <a:r>
              <a:rPr lang="en-US" sz="1400" dirty="0" smtClean="0">
                <a:latin typeface="Century" pitchFamily="18" charset="0"/>
              </a:rPr>
              <a:t>A text editor or IDE (</a:t>
            </a:r>
            <a:r>
              <a:rPr lang="en-US" sz="1400" dirty="0" err="1" smtClean="0">
                <a:latin typeface="Century" pitchFamily="18" charset="0"/>
              </a:rPr>
              <a:t>eg</a:t>
            </a:r>
            <a:r>
              <a:rPr lang="en-US" sz="1400" dirty="0" smtClean="0">
                <a:latin typeface="Century" pitchFamily="18" charset="0"/>
              </a:rPr>
              <a:t>. VS Code)</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lnSpcReduction="10000"/>
          </a:bodyPr>
          <a:lstStyle/>
          <a:p>
            <a:r>
              <a:rPr lang="en-US" sz="1800" b="1" dirty="0" smtClean="0">
                <a:latin typeface="Century" pitchFamily="18" charset="0"/>
              </a:rPr>
              <a:t>Secure Message Embedding:</a:t>
            </a:r>
            <a:r>
              <a:rPr lang="en-US" sz="1800" dirty="0" smtClean="0">
                <a:latin typeface="Century" pitchFamily="18" charset="0"/>
              </a:rPr>
              <a:t> Uses pixel manipulation to store secret messages within an image without altering its visible properties.</a:t>
            </a:r>
          </a:p>
          <a:p>
            <a:r>
              <a:rPr lang="en-US" sz="1800" b="1" dirty="0" smtClean="0">
                <a:latin typeface="Century" pitchFamily="18" charset="0"/>
              </a:rPr>
              <a:t>Password - Protected Decryption:</a:t>
            </a:r>
            <a:r>
              <a:rPr lang="en-US" sz="1800" dirty="0" smtClean="0">
                <a:latin typeface="Century" pitchFamily="18" charset="0"/>
              </a:rPr>
              <a:t> Ensures that only authorized users can extract the hidden message using a correct passcode.</a:t>
            </a:r>
          </a:p>
          <a:p>
            <a:r>
              <a:rPr lang="en-US" sz="1800" b="1" dirty="0" smtClean="0">
                <a:latin typeface="Century" pitchFamily="18" charset="0"/>
              </a:rPr>
              <a:t>Metadata Storage for Persistence:</a:t>
            </a:r>
            <a:r>
              <a:rPr lang="en-US" sz="1800" dirty="0" smtClean="0">
                <a:latin typeface="Century" pitchFamily="18" charset="0"/>
              </a:rPr>
              <a:t> Saves encryption details (password &amp; message length) in a separate file, preventing data loss.</a:t>
            </a:r>
          </a:p>
          <a:p>
            <a:r>
              <a:rPr lang="en-US" sz="1800" b="1" dirty="0" smtClean="0">
                <a:latin typeface="Century" pitchFamily="18" charset="0"/>
              </a:rPr>
              <a:t>Minimal Image Distortion:</a:t>
            </a:r>
            <a:r>
              <a:rPr lang="en-US" sz="1800" dirty="0" smtClean="0">
                <a:latin typeface="Century" pitchFamily="18" charset="0"/>
              </a:rPr>
              <a:t> The algorithm embeds messages efficiently while preserving the image quality.</a:t>
            </a:r>
          </a:p>
          <a:p>
            <a:r>
              <a:rPr lang="en-US" sz="1800" b="1" dirty="0" smtClean="0">
                <a:latin typeface="Century" pitchFamily="18" charset="0"/>
              </a:rPr>
              <a:t>Cross-Platform Compatibility:</a:t>
            </a:r>
            <a:r>
              <a:rPr lang="en-US" sz="1800" dirty="0" smtClean="0">
                <a:latin typeface="Century" pitchFamily="18" charset="0"/>
              </a:rPr>
              <a:t> Works seamlessly on Windows, macOS, and Linux.</a:t>
            </a:r>
          </a:p>
          <a:p>
            <a:r>
              <a:rPr lang="en-US" sz="1800" b="1" dirty="0" smtClean="0">
                <a:latin typeface="Century" pitchFamily="18" charset="0"/>
              </a:rPr>
              <a:t>Lightweight &amp; Efficient:</a:t>
            </a:r>
            <a:r>
              <a:rPr lang="en-US" sz="1800" dirty="0" smtClean="0">
                <a:latin typeface="Century" pitchFamily="18" charset="0"/>
              </a:rPr>
              <a:t> Requires minimal storage and processing power, making it accessible for various devices.</a:t>
            </a:r>
          </a:p>
          <a:p>
            <a:r>
              <a:rPr lang="en-US" sz="1800" b="1" dirty="0" smtClean="0">
                <a:latin typeface="Century" pitchFamily="18" charset="0"/>
              </a:rPr>
              <a:t>Simple &amp; User-Friendly Interface:</a:t>
            </a:r>
            <a:r>
              <a:rPr lang="en-US" sz="1800" dirty="0" smtClean="0">
                <a:latin typeface="Century" pitchFamily="18" charset="0"/>
              </a:rPr>
              <a:t> Easy-to-use command-line interaction for encryption and decryption.</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noAutofit/>
          </a:bodyPr>
          <a:lstStyle/>
          <a:p>
            <a:r>
              <a:rPr lang="en-US" sz="1800" b="1" dirty="0" smtClean="0">
                <a:latin typeface="Century" pitchFamily="18" charset="0"/>
              </a:rPr>
              <a:t>Cybersecurity Professionals:</a:t>
            </a:r>
            <a:endParaRPr lang="en-US" sz="1800" dirty="0" smtClean="0">
              <a:latin typeface="Century" pitchFamily="18" charset="0"/>
            </a:endParaRPr>
          </a:p>
          <a:p>
            <a:pPr lvl="1">
              <a:buNone/>
            </a:pPr>
            <a:r>
              <a:rPr lang="en-US" sz="1600" dirty="0" smtClean="0">
                <a:latin typeface="Century" pitchFamily="18" charset="0"/>
              </a:rPr>
              <a:t>Use steganography for secure communication and data protection.</a:t>
            </a:r>
          </a:p>
          <a:p>
            <a:r>
              <a:rPr lang="en-US" sz="1800" b="1" dirty="0" smtClean="0">
                <a:latin typeface="Century" pitchFamily="18" charset="0"/>
              </a:rPr>
              <a:t>Journalists &amp; Whistleblowers:</a:t>
            </a:r>
            <a:endParaRPr lang="en-US" sz="1800" dirty="0" smtClean="0">
              <a:latin typeface="Century" pitchFamily="18" charset="0"/>
            </a:endParaRPr>
          </a:p>
          <a:p>
            <a:pPr lvl="1">
              <a:buNone/>
            </a:pPr>
            <a:r>
              <a:rPr lang="en-US" sz="1600" dirty="0" smtClean="0">
                <a:latin typeface="Century" pitchFamily="18" charset="0"/>
              </a:rPr>
              <a:t>Hide confidential messages to protect sensitive information from surveillance.</a:t>
            </a:r>
          </a:p>
          <a:p>
            <a:r>
              <a:rPr lang="en-US" sz="1800" b="1" dirty="0" smtClean="0">
                <a:latin typeface="Century" pitchFamily="18" charset="0"/>
              </a:rPr>
              <a:t>Government &amp; Intelligence Agencies:</a:t>
            </a:r>
            <a:endParaRPr lang="en-US" sz="1800" dirty="0" smtClean="0">
              <a:latin typeface="Century" pitchFamily="18" charset="0"/>
            </a:endParaRPr>
          </a:p>
          <a:p>
            <a:pPr lvl="1">
              <a:buNone/>
            </a:pPr>
            <a:r>
              <a:rPr lang="en-US" sz="1600" dirty="0" smtClean="0">
                <a:latin typeface="Century" pitchFamily="18" charset="0"/>
              </a:rPr>
              <a:t>Securely transmit classified data without raising suspicion.</a:t>
            </a:r>
          </a:p>
          <a:p>
            <a:r>
              <a:rPr lang="en-US" sz="1800" b="1" dirty="0" smtClean="0">
                <a:latin typeface="Century" pitchFamily="18" charset="0"/>
              </a:rPr>
              <a:t>Digital Forensics Experts:</a:t>
            </a:r>
            <a:endParaRPr lang="en-US" sz="1800" dirty="0" smtClean="0">
              <a:latin typeface="Century" pitchFamily="18" charset="0"/>
            </a:endParaRPr>
          </a:p>
          <a:p>
            <a:pPr lvl="1">
              <a:buNone/>
            </a:pPr>
            <a:r>
              <a:rPr lang="en-US" sz="1600" dirty="0" smtClean="0">
                <a:latin typeface="Century" pitchFamily="18" charset="0"/>
              </a:rPr>
              <a:t>Extract hidden messages from images for investigative purposes.</a:t>
            </a:r>
          </a:p>
          <a:p>
            <a:r>
              <a:rPr lang="en-US" sz="1800" b="1" dirty="0" smtClean="0">
                <a:latin typeface="Century" pitchFamily="18" charset="0"/>
              </a:rPr>
              <a:t>Privacy-Conscious Individuals:</a:t>
            </a:r>
            <a:endParaRPr lang="en-US" sz="1800" dirty="0" smtClean="0">
              <a:latin typeface="Century" pitchFamily="18" charset="0"/>
            </a:endParaRPr>
          </a:p>
          <a:p>
            <a:pPr lvl="1">
              <a:buNone/>
            </a:pPr>
            <a:r>
              <a:rPr lang="en-US" sz="1600" dirty="0" smtClean="0">
                <a:latin typeface="Century" pitchFamily="18" charset="0"/>
              </a:rPr>
              <a:t>Protect personal information from unauthorized access.</a:t>
            </a:r>
          </a:p>
          <a:p>
            <a:r>
              <a:rPr lang="en-US" sz="1800" b="1" dirty="0" smtClean="0">
                <a:latin typeface="Century" pitchFamily="18" charset="0"/>
              </a:rPr>
              <a:t>Educational Institutions &amp; Researchers:</a:t>
            </a:r>
            <a:endParaRPr lang="en-US" sz="1800" dirty="0" smtClean="0">
              <a:latin typeface="Century" pitchFamily="18" charset="0"/>
            </a:endParaRPr>
          </a:p>
          <a:p>
            <a:pPr lvl="1">
              <a:buNone/>
            </a:pPr>
            <a:r>
              <a:rPr lang="en-US" sz="1600" dirty="0" smtClean="0">
                <a:latin typeface="Century" pitchFamily="18" charset="0"/>
              </a:rPr>
              <a:t>Teach and study steganography concepts in cybersecurity courses.</a:t>
            </a:r>
          </a:p>
        </p:txBody>
      </p:sp>
    </p:spTree>
    <p:extLst>
      <p:ext uri="{BB962C8B-B14F-4D97-AF65-F5344CB8AC3E}">
        <p14:creationId xmlns=""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descr="Capture 1.PNG"/>
          <p:cNvPicPr>
            <a:picLocks noGrp="1" noChangeAspect="1"/>
          </p:cNvPicPr>
          <p:nvPr>
            <p:ph idx="1"/>
          </p:nvPr>
        </p:nvPicPr>
        <p:blipFill>
          <a:blip r:embed="rId2"/>
          <a:srcRect l="983" b="41206"/>
          <a:stretch>
            <a:fillRect/>
          </a:stretch>
        </p:blipFill>
        <p:spPr>
          <a:xfrm>
            <a:off x="228601" y="1436913"/>
            <a:ext cx="5638801" cy="1719943"/>
          </a:xfrm>
          <a:ln>
            <a:solidFill>
              <a:schemeClr val="tx1"/>
            </a:solidFill>
          </a:ln>
        </p:spPr>
      </p:pic>
      <p:pic>
        <p:nvPicPr>
          <p:cNvPr id="5" name="Picture 4" descr="Capture 2.PNG"/>
          <p:cNvPicPr>
            <a:picLocks noChangeAspect="1"/>
          </p:cNvPicPr>
          <p:nvPr/>
        </p:nvPicPr>
        <p:blipFill>
          <a:blip r:embed="rId3"/>
          <a:srcRect l="1122" b="19734"/>
          <a:stretch>
            <a:fillRect/>
          </a:stretch>
        </p:blipFill>
        <p:spPr>
          <a:xfrm>
            <a:off x="6008913" y="1422633"/>
            <a:ext cx="5997255" cy="2136994"/>
          </a:xfrm>
          <a:prstGeom prst="rect">
            <a:avLst/>
          </a:prstGeom>
          <a:ln>
            <a:solidFill>
              <a:schemeClr val="tx1"/>
            </a:solidFill>
          </a:ln>
        </p:spPr>
      </p:pic>
      <p:pic>
        <p:nvPicPr>
          <p:cNvPr id="6" name="Picture 5" descr="Capture 3.PNG"/>
          <p:cNvPicPr>
            <a:picLocks noChangeAspect="1"/>
          </p:cNvPicPr>
          <p:nvPr/>
        </p:nvPicPr>
        <p:blipFill>
          <a:blip r:embed="rId4"/>
          <a:srcRect l="828" b="8679"/>
          <a:stretch>
            <a:fillRect/>
          </a:stretch>
        </p:blipFill>
        <p:spPr>
          <a:xfrm>
            <a:off x="1937658" y="3657600"/>
            <a:ext cx="7968343" cy="2775857"/>
          </a:xfrm>
          <a:prstGeom prst="rect">
            <a:avLst/>
          </a:prstGeom>
          <a:ln>
            <a:solidFill>
              <a:schemeClr val="tx1"/>
            </a:solidFill>
          </a:ln>
        </p:spPr>
      </p:pic>
    </p:spTree>
    <p:extLst>
      <p:ext uri="{BB962C8B-B14F-4D97-AF65-F5344CB8AC3E}">
        <p14:creationId xmlns=""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rmAutofit lnSpcReduction="10000"/>
          </a:bodyPr>
          <a:lstStyle/>
          <a:p>
            <a:r>
              <a:rPr lang="en-US" dirty="0" smtClean="0">
                <a:latin typeface="Century" pitchFamily="18" charset="0"/>
              </a:rPr>
              <a:t>With the rise of digital communication, ensuring the confidentiality of sensitive information has become increasingly critical. Traditional encryption techniques can make messages look suspicious when intercepted. Steganography provides a solution by hiding messages within digital media such as images, making the communication discreet and less likely to attract attention.</a:t>
            </a:r>
          </a:p>
          <a:p>
            <a:r>
              <a:rPr lang="en-US" dirty="0" smtClean="0">
                <a:latin typeface="Century" pitchFamily="18" charset="0"/>
              </a:rPr>
              <a:t>This project focuses on implementing </a:t>
            </a:r>
            <a:r>
              <a:rPr lang="en-US" b="1" dirty="0" smtClean="0">
                <a:latin typeface="Century" pitchFamily="18" charset="0"/>
              </a:rPr>
              <a:t>image-based steganography</a:t>
            </a:r>
            <a:r>
              <a:rPr lang="en-US" dirty="0" smtClean="0">
                <a:latin typeface="Century" pitchFamily="18" charset="0"/>
              </a:rPr>
              <a:t> using </a:t>
            </a:r>
            <a:r>
              <a:rPr lang="en-US" b="1" dirty="0" smtClean="0">
                <a:latin typeface="Century" pitchFamily="18" charset="0"/>
              </a:rPr>
              <a:t>OpenCV</a:t>
            </a:r>
            <a:r>
              <a:rPr lang="en-US" dirty="0" smtClean="0">
                <a:latin typeface="Century" pitchFamily="18" charset="0"/>
              </a:rPr>
              <a:t> in Python. The application allows users to securely embed a secret message within an image and retrieve it using a password. The encryption process alters pixel values in the image to encode the message, while the decryption process retrieves the original text if the correct passcode is provided. Additionally, metadata storage ensures that decryption is only possible with the exact password used during encryption.</a:t>
            </a:r>
          </a:p>
          <a:p>
            <a:r>
              <a:rPr lang="en-US" dirty="0" smtClean="0">
                <a:latin typeface="Century" pitchFamily="18" charset="0"/>
              </a:rPr>
              <a:t>The project addresses the following challenges:</a:t>
            </a:r>
          </a:p>
          <a:p>
            <a:pPr lvl="1"/>
            <a:r>
              <a:rPr lang="en-US" sz="1500" dirty="0" smtClean="0">
                <a:latin typeface="Century" pitchFamily="18" charset="0"/>
              </a:rPr>
              <a:t>Securely embedding a message without significantly altering the image.</a:t>
            </a:r>
          </a:p>
          <a:p>
            <a:pPr lvl="1"/>
            <a:r>
              <a:rPr lang="en-US" sz="1500" dirty="0" smtClean="0">
                <a:latin typeface="Century" pitchFamily="18" charset="0"/>
              </a:rPr>
              <a:t>Ensuring only authorized users can retrieve the hidden message.</a:t>
            </a:r>
          </a:p>
          <a:p>
            <a:pPr lvl="1"/>
            <a:r>
              <a:rPr lang="en-US" sz="1500" dirty="0" smtClean="0">
                <a:latin typeface="Century" pitchFamily="18" charset="0"/>
              </a:rPr>
              <a:t>Preventing loss of metadata between encryption and decryption.</a:t>
            </a:r>
          </a:p>
          <a:p>
            <a:pPr lvl="1"/>
            <a:r>
              <a:rPr lang="en-US" sz="1500" dirty="0" smtClean="0">
                <a:latin typeface="Century" pitchFamily="18" charset="0"/>
              </a:rPr>
              <a:t>This solution can be utilized in various security and privacy-sensitive applications, including covert communication, digital watermarking, and anti-tampering mechanisms.</a:t>
            </a:r>
            <a:endParaRPr lang="en-US" sz="1500" dirty="0">
              <a:latin typeface="Century" pitchFamily="18" charset="0"/>
            </a:endParaRPr>
          </a:p>
        </p:txBody>
      </p:sp>
    </p:spTree>
    <p:extLst>
      <p:ext uri="{BB962C8B-B14F-4D97-AF65-F5344CB8AC3E}">
        <p14:creationId xmlns=""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pPr>
              <a:buNone/>
            </a:pPr>
            <a:r>
              <a:rPr lang="en-IN" dirty="0" smtClean="0">
                <a:latin typeface="Calibri" pitchFamily="34" charset="0"/>
                <a:cs typeface="Calibri" pitchFamily="34" charset="0"/>
              </a:rPr>
              <a:t>https://github.com/Shubham-Paliwal-06/Steganography.git</a:t>
            </a:r>
            <a:endParaRPr lang="en-IN" dirty="0">
              <a:latin typeface="Calibri" pitchFamily="34" charset="0"/>
              <a:cs typeface="Calibri" pitchFamily="34" charset="0"/>
            </a:endParaRPr>
          </a:p>
        </p:txBody>
      </p:sp>
    </p:spTree>
    <p:extLst>
      <p:ext uri="{BB962C8B-B14F-4D97-AF65-F5344CB8AC3E}">
        <p14:creationId xmlns=""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150</TotalTime>
  <Words>667</Words>
  <Application>Microsoft Office PowerPoint</Application>
  <PresentationFormat>Custom</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Steganography</vt:lpstr>
      <vt:lpstr>OUTLINE</vt:lpstr>
      <vt:lpstr>Problem Statement</vt:lpstr>
      <vt:lpstr>Technology  used</vt:lpstr>
      <vt:lpstr>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39</cp:revision>
  <dcterms:created xsi:type="dcterms:W3CDTF">2021-05-26T16:50:10Z</dcterms:created>
  <dcterms:modified xsi:type="dcterms:W3CDTF">2025-02-26T09:39:31Z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