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3"/>
  </p:notesMasterIdLst>
  <p:sldIdLst>
    <p:sldId id="266" r:id="rId2"/>
    <p:sldId id="262" r:id="rId3"/>
    <p:sldId id="256" r:id="rId4"/>
    <p:sldId id="257" r:id="rId5"/>
    <p:sldId id="258" r:id="rId6"/>
    <p:sldId id="280" r:id="rId7"/>
    <p:sldId id="281" r:id="rId8"/>
    <p:sldId id="282" r:id="rId9"/>
    <p:sldId id="283" r:id="rId10"/>
    <p:sldId id="284" r:id="rId11"/>
    <p:sldId id="259" r:id="rId12"/>
    <p:sldId id="271" r:id="rId13"/>
    <p:sldId id="273" r:id="rId14"/>
    <p:sldId id="274" r:id="rId15"/>
    <p:sldId id="275" r:id="rId16"/>
    <p:sldId id="276" r:id="rId17"/>
    <p:sldId id="277" r:id="rId18"/>
    <p:sldId id="278" r:id="rId19"/>
    <p:sldId id="279" r:id="rId20"/>
    <p:sldId id="261"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94660"/>
  </p:normalViewPr>
  <p:slideViewPr>
    <p:cSldViewPr>
      <p:cViewPr varScale="1">
        <p:scale>
          <a:sx n="69" d="100"/>
          <a:sy n="69" d="100"/>
        </p:scale>
        <p:origin x="-135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DFA6A-41A4-4FD2-B9AF-D44C530E76AB}" type="datetimeFigureOut">
              <a:rPr lang="en-US" smtClean="0"/>
              <a:t>10/15/2022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38299-0713-4810-A116-97B38503E237}" type="slidenum">
              <a:rPr lang="en-US" smtClean="0"/>
              <a:t>‹#›</a:t>
            </a:fld>
            <a:endParaRPr lang="en-US"/>
          </a:p>
        </p:txBody>
      </p:sp>
    </p:spTree>
    <p:extLst>
      <p:ext uri="{BB962C8B-B14F-4D97-AF65-F5344CB8AC3E}">
        <p14:creationId xmlns:p14="http://schemas.microsoft.com/office/powerpoint/2010/main" val="798865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5</a:t>
            </a:fld>
            <a:endParaRPr lang="en-US"/>
          </a:p>
        </p:txBody>
      </p:sp>
    </p:spTree>
    <p:extLst>
      <p:ext uri="{BB962C8B-B14F-4D97-AF65-F5344CB8AC3E}">
        <p14:creationId xmlns:p14="http://schemas.microsoft.com/office/powerpoint/2010/main" val="267959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6</a:t>
            </a:fld>
            <a:endParaRPr lang="en-US"/>
          </a:p>
        </p:txBody>
      </p:sp>
    </p:spTree>
    <p:extLst>
      <p:ext uri="{BB962C8B-B14F-4D97-AF65-F5344CB8AC3E}">
        <p14:creationId xmlns:p14="http://schemas.microsoft.com/office/powerpoint/2010/main" val="107253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7</a:t>
            </a:fld>
            <a:endParaRPr lang="en-US"/>
          </a:p>
        </p:txBody>
      </p:sp>
    </p:spTree>
    <p:extLst>
      <p:ext uri="{BB962C8B-B14F-4D97-AF65-F5344CB8AC3E}">
        <p14:creationId xmlns:p14="http://schemas.microsoft.com/office/powerpoint/2010/main" val="11785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8</a:t>
            </a:fld>
            <a:endParaRPr lang="en-US"/>
          </a:p>
        </p:txBody>
      </p:sp>
    </p:spTree>
    <p:extLst>
      <p:ext uri="{BB962C8B-B14F-4D97-AF65-F5344CB8AC3E}">
        <p14:creationId xmlns:p14="http://schemas.microsoft.com/office/powerpoint/2010/main" val="306815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9</a:t>
            </a:fld>
            <a:endParaRPr lang="en-US"/>
          </a:p>
        </p:txBody>
      </p:sp>
    </p:spTree>
    <p:extLst>
      <p:ext uri="{BB962C8B-B14F-4D97-AF65-F5344CB8AC3E}">
        <p14:creationId xmlns:p14="http://schemas.microsoft.com/office/powerpoint/2010/main" val="251156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38299-0713-4810-A116-97B38503E237}" type="slidenum">
              <a:rPr lang="en-US" smtClean="0"/>
              <a:t>10</a:t>
            </a:fld>
            <a:endParaRPr lang="en-US"/>
          </a:p>
        </p:txBody>
      </p:sp>
    </p:spTree>
    <p:extLst>
      <p:ext uri="{BB962C8B-B14F-4D97-AF65-F5344CB8AC3E}">
        <p14:creationId xmlns:p14="http://schemas.microsoft.com/office/powerpoint/2010/main" val="4112675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0D3EBD-22AD-4B24-98B8-46EFCED0DCA7}" type="datetimeFigureOut">
              <a:rPr lang="en-US" smtClean="0"/>
              <a:t>10/15/2022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4C49F2-18AF-4241-8804-4786B498D7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0D3EBD-22AD-4B24-98B8-46EFCED0DCA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0D3EBD-22AD-4B24-98B8-46EFCED0DCA7}"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49F2-18AF-4241-8804-4786B498D76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0D3EBD-22AD-4B24-98B8-46EFCED0DCA7}"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49F2-18AF-4241-8804-4786B498D769}"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0D3EBD-22AD-4B24-98B8-46EFCED0DCA7}"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C49F2-18AF-4241-8804-4786B498D7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0D3EBD-22AD-4B24-98B8-46EFCED0DCA7}" type="datetimeFigureOut">
              <a:rPr lang="en-US" smtClean="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49F2-18AF-4241-8804-4786B498D769}"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D3EBD-22AD-4B24-98B8-46EFCED0DCA7}"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C49F2-18AF-4241-8804-4786B498D7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E0D3EBD-22AD-4B24-98B8-46EFCED0DCA7}"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49F2-18AF-4241-8804-4786B498D7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0D3EBD-22AD-4B24-98B8-46EFCED0DCA7}" type="datetimeFigureOut">
              <a:rPr lang="en-US" smtClean="0"/>
              <a:t>10/15/2022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34C49F2-18AF-4241-8804-4786B498D76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E0D3EBD-22AD-4B24-98B8-46EFCED0DCA7}" type="datetimeFigureOut">
              <a:rPr lang="en-US" smtClean="0"/>
              <a:t>10/15/2022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34C49F2-18AF-4241-8804-4786B498D7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3939CC-2484-234B-85AD-4D7A36305419}"/>
              </a:ext>
            </a:extLst>
          </p:cNvPr>
          <p:cNvSpPr>
            <a:spLocks noGrp="1"/>
          </p:cNvSpPr>
          <p:nvPr>
            <p:ph type="title"/>
          </p:nvPr>
        </p:nvSpPr>
        <p:spPr>
          <a:xfrm>
            <a:off x="3156137" y="2676693"/>
            <a:ext cx="8229600" cy="1143000"/>
          </a:xfrm>
        </p:spPr>
        <p:txBody>
          <a:bodyPr/>
          <a:lstStyle/>
          <a:p>
            <a:r>
              <a:rPr lang="en-US"/>
              <a:t>Welcome </a:t>
            </a:r>
          </a:p>
        </p:txBody>
      </p:sp>
    </p:spTree>
    <p:extLst>
      <p:ext uri="{BB962C8B-B14F-4D97-AF65-F5344CB8AC3E}">
        <p14:creationId xmlns:p14="http://schemas.microsoft.com/office/powerpoint/2010/main" val="452907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7086600"/>
          </a:xfrm>
        </p:spPr>
        <p:txBody>
          <a:bodyPr>
            <a:normAutofit fontScale="92500" lnSpcReduction="10000"/>
          </a:bodyPr>
          <a:lstStyle/>
          <a:p>
            <a:pPr marL="457200" lvl="1" indent="0">
              <a:lnSpc>
                <a:spcPct val="115000"/>
              </a:lnSpc>
              <a:buNone/>
            </a:pPr>
            <a:r>
              <a:rPr lang="en-US" sz="2900" b="1" dirty="0">
                <a:latin typeface="Arial" panose="020B0604020202020204" pitchFamily="34" charset="0"/>
                <a:cs typeface="Arial" panose="020B0604020202020204" pitchFamily="34" charset="0"/>
              </a:rPr>
              <a:t>Task 6:</a:t>
            </a:r>
          </a:p>
          <a:p>
            <a:pPr marL="457200" lvl="1" indent="0">
              <a:lnSpc>
                <a:spcPct val="115000"/>
              </a:lnSpc>
              <a:buNone/>
            </a:pPr>
            <a:r>
              <a:rPr lang="en-US" sz="1600" dirty="0">
                <a:latin typeface="Arial" panose="020B0604020202020204" pitchFamily="34" charset="0"/>
                <a:cs typeface="Arial" panose="020B0604020202020204" pitchFamily="34" charset="0"/>
              </a:rPr>
              <a:t>In this assignment, we have created two tables. One will be assigned an ID and the other will be assigned to a CLASS. We have styled the tables differently. One will use ID-based style rules and the other will use CLASS-based style rules. The table that is assigned to a CLASS will resemble a button-based menu. We have copied this table into each of  web pages, in their &lt;nav&gt; element (for “navigation”) so that all  pages will have the same menu in the same place to give  pages a uniform appearance. </a:t>
            </a:r>
          </a:p>
          <a:p>
            <a:pPr marL="457200" lvl="1" indent="0">
              <a:lnSpc>
                <a:spcPct val="115000"/>
              </a:lnSpc>
              <a:buNone/>
            </a:pPr>
            <a:r>
              <a:rPr lang="en-US" sz="1600" dirty="0">
                <a:latin typeface="Arial" panose="020B0604020202020204" pitchFamily="34" charset="0"/>
                <a:cs typeface="Arial" panose="020B0604020202020204" pitchFamily="34" charset="0"/>
              </a:rPr>
              <a:t>1. We have created one table element on one of web pages. </a:t>
            </a:r>
          </a:p>
          <a:p>
            <a:pPr marL="457200" lvl="1" indent="0">
              <a:lnSpc>
                <a:spcPct val="115000"/>
              </a:lnSpc>
              <a:buNone/>
            </a:pPr>
            <a:r>
              <a:rPr lang="en-US" sz="1600" dirty="0">
                <a:latin typeface="Arial" panose="020B0604020202020204" pitchFamily="34" charset="0"/>
                <a:cs typeface="Arial" panose="020B0604020202020204" pitchFamily="34" charset="0"/>
              </a:rPr>
              <a:t>  table should have at least two columns and two rows </a:t>
            </a:r>
          </a:p>
          <a:p>
            <a:pPr marL="457200" lvl="1" indent="0">
              <a:lnSpc>
                <a:spcPct val="115000"/>
              </a:lnSpc>
              <a:buNone/>
            </a:pPr>
            <a:r>
              <a:rPr lang="en-US" sz="1600" dirty="0">
                <a:latin typeface="Arial" panose="020B0604020202020204" pitchFamily="34" charset="0"/>
                <a:cs typeface="Arial" panose="020B0604020202020204" pitchFamily="34" charset="0"/>
              </a:rPr>
              <a:t> Some ideas for a table: a price list, a list of locations, a grid of photos </a:t>
            </a:r>
          </a:p>
          <a:p>
            <a:pPr marL="457200" lvl="1" indent="0">
              <a:lnSpc>
                <a:spcPct val="115000"/>
              </a:lnSpc>
              <a:buNone/>
            </a:pPr>
            <a:r>
              <a:rPr lang="en-US" sz="1600" dirty="0">
                <a:latin typeface="Arial" panose="020B0604020202020204" pitchFamily="34" charset="0"/>
                <a:cs typeface="Arial" panose="020B0604020202020204" pitchFamily="34" charset="0"/>
              </a:rPr>
              <a:t> Assign a unique ID to this table element. Example: &lt;table id=”pricelist”&gt; </a:t>
            </a:r>
          </a:p>
          <a:p>
            <a:pPr marL="457200" lvl="1" indent="0">
              <a:lnSpc>
                <a:spcPct val="115000"/>
              </a:lnSpc>
              <a:buNone/>
            </a:pPr>
            <a:r>
              <a:rPr lang="en-US" sz="1600" dirty="0">
                <a:latin typeface="Arial" panose="020B0604020202020204" pitchFamily="34" charset="0"/>
                <a:cs typeface="Arial" panose="020B0604020202020204" pitchFamily="34" charset="0"/>
              </a:rPr>
              <a:t> In  style sheet file, created a style rule set for this table using its ID as the selector. </a:t>
            </a:r>
          </a:p>
          <a:p>
            <a:pPr marL="457200" lvl="1" indent="0">
              <a:lnSpc>
                <a:spcPct val="115000"/>
              </a:lnSpc>
              <a:buNone/>
            </a:pPr>
            <a:r>
              <a:rPr lang="en-US" sz="1600" dirty="0">
                <a:latin typeface="Arial" panose="020B0604020202020204" pitchFamily="34" charset="0"/>
                <a:cs typeface="Arial" panose="020B0604020202020204" pitchFamily="34" charset="0"/>
              </a:rPr>
              <a:t>2. Created another table element and made it look like a row of buttons. We will refer to this element as the table-based menu. </a:t>
            </a:r>
          </a:p>
          <a:p>
            <a:pPr marL="457200" lvl="1" indent="0">
              <a:lnSpc>
                <a:spcPct val="115000"/>
              </a:lnSpc>
              <a:buNone/>
            </a:pPr>
            <a:r>
              <a:rPr lang="en-US" sz="1600" dirty="0">
                <a:latin typeface="Arial" panose="020B0604020202020204" pitchFamily="34" charset="0"/>
                <a:cs typeface="Arial" panose="020B0604020202020204" pitchFamily="34" charset="0"/>
              </a:rPr>
              <a:t> In the &lt;nav&gt; element of  index.html </a:t>
            </a:r>
            <a:r>
              <a:rPr lang="en-US" sz="1600" dirty="0" err="1">
                <a:latin typeface="Arial" panose="020B0604020202020204" pitchFamily="34" charset="0"/>
                <a:cs typeface="Arial" panose="020B0604020202020204" pitchFamily="34" charset="0"/>
              </a:rPr>
              <a:t>file,we</a:t>
            </a:r>
            <a:r>
              <a:rPr lang="en-US" sz="1600" dirty="0">
                <a:latin typeface="Arial" panose="020B0604020202020204" pitchFamily="34" charset="0"/>
                <a:cs typeface="Arial" panose="020B0604020202020204" pitchFamily="34" charset="0"/>
              </a:rPr>
              <a:t> have created a table element that contains one row element with five table data &lt;td&gt; elements. </a:t>
            </a:r>
          </a:p>
          <a:p>
            <a:pPr marL="457200" lvl="1" indent="0">
              <a:lnSpc>
                <a:spcPct val="115000"/>
              </a:lnSpc>
              <a:buNone/>
            </a:pPr>
            <a:r>
              <a:rPr lang="en-US" sz="1600" dirty="0">
                <a:latin typeface="Arial" panose="020B0604020202020204" pitchFamily="34" charset="0"/>
                <a:cs typeface="Arial" panose="020B0604020202020204" pitchFamily="34" charset="0"/>
              </a:rPr>
              <a:t> Assigned a unique CLASS name to this table element. Example: &lt;table class=”menu”&gt; </a:t>
            </a:r>
          </a:p>
          <a:p>
            <a:pPr marL="457200" lvl="1" indent="0">
              <a:lnSpc>
                <a:spcPct val="115000"/>
              </a:lnSpc>
              <a:buNone/>
            </a:pPr>
            <a:r>
              <a:rPr lang="en-US" sz="1600" dirty="0">
                <a:latin typeface="Arial" panose="020B0604020202020204" pitchFamily="34" charset="0"/>
                <a:cs typeface="Arial" panose="020B0604020202020204" pitchFamily="34" charset="0"/>
              </a:rPr>
              <a:t> Added links to each text-string so that each “button” is a clickable link to the appropriate web page. </a:t>
            </a:r>
          </a:p>
          <a:p>
            <a:pPr marL="457200" lvl="1" indent="0">
              <a:lnSpc>
                <a:spcPct val="115000"/>
              </a:lnSpc>
              <a:buNone/>
            </a:pPr>
            <a:r>
              <a:rPr lang="en-US" sz="1600" dirty="0">
                <a:latin typeface="Arial" panose="020B0604020202020204" pitchFamily="34" charset="0"/>
                <a:cs typeface="Arial" panose="020B0604020202020204" pitchFamily="34" charset="0"/>
              </a:rPr>
              <a:t> In  style sheet file, created a style rule set for this table using its CLASS as the selector The style rules should make the table look something like this: </a:t>
            </a:r>
          </a:p>
          <a:p>
            <a:pPr marL="457200" lvl="1" indent="0">
              <a:lnSpc>
                <a:spcPct val="115000"/>
              </a:lnSpc>
              <a:buNone/>
            </a:pPr>
            <a:r>
              <a:rPr lang="en-US" sz="1600" dirty="0">
                <a:latin typeface="Arial" panose="020B0604020202020204" pitchFamily="34" charset="0"/>
                <a:cs typeface="Arial" panose="020B0604020202020204" pitchFamily="34" charset="0"/>
              </a:rPr>
              <a:t> Copied the table-based menu element to the &lt;nav&gt; element of each of your pages.</a:t>
            </a:r>
          </a:p>
          <a:p>
            <a:pPr marL="457200" lvl="1" indent="0">
              <a:lnSpc>
                <a:spcPct val="115000"/>
              </a:lnSpc>
              <a:buNone/>
            </a:pPr>
            <a:endParaRPr lang="en-US" sz="1900" dirty="0">
              <a:latin typeface="Arial" panose="020B0604020202020204" pitchFamily="34" charset="0"/>
              <a:cs typeface="Arial" panose="020B0604020202020204" pitchFamily="34" charset="0"/>
            </a:endParaRPr>
          </a:p>
          <a:p>
            <a:pPr marL="457200" lvl="1" indent="0">
              <a:lnSpc>
                <a:spcPct val="115000"/>
              </a:lnSpc>
              <a:buNone/>
            </a:pPr>
            <a:r>
              <a:rPr lang="en-US" sz="1900" b="1" dirty="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a:p>
            <a:pPr marL="457200" lvl="1" indent="0">
              <a:lnSpc>
                <a:spcPct val="115000"/>
              </a:lnSpc>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0182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7705"/>
            <a:ext cx="8229600" cy="4525963"/>
          </a:xfrm>
        </p:spPr>
        <p:txBody>
          <a:bodyPr/>
          <a:lstStyle/>
          <a:p>
            <a:pPr marL="0" indent="0">
              <a:buNone/>
            </a:pPr>
            <a:r>
              <a:rPr lang="en-IN" b="1" dirty="0"/>
              <a:t> </a:t>
            </a:r>
            <a:r>
              <a:rPr lang="en-IN" sz="1800" b="1" dirty="0">
                <a:effectLst/>
                <a:latin typeface="Times New Roman" panose="02020603050405020304" pitchFamily="18" charset="0"/>
                <a:ea typeface="Calibri" panose="020F0502020204030204" pitchFamily="34" charset="0"/>
              </a:rPr>
              <a:t> 2.1 </a:t>
            </a:r>
            <a:r>
              <a:rPr lang="en-US" sz="1800" b="1" dirty="0">
                <a:effectLst/>
                <a:latin typeface="Times New Roman" panose="02020603050405020304" pitchFamily="18" charset="0"/>
                <a:ea typeface="Calibri" panose="020F0502020204030204" pitchFamily="34" charset="0"/>
              </a:rPr>
              <a:t>Functional Requirements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rPr>
              <a:t>Admin has access to monitor everything in the </a:t>
            </a:r>
            <a:r>
              <a:rPr lang="en-US" sz="1800" dirty="0">
                <a:latin typeface="Arial" panose="020B0604020202020204" pitchFamily="34" charset="0"/>
                <a:ea typeface="Calibri" panose="020F0502020204030204" pitchFamily="34" charset="0"/>
              </a:rPr>
              <a:t>restaurant system or digital mall system.</a:t>
            </a:r>
            <a:r>
              <a:rPr lang="en-US" sz="1800" dirty="0">
                <a:effectLst/>
                <a:latin typeface="Arial" panose="020B0604020202020204" pitchFamily="34"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rPr>
              <a:t>Admin can add, update all the orders of the </a:t>
            </a:r>
            <a:r>
              <a:rPr lang="en-US" sz="1800" dirty="0">
                <a:latin typeface="Arial" panose="020B0604020202020204" pitchFamily="34" charset="0"/>
                <a:ea typeface="Calibri" panose="020F0502020204030204" pitchFamily="34" charset="0"/>
              </a:rPr>
              <a:t>restaurant system or digital mall</a:t>
            </a:r>
            <a:r>
              <a:rPr lang="en-US" sz="1800" dirty="0">
                <a:effectLst/>
                <a:latin typeface="Arial" panose="020B0604020202020204" pitchFamily="34"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rPr>
              <a:t>The customer can view  items </a:t>
            </a:r>
            <a:r>
              <a:rPr lang="en-US" sz="1800" dirty="0" smtClean="0">
                <a:effectLst/>
                <a:latin typeface="Arial" panose="020B0604020202020204" pitchFamily="34" charset="0"/>
                <a:ea typeface="Calibri" panose="020F0502020204030204" pitchFamily="34" charset="0"/>
              </a:rPr>
              <a:t>(laptop , tablets &amp; computers) </a:t>
            </a:r>
            <a:r>
              <a:rPr lang="en-US" sz="1800" dirty="0">
                <a:effectLst/>
                <a:latin typeface="Arial" panose="020B0604020202020204" pitchFamily="34" charset="0"/>
                <a:ea typeface="Calibri" panose="020F0502020204030204" pitchFamily="34" charset="0"/>
              </a:rPr>
              <a:t>and then finally add  items to the shopping cart and order the same.</a:t>
            </a:r>
          </a:p>
          <a:p>
            <a:pPr marL="342900" lvl="0" indent="-342900" algn="just">
              <a:lnSpc>
                <a:spcPct val="115000"/>
              </a:lnSpc>
              <a:buFont typeface="Symbol" panose="05050102010706020507" pitchFamily="18" charset="2"/>
              <a:buChar char=""/>
            </a:pPr>
            <a:r>
              <a:rPr lang="en-US" sz="1800" dirty="0">
                <a:latin typeface="Arial" panose="020B0604020202020204" pitchFamily="34" charset="0"/>
                <a:ea typeface="Calibri" panose="020F0502020204030204" pitchFamily="34" charset="0"/>
              </a:rPr>
              <a:t>We have created data entry form on one of our website page for visitors who want to be added to mailing </a:t>
            </a:r>
            <a:r>
              <a:rPr lang="en-US" sz="1800" dirty="0" err="1">
                <a:latin typeface="Arial" panose="020B0604020202020204" pitchFamily="34" charset="0"/>
                <a:ea typeface="Calibri" panose="020F0502020204030204" pitchFamily="34" charset="0"/>
              </a:rPr>
              <a:t>list.We</a:t>
            </a:r>
            <a:r>
              <a:rPr lang="en-US" sz="1800" dirty="0">
                <a:latin typeface="Arial" panose="020B0604020202020204" pitchFamily="34" charset="0"/>
                <a:ea typeface="Calibri" panose="020F0502020204030204" pitchFamily="34" charset="0"/>
              </a:rPr>
              <a:t> </a:t>
            </a:r>
            <a:r>
              <a:rPr lang="en-US" sz="1800" dirty="0" err="1">
                <a:latin typeface="Arial" panose="020B0604020202020204" pitchFamily="34" charset="0"/>
                <a:ea typeface="Calibri" panose="020F0502020204030204" pitchFamily="34" charset="0"/>
              </a:rPr>
              <a:t>hav</a:t>
            </a:r>
            <a:r>
              <a:rPr lang="en-US" sz="1800" dirty="0">
                <a:latin typeface="Arial" panose="020B0604020202020204" pitchFamily="34" charset="0"/>
                <a:ea typeface="Calibri" panose="020F0502020204030204" pitchFamily="34" charset="0"/>
              </a:rPr>
              <a:t> used radio buttons ,check boxes and element with options.</a:t>
            </a:r>
            <a:endParaRPr lang="en-US" sz="1800" dirty="0">
              <a:effectLst/>
              <a:latin typeface="Arial" panose="020B060402020202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endParaRPr lang="en-IN" sz="1800" dirty="0">
              <a:effectLst/>
              <a:latin typeface="Times New Roman" panose="02020603050405020304" pitchFamily="18" charset="0"/>
              <a:ea typeface="Calibri" panose="020F0502020204030204" pitchFamily="34" charset="0"/>
            </a:endParaRPr>
          </a:p>
          <a:p>
            <a:pPr marL="0" indent="0">
              <a:buNone/>
            </a:pPr>
            <a:endParaRPr lang="en-US" dirty="0"/>
          </a:p>
        </p:txBody>
      </p:sp>
      <p:sp>
        <p:nvSpPr>
          <p:cNvPr id="2" name="Title 1"/>
          <p:cNvSpPr>
            <a:spLocks noGrp="1"/>
          </p:cNvSpPr>
          <p:nvPr>
            <p:ph type="title"/>
          </p:nvPr>
        </p:nvSpPr>
        <p:spPr/>
        <p:txBody>
          <a:bodyPr>
            <a:noAutofit/>
          </a:bodyPr>
          <a:lstStyle/>
          <a:p>
            <a:r>
              <a:rPr lang="en-IN" sz="3200" b="1" u="sng" dirty="0">
                <a:latin typeface="Bahnschrift SemiBold Condensed" panose="020B0502040204020203" pitchFamily="34" charset="0"/>
              </a:rPr>
              <a:t>Requirement Analysis</a:t>
            </a:r>
            <a:r>
              <a:rPr lang="en-US" sz="3200" dirty="0">
                <a:latin typeface="Bahnschrift SemiBold Condensed" panose="020B0502040204020203" pitchFamily="34" charset="0"/>
              </a:rPr>
              <a:t/>
            </a:r>
            <a:br>
              <a:rPr lang="en-US" sz="3200" dirty="0">
                <a:latin typeface="Bahnschrift SemiBold Condensed" panose="020B0502040204020203" pitchFamily="34" charset="0"/>
              </a:rPr>
            </a:br>
            <a:endParaRPr lang="en-US" sz="3200" dirty="0">
              <a:latin typeface="Bahnschrift SemiBold Condensed" panose="020B0502040204020203" pitchFamily="34" charset="0"/>
            </a:endParaRPr>
          </a:p>
        </p:txBody>
      </p:sp>
    </p:spTree>
    <p:extLst>
      <p:ext uri="{BB962C8B-B14F-4D97-AF65-F5344CB8AC3E}">
        <p14:creationId xmlns:p14="http://schemas.microsoft.com/office/powerpoint/2010/main" val="287015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6B2E93F3-2EAC-5729-3E12-462594109529}"/>
              </a:ext>
            </a:extLst>
          </p:cNvPr>
          <p:cNvSpPr>
            <a:spLocks noGrp="1"/>
          </p:cNvSpPr>
          <p:nvPr>
            <p:ph idx="1"/>
          </p:nvPr>
        </p:nvSpPr>
        <p:spPr/>
        <p:txBody>
          <a:bodyPr/>
          <a:lstStyle/>
          <a:p>
            <a:pPr marL="109728" indent="0">
              <a:buNone/>
            </a:pPr>
            <a:r>
              <a:rPr lang="en-US" sz="1800" b="1" dirty="0">
                <a:effectLst/>
                <a:latin typeface="Times New Roman" panose="02020603050405020304" pitchFamily="18" charset="0"/>
                <a:ea typeface="Calibri" panose="020F0502020204030204" pitchFamily="34" charset="0"/>
              </a:rPr>
              <a:t>2.2 Non-Functional Requirements :</a:t>
            </a:r>
            <a:endParaRPr lang="en-US" sz="1800" b="1" dirty="0">
              <a:latin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System will use secure Database.</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Proper user Authentication will be provided.</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spcBef>
                <a:spcPts val="1200"/>
              </a:spcBef>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There should be separate account for Admin &amp; User. So that no one else can access the database except Admin.</a:t>
            </a:r>
          </a:p>
          <a:p>
            <a:pPr marL="342900" lvl="0" indent="-342900" algn="just">
              <a:lnSpc>
                <a:spcPct val="115000"/>
              </a:lnSpc>
              <a:spcBef>
                <a:spcPts val="1200"/>
              </a:spcBef>
              <a:buFont typeface="Wingdings" panose="05000000000000000000" pitchFamily="2" charset="2"/>
              <a:buChar char=""/>
            </a:pPr>
            <a:r>
              <a:rPr lang="en-US" sz="1800" dirty="0">
                <a:latin typeface="Arial" panose="020B0604020202020204" pitchFamily="34" charset="0"/>
                <a:ea typeface="Calibri" panose="020F0502020204030204" pitchFamily="34" charset="0"/>
              </a:rPr>
              <a:t>Mailing list should be professional and it should be maintained with strict authentication.</a:t>
            </a:r>
            <a:endParaRPr lang="en-IN" sz="1800" dirty="0">
              <a:effectLst/>
              <a:latin typeface="Times New Roman" panose="02020603050405020304" pitchFamily="18" charset="0"/>
              <a:ea typeface="Calibri" panose="020F0502020204030204" pitchFamily="34" charset="0"/>
            </a:endParaRPr>
          </a:p>
          <a:p>
            <a:pPr marL="109728" indent="0">
              <a:buNone/>
            </a:pPr>
            <a:endParaRPr lang="en-IN" dirty="0"/>
          </a:p>
        </p:txBody>
      </p:sp>
    </p:spTree>
    <p:extLst>
      <p:ext uri="{BB962C8B-B14F-4D97-AF65-F5344CB8AC3E}">
        <p14:creationId xmlns:p14="http://schemas.microsoft.com/office/powerpoint/2010/main" val="391842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8A8123C0-08B8-3FC8-1FC4-7DBA23337329}"/>
              </a:ext>
            </a:extLst>
          </p:cNvPr>
          <p:cNvPicPr>
            <a:picLocks noChangeAspect="1"/>
          </p:cNvPicPr>
          <p:nvPr/>
        </p:nvPicPr>
        <p:blipFill>
          <a:blip r:embed="rId2"/>
          <a:stretch>
            <a:fillRect/>
          </a:stretch>
        </p:blipFill>
        <p:spPr>
          <a:xfrm>
            <a:off x="555874" y="533400"/>
            <a:ext cx="10012053" cy="2362200"/>
          </a:xfrm>
          <a:prstGeom prst="rect">
            <a:avLst/>
          </a:prstGeom>
        </p:spPr>
      </p:pic>
      <p:pic>
        <p:nvPicPr>
          <p:cNvPr id="7" name="Picture 6">
            <a:extLst>
              <a:ext uri="{FF2B5EF4-FFF2-40B4-BE49-F238E27FC236}">
                <a16:creationId xmlns="" xmlns:a16="http://schemas.microsoft.com/office/drawing/2014/main" id="{B44E0CCC-EAEA-6FDE-B100-B7BDDF97E0D0}"/>
              </a:ext>
            </a:extLst>
          </p:cNvPr>
          <p:cNvPicPr>
            <a:picLocks noChangeAspect="1"/>
          </p:cNvPicPr>
          <p:nvPr/>
        </p:nvPicPr>
        <p:blipFill>
          <a:blip r:embed="rId3"/>
          <a:stretch>
            <a:fillRect/>
          </a:stretch>
        </p:blipFill>
        <p:spPr>
          <a:xfrm>
            <a:off x="555875" y="3411415"/>
            <a:ext cx="9349193" cy="1538097"/>
          </a:xfrm>
          <a:prstGeom prst="rect">
            <a:avLst/>
          </a:prstGeom>
        </p:spPr>
      </p:pic>
    </p:spTree>
    <p:extLst>
      <p:ext uri="{BB962C8B-B14F-4D97-AF65-F5344CB8AC3E}">
        <p14:creationId xmlns:p14="http://schemas.microsoft.com/office/powerpoint/2010/main" val="350548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E0781D6-F045-E3D8-0BE7-AA754209D773}"/>
              </a:ext>
            </a:extLst>
          </p:cNvPr>
          <p:cNvSpPr>
            <a:spLocks noGrp="1"/>
          </p:cNvSpPr>
          <p:nvPr>
            <p:ph idx="1"/>
          </p:nvPr>
        </p:nvSpPr>
        <p:spPr/>
        <p:txBody>
          <a:bodyPr/>
          <a:lstStyle/>
          <a:p>
            <a:pPr algn="just">
              <a:lnSpc>
                <a:spcPct val="115000"/>
              </a:lnSpc>
            </a:pPr>
            <a:r>
              <a:rPr lang="en-IN" sz="1800" dirty="0">
                <a:effectLst/>
                <a:latin typeface="Arial" panose="020B0604020202020204" pitchFamily="34" charset="0"/>
                <a:ea typeface="Calibri" panose="020F0502020204030204" pitchFamily="34" charset="0"/>
              </a:rPr>
              <a:t> HTML5</a:t>
            </a:r>
            <a:endParaRPr lang="en-IN" sz="1800" dirty="0">
              <a:effectLst/>
              <a:latin typeface="Times New Roman" panose="02020603050405020304" pitchFamily="18" charset="0"/>
              <a:ea typeface="Calibri" panose="020F0502020204030204" pitchFamily="34" charset="0"/>
            </a:endParaRPr>
          </a:p>
          <a:p>
            <a:pPr marL="109728" indent="0">
              <a:buNone/>
            </a:pPr>
            <a:r>
              <a:rPr lang="en-IN" sz="1800" dirty="0">
                <a:effectLst/>
                <a:latin typeface="Arial" panose="020B0604020202020204" pitchFamily="34" charset="0"/>
                <a:ea typeface="Calibri" panose="020F0502020204030204" pitchFamily="34" charset="0"/>
              </a:rPr>
              <a:t>	HTML is the  combination of  Hypertext and  Mark-up  language. Hypertext defines the link between the web pages. Mark-up language is used to define the text document within tag which defines the structure of web pages.  </a:t>
            </a:r>
          </a:p>
          <a:p>
            <a:pPr marL="109728" indent="0">
              <a:buNone/>
            </a:pPr>
            <a:endParaRPr lang="en-IN" sz="1800" dirty="0">
              <a:latin typeface="Arial" panose="020B0604020202020204" pitchFamily="34" charset="0"/>
              <a:ea typeface="Calibri" panose="020F0502020204030204" pitchFamily="34" charset="0"/>
            </a:endParaRPr>
          </a:p>
          <a:p>
            <a:r>
              <a:rPr lang="en-IN" sz="1800" dirty="0">
                <a:effectLst/>
                <a:latin typeface="Arial" panose="020B0604020202020204" pitchFamily="34" charset="0"/>
                <a:ea typeface="Calibri" panose="020F0502020204030204" pitchFamily="34" charset="0"/>
              </a:rPr>
              <a:t>CSS</a:t>
            </a:r>
          </a:p>
          <a:p>
            <a:pPr marL="393192" lvl="1" indent="0">
              <a:buNone/>
            </a:pPr>
            <a:r>
              <a:rPr lang="en-US" sz="1800" dirty="0">
                <a:effectLst/>
                <a:latin typeface="Arial" panose="020B0604020202020204" pitchFamily="34" charset="0"/>
                <a:ea typeface="Calibri" panose="020F0502020204030204" pitchFamily="34" charset="0"/>
              </a:rPr>
              <a:t>	Cascading Style Sheet (CSS) is a style sheet language that specifies how to incorporate style information in a style sheet. The term ‘cascading’ indicates that several style sheets can be blended to present a document on the browser’s screen. </a:t>
            </a:r>
            <a:endParaRPr lang="en-IN" sz="1400" dirty="0">
              <a:effectLst/>
              <a:latin typeface="Arial" panose="020B0604020202020204" pitchFamily="34" charset="0"/>
              <a:ea typeface="Calibri" panose="020F0502020204030204" pitchFamily="34" charset="0"/>
            </a:endParaRPr>
          </a:p>
          <a:p>
            <a:pPr marL="109728" indent="0">
              <a:buNone/>
            </a:pPr>
            <a:endParaRPr lang="en-IN" sz="1800" dirty="0">
              <a:latin typeface="Arial" panose="020B0604020202020204" pitchFamily="34" charset="0"/>
            </a:endParaRPr>
          </a:p>
        </p:txBody>
      </p:sp>
      <p:sp>
        <p:nvSpPr>
          <p:cNvPr id="3" name="Title 2">
            <a:extLst>
              <a:ext uri="{FF2B5EF4-FFF2-40B4-BE49-F238E27FC236}">
                <a16:creationId xmlns="" xmlns:a16="http://schemas.microsoft.com/office/drawing/2014/main" id="{24928094-E103-9829-E943-AB33D84F1914}"/>
              </a:ext>
            </a:extLst>
          </p:cNvPr>
          <p:cNvSpPr>
            <a:spLocks noGrp="1"/>
          </p:cNvSpPr>
          <p:nvPr>
            <p:ph type="title"/>
          </p:nvPr>
        </p:nvSpPr>
        <p:spPr/>
        <p:txBody>
          <a:bodyPr>
            <a:normAutofit/>
          </a:bodyPr>
          <a:lstStyle/>
          <a:p>
            <a:r>
              <a:rPr lang="en-US" sz="3200" dirty="0"/>
              <a:t>Software System Attributes </a:t>
            </a:r>
            <a:endParaRPr lang="en-IN" sz="3200" dirty="0"/>
          </a:p>
        </p:txBody>
      </p:sp>
    </p:spTree>
    <p:extLst>
      <p:ext uri="{BB962C8B-B14F-4D97-AF65-F5344CB8AC3E}">
        <p14:creationId xmlns:p14="http://schemas.microsoft.com/office/powerpoint/2010/main" val="266373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285DCC21-C4D4-C493-E8A4-A5C33D634586}"/>
              </a:ext>
            </a:extLst>
          </p:cNvPr>
          <p:cNvSpPr>
            <a:spLocks noGrp="1"/>
          </p:cNvSpPr>
          <p:nvPr>
            <p:ph idx="1"/>
          </p:nvPr>
        </p:nvSpPr>
        <p:spPr>
          <a:xfrm>
            <a:off x="457200" y="838201"/>
            <a:ext cx="8229600" cy="2362200"/>
          </a:xfrm>
        </p:spPr>
        <p:txBody>
          <a:bodyPr/>
          <a:lstStyle/>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mn-cs"/>
              </a:rPr>
              <a:t>JavaScript</a:t>
            </a:r>
            <a:endParaRPr lang="en-IN" sz="2800" dirty="0">
              <a:effectLst/>
              <a:latin typeface="Arial" panose="020B0604020202020204" pitchFamily="34" charset="0"/>
              <a:ea typeface="Calibri" panose="020F0502020204030204" pitchFamily="34" charset="0"/>
            </a:endParaRPr>
          </a:p>
          <a:p>
            <a:pPr indent="457200" algn="just">
              <a:lnSpc>
                <a:spcPct val="115000"/>
              </a:lnSpc>
            </a:pPr>
            <a:r>
              <a:rPr lang="en-US" sz="1800" dirty="0">
                <a:effectLst/>
                <a:latin typeface="Arial" panose="020B0604020202020204" pitchFamily="34" charset="0"/>
                <a:ea typeface="Calibri" panose="020F0502020204030204" pitchFamily="34" charset="0"/>
              </a:rPr>
              <a:t>It is a scripting language and supports client side scripting. </a:t>
            </a:r>
            <a:endParaRPr lang="en-IN" sz="1800" dirty="0">
              <a:effectLst/>
              <a:latin typeface="Times New Roman" panose="02020603050405020304" pitchFamily="18" charset="0"/>
              <a:ea typeface="Calibri" panose="020F0502020204030204" pitchFamily="34" charset="0"/>
            </a:endParaRPr>
          </a:p>
          <a:p>
            <a:pPr indent="457200" algn="just">
              <a:lnSpc>
                <a:spcPct val="115000"/>
              </a:lnSpc>
            </a:pPr>
            <a:r>
              <a:rPr lang="en-US" sz="1800" dirty="0">
                <a:effectLst/>
                <a:latin typeface="Arial" panose="020B0604020202020204" pitchFamily="34" charset="0"/>
                <a:ea typeface="Calibri" panose="020F0502020204030204" pitchFamily="34" charset="0"/>
              </a:rPr>
              <a:t>It is an interpreted language. </a:t>
            </a:r>
            <a:endParaRPr lang="en-IN" sz="1800" dirty="0">
              <a:effectLst/>
              <a:latin typeface="Times New Roman" panose="02020603050405020304" pitchFamily="18" charset="0"/>
              <a:ea typeface="Calibri" panose="020F0502020204030204" pitchFamily="34" charset="0"/>
            </a:endParaRPr>
          </a:p>
          <a:p>
            <a:pPr indent="457200" algn="just">
              <a:lnSpc>
                <a:spcPct val="115000"/>
              </a:lnSpc>
            </a:pPr>
            <a:r>
              <a:rPr lang="en-US" sz="1800" dirty="0">
                <a:effectLst/>
                <a:latin typeface="Arial" panose="020B0604020202020204" pitchFamily="34" charset="0"/>
                <a:ea typeface="Calibri" panose="020F0502020204030204" pitchFamily="34" charset="0"/>
              </a:rPr>
              <a:t>It was developed by Netscape Corporation. </a:t>
            </a:r>
            <a:endParaRPr lang="en-IN" sz="1800" dirty="0">
              <a:effectLst/>
              <a:latin typeface="Times New Roman" panose="02020603050405020304" pitchFamily="18" charset="0"/>
              <a:ea typeface="Calibri" panose="020F0502020204030204" pitchFamily="34" charset="0"/>
            </a:endParaRPr>
          </a:p>
          <a:p>
            <a:pPr indent="457200" algn="just">
              <a:lnSpc>
                <a:spcPct val="115000"/>
              </a:lnSpc>
            </a:pPr>
            <a:r>
              <a:rPr lang="en-US" sz="1800" dirty="0">
                <a:effectLst/>
                <a:latin typeface="Arial" panose="020B0604020202020204" pitchFamily="34" charset="0"/>
                <a:ea typeface="Calibri" panose="020F0502020204030204" pitchFamily="34" charset="0"/>
              </a:rPr>
              <a:t>Initially it was known as “Live Script” </a:t>
            </a:r>
            <a:endParaRPr lang="en-IN" sz="1800" dirty="0">
              <a:effectLst/>
              <a:latin typeface="Times New Roman" panose="02020603050405020304" pitchFamily="18" charset="0"/>
              <a:ea typeface="Calibri" panose="020F0502020204030204" pitchFamily="34" charset="0"/>
            </a:endParaRPr>
          </a:p>
          <a:p>
            <a:pPr indent="457200" algn="just">
              <a:lnSpc>
                <a:spcPct val="115000"/>
              </a:lnSpc>
            </a:pPr>
            <a:r>
              <a:rPr lang="en-US" sz="1800" dirty="0">
                <a:effectLst/>
                <a:latin typeface="Arial" panose="020B0604020202020204" pitchFamily="34" charset="0"/>
                <a:ea typeface="Calibri" panose="020F0502020204030204" pitchFamily="34" charset="0"/>
              </a:rPr>
              <a:t>It was designed to add interactivity to HTML pages. </a:t>
            </a:r>
            <a:endParaRPr lang="en-IN" sz="1800" dirty="0">
              <a:effectLst/>
              <a:latin typeface="Arial" panose="020B0604020202020204" pitchFamily="34" charset="0"/>
              <a:ea typeface="Calibri" panose="020F0502020204030204" pitchFamily="34" charset="0"/>
            </a:endParaRPr>
          </a:p>
          <a:p>
            <a:pPr indent="0" algn="just">
              <a:lnSpc>
                <a:spcPct val="115000"/>
              </a:lnSpc>
              <a:buNone/>
            </a:pPr>
            <a:endParaRPr lang="en-IN" sz="1800" dirty="0">
              <a:effectLst/>
              <a:latin typeface="Times New Roman" panose="02020603050405020304" pitchFamily="18" charset="0"/>
              <a:ea typeface="Calibri" panose="020F0502020204030204" pitchFamily="34" charset="0"/>
            </a:endParaRPr>
          </a:p>
        </p:txBody>
      </p:sp>
      <p:sp>
        <p:nvSpPr>
          <p:cNvPr id="4" name="Content Placeholder 1">
            <a:extLst>
              <a:ext uri="{FF2B5EF4-FFF2-40B4-BE49-F238E27FC236}">
                <a16:creationId xmlns="" xmlns:a16="http://schemas.microsoft.com/office/drawing/2014/main" id="{8B3B3995-C036-2396-615F-60DADDE259E7}"/>
              </a:ext>
            </a:extLst>
          </p:cNvPr>
          <p:cNvSpPr txBox="1">
            <a:spLocks/>
          </p:cNvSpPr>
          <p:nvPr/>
        </p:nvSpPr>
        <p:spPr>
          <a:xfrm>
            <a:off x="457200" y="3276600"/>
            <a:ext cx="8229600" cy="23622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indent="0" algn="just">
              <a:lnSpc>
                <a:spcPct val="115000"/>
              </a:lnSpc>
              <a:buFont typeface="Wingdings 3"/>
              <a:buNone/>
            </a:pPr>
            <a:endParaRPr lang="en-IN" sz="18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653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52C10E7E-E53B-ED62-6A25-C4E59267174C}"/>
              </a:ext>
            </a:extLst>
          </p:cNvPr>
          <p:cNvSpPr>
            <a:spLocks noGrp="1"/>
          </p:cNvSpPr>
          <p:nvPr>
            <p:ph idx="1"/>
          </p:nvPr>
        </p:nvSpPr>
        <p:spPr/>
        <p:txBody>
          <a:bodyPr/>
          <a:lstStyle/>
          <a:p>
            <a:pPr marL="109728" indent="0">
              <a:buNone/>
            </a:pPr>
            <a:endParaRPr lang="en-US" dirty="0"/>
          </a:p>
          <a:p>
            <a:pPr marL="109728" indent="0">
              <a:buNone/>
            </a:pPr>
            <a:endParaRPr lang="en-IN" dirty="0"/>
          </a:p>
        </p:txBody>
      </p:sp>
      <p:sp>
        <p:nvSpPr>
          <p:cNvPr id="3" name="Title 2">
            <a:extLst>
              <a:ext uri="{FF2B5EF4-FFF2-40B4-BE49-F238E27FC236}">
                <a16:creationId xmlns="" xmlns:a16="http://schemas.microsoft.com/office/drawing/2014/main" id="{7EDFC468-FE50-F66C-2518-CB3D15C2F987}"/>
              </a:ext>
            </a:extLst>
          </p:cNvPr>
          <p:cNvSpPr>
            <a:spLocks noGrp="1"/>
          </p:cNvSpPr>
          <p:nvPr>
            <p:ph type="title"/>
          </p:nvPr>
        </p:nvSpPr>
        <p:spPr/>
        <p:txBody>
          <a:bodyPr>
            <a:normAutofit/>
          </a:bodyPr>
          <a:lstStyle/>
          <a:p>
            <a:r>
              <a:rPr lang="en-US" sz="3200" dirty="0"/>
              <a:t>Graphical User Interface</a:t>
            </a:r>
            <a:endParaRPr lang="en-IN" sz="3200" dirty="0"/>
          </a:p>
        </p:txBody>
      </p:sp>
      <p:sp>
        <p:nvSpPr>
          <p:cNvPr id="7" name="TextBox 6">
            <a:extLst>
              <a:ext uri="{FF2B5EF4-FFF2-40B4-BE49-F238E27FC236}">
                <a16:creationId xmlns="" xmlns:a16="http://schemas.microsoft.com/office/drawing/2014/main" id="{A0545F3C-6BB5-06B2-E65B-1CBD22653628}"/>
              </a:ext>
            </a:extLst>
          </p:cNvPr>
          <p:cNvSpPr txBox="1"/>
          <p:nvPr/>
        </p:nvSpPr>
        <p:spPr>
          <a:xfrm>
            <a:off x="3962400" y="5690460"/>
            <a:ext cx="1828800" cy="369332"/>
          </a:xfrm>
          <a:prstGeom prst="rect">
            <a:avLst/>
          </a:prstGeom>
          <a:noFill/>
        </p:spPr>
        <p:txBody>
          <a:bodyPr wrap="square" rtlCol="0">
            <a:spAutoFit/>
          </a:bodyPr>
          <a:lstStyle/>
          <a:p>
            <a:r>
              <a:rPr lang="en-US" dirty="0"/>
              <a:t>Home</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407854"/>
            <a:ext cx="7848600" cy="4282606"/>
          </a:xfrm>
          <a:prstGeom prst="rect">
            <a:avLst/>
          </a:prstGeom>
        </p:spPr>
      </p:pic>
    </p:spTree>
    <p:extLst>
      <p:ext uri="{BB962C8B-B14F-4D97-AF65-F5344CB8AC3E}">
        <p14:creationId xmlns:p14="http://schemas.microsoft.com/office/powerpoint/2010/main" val="167320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3A99D2A-1547-2D91-EDC4-5BB65B16E71E}"/>
              </a:ext>
            </a:extLst>
          </p:cNvPr>
          <p:cNvSpPr>
            <a:spLocks noGrp="1"/>
          </p:cNvSpPr>
          <p:nvPr>
            <p:ph idx="1"/>
          </p:nvPr>
        </p:nvSpPr>
        <p:spPr/>
        <p:txBody>
          <a:bodyPr/>
          <a:lstStyle/>
          <a:p>
            <a:pPr marL="109728" indent="0">
              <a:buNone/>
            </a:pPr>
            <a:endParaRPr lang="en-US" dirty="0"/>
          </a:p>
          <a:p>
            <a:endParaRPr lang="en-IN" dirty="0"/>
          </a:p>
        </p:txBody>
      </p:sp>
      <p:sp>
        <p:nvSpPr>
          <p:cNvPr id="6" name="TextBox 5">
            <a:extLst>
              <a:ext uri="{FF2B5EF4-FFF2-40B4-BE49-F238E27FC236}">
                <a16:creationId xmlns="" xmlns:a16="http://schemas.microsoft.com/office/drawing/2014/main" id="{1A555B25-207F-FB81-936A-EDF724F31857}"/>
              </a:ext>
            </a:extLst>
          </p:cNvPr>
          <p:cNvSpPr txBox="1"/>
          <p:nvPr/>
        </p:nvSpPr>
        <p:spPr>
          <a:xfrm>
            <a:off x="3650974" y="5137245"/>
            <a:ext cx="22860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Price </a:t>
            </a:r>
            <a:r>
              <a:rPr lang="en-US" dirty="0">
                <a:latin typeface="Arial" panose="020B0604020202020204" pitchFamily="34" charset="0"/>
                <a:cs typeface="Arial" panose="020B0604020202020204" pitchFamily="34" charset="0"/>
              </a:rPr>
              <a:t>List Page</a:t>
            </a:r>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438150"/>
            <a:ext cx="7924800" cy="4457700"/>
          </a:xfrm>
          <a:prstGeom prst="rect">
            <a:avLst/>
          </a:prstGeom>
        </p:spPr>
      </p:pic>
    </p:spTree>
    <p:extLst>
      <p:ext uri="{BB962C8B-B14F-4D97-AF65-F5344CB8AC3E}">
        <p14:creationId xmlns:p14="http://schemas.microsoft.com/office/powerpoint/2010/main" val="344248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DF080AF-5CAB-71EE-D6A7-628C64041270}"/>
              </a:ext>
            </a:extLst>
          </p:cNvPr>
          <p:cNvSpPr>
            <a:spLocks noGrp="1"/>
          </p:cNvSpPr>
          <p:nvPr>
            <p:ph idx="1"/>
          </p:nvPr>
        </p:nvSpPr>
        <p:spPr/>
        <p:txBody>
          <a:bodyPr/>
          <a:lstStyle/>
          <a:p>
            <a:endParaRPr lang="en-US" dirty="0"/>
          </a:p>
          <a:p>
            <a:pPr marL="109728" indent="0">
              <a:buNone/>
            </a:pPr>
            <a:endParaRPr lang="en-US" dirty="0"/>
          </a:p>
          <a:p>
            <a:pPr marL="109728" indent="0">
              <a:buNone/>
            </a:pPr>
            <a:endParaRPr lang="en-IN" dirty="0"/>
          </a:p>
        </p:txBody>
      </p:sp>
      <p:sp>
        <p:nvSpPr>
          <p:cNvPr id="6" name="TextBox 5">
            <a:extLst>
              <a:ext uri="{FF2B5EF4-FFF2-40B4-BE49-F238E27FC236}">
                <a16:creationId xmlns="" xmlns:a16="http://schemas.microsoft.com/office/drawing/2014/main" id="{4B1E2473-B63F-91E1-83F0-A349E355B384}"/>
              </a:ext>
            </a:extLst>
          </p:cNvPr>
          <p:cNvSpPr txBox="1"/>
          <p:nvPr/>
        </p:nvSpPr>
        <p:spPr>
          <a:xfrm>
            <a:off x="3505200" y="5111314"/>
            <a:ext cx="19050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About Us Page</a:t>
            </a:r>
            <a:endParaRPr lang="en-IN"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57200"/>
            <a:ext cx="8001000" cy="4419600"/>
          </a:xfrm>
          <a:prstGeom prst="rect">
            <a:avLst/>
          </a:prstGeom>
        </p:spPr>
      </p:pic>
    </p:spTree>
    <p:extLst>
      <p:ext uri="{BB962C8B-B14F-4D97-AF65-F5344CB8AC3E}">
        <p14:creationId xmlns:p14="http://schemas.microsoft.com/office/powerpoint/2010/main" val="359130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B28218B-61ED-3356-BC19-156C7BF0FFC3}"/>
              </a:ext>
            </a:extLst>
          </p:cNvPr>
          <p:cNvSpPr>
            <a:spLocks noGrp="1"/>
          </p:cNvSpPr>
          <p:nvPr>
            <p:ph idx="1"/>
          </p:nvPr>
        </p:nvSpPr>
        <p:spPr>
          <a:xfrm>
            <a:off x="152400" y="1600200"/>
            <a:ext cx="8229600" cy="4525963"/>
          </a:xfrm>
        </p:spPr>
        <p:txBody>
          <a:bodyPr>
            <a:normAutofit/>
          </a:bodyPr>
          <a:lstStyle/>
          <a:p>
            <a:pPr algn="just">
              <a:lnSpc>
                <a:spcPct val="115000"/>
              </a:lnSpc>
              <a:tabLst>
                <a:tab pos="1363980" algn="l"/>
              </a:tabLst>
            </a:pPr>
            <a:r>
              <a:rPr lang="en-US" sz="1800" dirty="0">
                <a:effectLst/>
                <a:latin typeface="Arial" panose="020B0604020202020204" pitchFamily="34" charset="0"/>
                <a:ea typeface="Calibri" panose="020F0502020204030204" pitchFamily="34" charset="0"/>
              </a:rPr>
              <a:t>During the internship I have learned about frontend web development and how the actually we can design the website as industry level. Also learned about the technologies (HTML,CSS, JavaScript, Bootstrap) which is used to Design the websites.</a:t>
            </a:r>
            <a:endParaRPr lang="en-IN" sz="1800" dirty="0">
              <a:effectLst/>
              <a:latin typeface="Arial" panose="020B0604020202020204" pitchFamily="34" charset="0"/>
              <a:ea typeface="Calibri" panose="020F0502020204030204" pitchFamily="34" charset="0"/>
            </a:endParaRPr>
          </a:p>
          <a:p>
            <a:pPr algn="just">
              <a:lnSpc>
                <a:spcPct val="115000"/>
              </a:lnSpc>
              <a:tabLst>
                <a:tab pos="1363980" algn="l"/>
              </a:tabLst>
            </a:pPr>
            <a:r>
              <a:rPr lang="en-IN" sz="1800" dirty="0">
                <a:effectLst/>
                <a:latin typeface="Arial" panose="020B0604020202020204" pitchFamily="34" charset="0"/>
                <a:ea typeface="Calibri" panose="020F0502020204030204" pitchFamily="34" charset="0"/>
              </a:rPr>
              <a:t>I learned to live in a different environment from the one I am used to. Indeed, I grew more independent in work and also in everyday life.  I realized that I could do  more  things  than  I thought, like learning new things by myself. </a:t>
            </a:r>
            <a:endParaRPr lang="en-IN" sz="1800" dirty="0">
              <a:effectLst/>
              <a:latin typeface="Times New Roman" panose="02020603050405020304" pitchFamily="18" charset="0"/>
              <a:ea typeface="Calibri" panose="020F0502020204030204" pitchFamily="34" charset="0"/>
            </a:endParaRPr>
          </a:p>
        </p:txBody>
      </p:sp>
      <p:sp>
        <p:nvSpPr>
          <p:cNvPr id="3" name="Title 2">
            <a:extLst>
              <a:ext uri="{FF2B5EF4-FFF2-40B4-BE49-F238E27FC236}">
                <a16:creationId xmlns="" xmlns:a16="http://schemas.microsoft.com/office/drawing/2014/main" id="{0176D63F-C8F4-024F-D1A4-0FDE924F9839}"/>
              </a:ext>
            </a:extLst>
          </p:cNvPr>
          <p:cNvSpPr>
            <a:spLocks noGrp="1"/>
          </p:cNvSpPr>
          <p:nvPr>
            <p:ph type="title"/>
          </p:nvPr>
        </p:nvSpPr>
        <p:spPr/>
        <p:txBody>
          <a:bodyPr/>
          <a:lstStyle/>
          <a:p>
            <a:r>
              <a:rPr lang="en-US" sz="3200" dirty="0"/>
              <a:t>Conclusion</a:t>
            </a:r>
            <a:r>
              <a:rPr lang="en-US" dirty="0"/>
              <a:t> </a:t>
            </a:r>
            <a:endParaRPr lang="en-IN" dirty="0"/>
          </a:p>
        </p:txBody>
      </p:sp>
    </p:spTree>
    <p:extLst>
      <p:ext uri="{BB962C8B-B14F-4D97-AF65-F5344CB8AC3E}">
        <p14:creationId xmlns:p14="http://schemas.microsoft.com/office/powerpoint/2010/main" val="367734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p>
        </p:txBody>
      </p:sp>
      <p:sp>
        <p:nvSpPr>
          <p:cNvPr id="8" name="Rectangle 7"/>
          <p:cNvSpPr/>
          <p:nvPr/>
        </p:nvSpPr>
        <p:spPr>
          <a:xfrm>
            <a:off x="1828800" y="4267200"/>
            <a:ext cx="5347253" cy="800219"/>
          </a:xfrm>
          <a:prstGeom prst="rect">
            <a:avLst/>
          </a:prstGeom>
        </p:spPr>
        <p:txBody>
          <a:bodyPr wrap="square">
            <a:spAutoFit/>
          </a:bodyPr>
          <a:lstStyle/>
          <a:p>
            <a:pPr algn="ctr"/>
            <a:r>
              <a:rPr lang="en-US" sz="2800" dirty="0">
                <a:latin typeface="Broadway" panose="04040905080B02020502" pitchFamily="82" charset="0"/>
              </a:rPr>
              <a:t>  Presentation of </a:t>
            </a:r>
          </a:p>
          <a:p>
            <a:pPr algn="ctr"/>
            <a:r>
              <a:rPr lang="en-US" dirty="0">
                <a:latin typeface="Broadway" panose="04040905080B02020502" pitchFamily="82" charset="0"/>
              </a:rPr>
              <a:t>Internship  </a:t>
            </a:r>
          </a:p>
        </p:txBody>
      </p:sp>
      <p:pic>
        <p:nvPicPr>
          <p:cNvPr id="5" name="Picture 4">
            <a:extLst>
              <a:ext uri="{FF2B5EF4-FFF2-40B4-BE49-F238E27FC236}">
                <a16:creationId xmlns="" xmlns:a16="http://schemas.microsoft.com/office/drawing/2014/main" id="{E287EB81-963C-4CDE-B94E-F381E3D34B25}"/>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b="8386"/>
          <a:stretch/>
        </p:blipFill>
        <p:spPr bwMode="auto">
          <a:xfrm>
            <a:off x="3234479" y="1550377"/>
            <a:ext cx="2675042" cy="249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 xmlns:a16="http://schemas.microsoft.com/office/drawing/2014/main" id="{4296110E-DAE6-484A-810D-346179B3CA6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449"/>
          <a:stretch/>
        </p:blipFill>
        <p:spPr bwMode="auto">
          <a:xfrm>
            <a:off x="1676400" y="274345"/>
            <a:ext cx="57292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 xmlns:a16="http://schemas.microsoft.com/office/drawing/2014/main" id="{00654D2B-5E51-9E2F-88B6-DBD7A65B22F1}"/>
              </a:ext>
            </a:extLst>
          </p:cNvPr>
          <p:cNvSpPr txBox="1"/>
          <p:nvPr/>
        </p:nvSpPr>
        <p:spPr>
          <a:xfrm>
            <a:off x="3962400" y="1345946"/>
            <a:ext cx="1752600" cy="253916"/>
          </a:xfrm>
          <a:prstGeom prst="rect">
            <a:avLst/>
          </a:prstGeom>
          <a:noFill/>
        </p:spPr>
        <p:txBody>
          <a:bodyPr wrap="square" rtlCol="0">
            <a:spAutoFit/>
          </a:bodyPr>
          <a:lstStyle/>
          <a:p>
            <a:r>
              <a:rPr lang="en-US" sz="1050" b="1" dirty="0"/>
              <a:t>Year 2022-23</a:t>
            </a:r>
            <a:endParaRPr lang="en-IN" sz="1050" b="1" dirty="0"/>
          </a:p>
        </p:txBody>
      </p:sp>
    </p:spTree>
    <p:extLst>
      <p:ext uri="{BB962C8B-B14F-4D97-AF65-F5344CB8AC3E}">
        <p14:creationId xmlns:p14="http://schemas.microsoft.com/office/powerpoint/2010/main" val="165119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84"/>
            <a:ext cx="8229600" cy="1143000"/>
          </a:xfrm>
        </p:spPr>
        <p:txBody>
          <a:bodyPr>
            <a:normAutofit/>
          </a:bodyPr>
          <a:lstStyle/>
          <a:p>
            <a:r>
              <a:rPr lang="en-IN" sz="3200" u="sng" dirty="0"/>
              <a:t>Bibliographies :</a:t>
            </a:r>
            <a:endParaRPr lang="en-US" sz="3200" dirty="0"/>
          </a:p>
        </p:txBody>
      </p:sp>
      <p:sp>
        <p:nvSpPr>
          <p:cNvPr id="7" name="TextBox 6">
            <a:extLst>
              <a:ext uri="{FF2B5EF4-FFF2-40B4-BE49-F238E27FC236}">
                <a16:creationId xmlns="" xmlns:a16="http://schemas.microsoft.com/office/drawing/2014/main" id="{8E8365E5-4AB2-4A35-A772-00EA1F13C39E}"/>
              </a:ext>
            </a:extLst>
          </p:cNvPr>
          <p:cNvSpPr txBox="1"/>
          <p:nvPr/>
        </p:nvSpPr>
        <p:spPr>
          <a:xfrm>
            <a:off x="2279406" y="1734028"/>
            <a:ext cx="4576396" cy="2322174"/>
          </a:xfrm>
          <a:prstGeom prst="rect">
            <a:avLst/>
          </a:prstGeom>
          <a:noFill/>
        </p:spPr>
        <p:txBody>
          <a:bodyPr wrap="square">
            <a:spAutoFit/>
          </a:bodyPr>
          <a:lstStyle/>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www.w3schools.com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www.wikipidea.com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www.w3.org/standards/semanticweb/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developer.mozilla.org/en/docs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sioc-project.org/ontology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tabLst>
                <a:tab pos="1363980" algn="l"/>
              </a:tabLst>
            </a:pPr>
            <a:r>
              <a:rPr lang="en-IN" sz="1800" dirty="0" smtClean="0">
                <a:effectLst/>
                <a:latin typeface="Arial" panose="020B0604020202020204" pitchFamily="34" charset="0"/>
                <a:ea typeface="Calibri" panose="020F0502020204030204" pitchFamily="34" charset="0"/>
              </a:rPr>
              <a:t>https://</a:t>
            </a:r>
            <a:r>
              <a:rPr lang="en-IN" sz="1800" dirty="0">
                <a:effectLst/>
                <a:latin typeface="Arial" panose="020B0604020202020204" pitchFamily="34" charset="0"/>
                <a:ea typeface="Calibri" panose="020F0502020204030204" pitchFamily="34" charset="0"/>
              </a:rPr>
              <a:t>janastu.org</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9372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0F46382-F414-174C-9FA9-01025D5A282E}"/>
              </a:ext>
            </a:extLst>
          </p:cNvPr>
          <p:cNvSpPr>
            <a:spLocks noGrp="1"/>
          </p:cNvSpPr>
          <p:nvPr>
            <p:ph type="title"/>
          </p:nvPr>
        </p:nvSpPr>
        <p:spPr>
          <a:xfrm>
            <a:off x="2861504" y="2656451"/>
            <a:ext cx="8229600" cy="1143000"/>
          </a:xfrm>
        </p:spPr>
        <p:txBody>
          <a:bodyPr/>
          <a:lstStyle/>
          <a:p>
            <a:r>
              <a:rPr lang="en-US"/>
              <a:t>Thank You </a:t>
            </a:r>
          </a:p>
        </p:txBody>
      </p:sp>
    </p:spTree>
    <p:extLst>
      <p:ext uri="{BB962C8B-B14F-4D97-AF65-F5344CB8AC3E}">
        <p14:creationId xmlns:p14="http://schemas.microsoft.com/office/powerpoint/2010/main" val="34591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457200"/>
            <a:ext cx="7772400" cy="1829761"/>
          </a:xfrm>
        </p:spPr>
        <p:txBody>
          <a:bodyPr>
            <a:normAutofit/>
          </a:bodyPr>
          <a:lstStyle/>
          <a:p>
            <a:r>
              <a:rPr lang="en-US" sz="3200" dirty="0">
                <a:latin typeface="Bahnschrift Condensed" panose="020B0502040204020203" pitchFamily="34" charset="0"/>
              </a:rPr>
              <a:t>Content :</a:t>
            </a:r>
          </a:p>
        </p:txBody>
      </p:sp>
      <p:sp>
        <p:nvSpPr>
          <p:cNvPr id="3" name="Subtitle 2"/>
          <p:cNvSpPr>
            <a:spLocks noGrp="1"/>
          </p:cNvSpPr>
          <p:nvPr>
            <p:ph type="subTitle" idx="1"/>
          </p:nvPr>
        </p:nvSpPr>
        <p:spPr/>
        <p:txBody>
          <a:bodyPr/>
          <a:lstStyle/>
          <a:p>
            <a:r>
              <a:rPr lang="en-US" dirty="0"/>
              <a:t> </a:t>
            </a:r>
          </a:p>
        </p:txBody>
      </p:sp>
      <p:sp>
        <p:nvSpPr>
          <p:cNvPr id="4" name="Rectangle 3"/>
          <p:cNvSpPr/>
          <p:nvPr/>
        </p:nvSpPr>
        <p:spPr>
          <a:xfrm>
            <a:off x="2514600" y="1762017"/>
            <a:ext cx="4953000" cy="3946721"/>
          </a:xfrm>
          <a:prstGeom prst="rect">
            <a:avLst/>
          </a:prstGeom>
        </p:spPr>
        <p:txBody>
          <a:bodyPr wrap="square">
            <a:spAutoFit/>
          </a:bodyPr>
          <a:lstStyle/>
          <a:p>
            <a:pPr marL="342900" indent="-342900" algn="just">
              <a:lnSpc>
                <a:spcPct val="107000"/>
              </a:lnSpc>
              <a:spcAft>
                <a:spcPts val="800"/>
              </a:spcAft>
              <a:buFont typeface="Arial" panose="020B0604020202020204" pitchFamily="34" charset="0"/>
              <a:buChar char="•"/>
            </a:pPr>
            <a:r>
              <a:rPr lang="en-IN" sz="2000" b="1" i="1" u="sng" dirty="0">
                <a:solidFill>
                  <a:srgbClr val="111111"/>
                </a:solidFill>
                <a:latin typeface="Segoe UI"/>
                <a:ea typeface="Calibri"/>
                <a:cs typeface="Times New Roman"/>
              </a:rPr>
              <a:t>Introduction</a:t>
            </a:r>
            <a:endParaRPr lang="en-US" sz="2000" dirty="0">
              <a:latin typeface="Calibri"/>
              <a:ea typeface="Calibri"/>
              <a:cs typeface="Times New Roman"/>
            </a:endParaRP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Requirement Analysis</a:t>
            </a:r>
            <a:endParaRPr lang="en-US" sz="2000" dirty="0">
              <a:latin typeface="Segoe UI" pitchFamily="34" charset="0"/>
              <a:ea typeface="Calibri"/>
              <a:cs typeface="Segoe UI" pitchFamily="34" charset="0"/>
            </a:endParaRP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Software system Attributes </a:t>
            </a: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System Design</a:t>
            </a: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Graphical User Interface</a:t>
            </a: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Conclusion</a:t>
            </a:r>
          </a:p>
          <a:p>
            <a:pPr marL="342900" indent="-342900">
              <a:lnSpc>
                <a:spcPct val="107000"/>
              </a:lnSpc>
              <a:spcAft>
                <a:spcPts val="800"/>
              </a:spcAft>
              <a:buFont typeface="Arial" panose="020B0604020202020204" pitchFamily="34" charset="0"/>
              <a:buChar char="•"/>
            </a:pPr>
            <a:r>
              <a:rPr lang="en-IN" sz="2000" b="1" i="1" u="sng" dirty="0">
                <a:latin typeface="Segoe UI" pitchFamily="34" charset="0"/>
                <a:ea typeface="Calibri"/>
                <a:cs typeface="Segoe UI" pitchFamily="34" charset="0"/>
              </a:rPr>
              <a:t>Bibliographies</a:t>
            </a:r>
          </a:p>
          <a:p>
            <a:endParaRPr lang="en-US" dirty="0"/>
          </a:p>
          <a:p>
            <a:endParaRPr lang="en-US" dirty="0"/>
          </a:p>
          <a:p>
            <a:r>
              <a:rPr lang="en-US" dirty="0"/>
              <a:t>  </a:t>
            </a:r>
          </a:p>
        </p:txBody>
      </p:sp>
    </p:spTree>
    <p:extLst>
      <p:ext uri="{BB962C8B-B14F-4D97-AF65-F5344CB8AC3E}">
        <p14:creationId xmlns:p14="http://schemas.microsoft.com/office/powerpoint/2010/main" val="201487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382000" cy="4525963"/>
          </a:xfrm>
        </p:spPr>
        <p:txBody>
          <a:bodyPr>
            <a:normAutofit fontScale="92500" lnSpcReduction="20000"/>
          </a:bodyPr>
          <a:lstStyle/>
          <a:p>
            <a:pPr marL="109728" indent="0">
              <a:lnSpc>
                <a:spcPct val="115000"/>
              </a:lnSpc>
              <a:buNone/>
            </a:pPr>
            <a:r>
              <a:rPr lang="en-US" sz="1800" b="1" dirty="0">
                <a:effectLst/>
                <a:latin typeface="Times New Roman" panose="02020603050405020304" pitchFamily="18" charset="0"/>
                <a:ea typeface="Calibri" panose="020F0502020204030204" pitchFamily="34" charset="0"/>
              </a:rPr>
              <a:t>1.1 Organization Overview</a:t>
            </a:r>
            <a:endParaRPr lang="en-IN" sz="1800" dirty="0">
              <a:effectLst/>
              <a:latin typeface="Times New Roman" panose="02020603050405020304" pitchFamily="18" charset="0"/>
              <a:ea typeface="Calibri" panose="020F0502020204030204" pitchFamily="34" charset="0"/>
            </a:endParaRPr>
          </a:p>
          <a:p>
            <a:pPr marL="109728" indent="0" algn="just">
              <a:lnSpc>
                <a:spcPct val="115000"/>
              </a:lnSpc>
              <a:buNone/>
            </a:pPr>
            <a:r>
              <a:rPr lang="en-US" sz="1800" b="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a:p>
            <a:pPr indent="0" algn="just">
              <a:lnSpc>
                <a:spcPct val="115000"/>
              </a:lnSpc>
              <a:buNone/>
            </a:pPr>
            <a:r>
              <a:rPr lang="en-US" sz="1800" spc="75" dirty="0">
                <a:solidFill>
                  <a:srgbClr val="000000"/>
                </a:solidFill>
                <a:effectLst/>
                <a:latin typeface="Arial" panose="020B0604020202020204" pitchFamily="34" charset="0"/>
                <a:ea typeface="Calibri" panose="020F0502020204030204" pitchFamily="34" charset="0"/>
              </a:rPr>
              <a:t>	AIS Solutions Pvt. Ltd. in Kothrud, Pune is a reliable name in the industry as they aim to deliver the best experience to their customers. This has helped them build up a loyal customer base. They started their journey in 2018 and ever since, they have ensured that the customer remains at the </a:t>
            </a:r>
            <a:r>
              <a:rPr lang="en-US" sz="1800" spc="75" dirty="0" err="1">
                <a:solidFill>
                  <a:srgbClr val="000000"/>
                </a:solidFill>
                <a:latin typeface="Arial" panose="020B0604020202020204" pitchFamily="34" charset="0"/>
                <a:ea typeface="Calibri" panose="020F0502020204030204" pitchFamily="34" charset="0"/>
              </a:rPr>
              <a:t>c</a:t>
            </a:r>
            <a:r>
              <a:rPr lang="en-US" sz="1800" spc="75" dirty="0" err="1" smtClean="0">
                <a:solidFill>
                  <a:srgbClr val="000000"/>
                </a:solidFill>
                <a:effectLst/>
                <a:latin typeface="Arial" panose="020B0604020202020204" pitchFamily="34" charset="0"/>
                <a:ea typeface="Calibri" panose="020F0502020204030204" pitchFamily="34" charset="0"/>
              </a:rPr>
              <a:t>entre</a:t>
            </a:r>
            <a:r>
              <a:rPr lang="en-US" sz="1800" spc="75" dirty="0" smtClean="0">
                <a:solidFill>
                  <a:srgbClr val="000000"/>
                </a:solidFill>
                <a:effectLst/>
                <a:latin typeface="Arial" panose="020B0604020202020204" pitchFamily="34" charset="0"/>
                <a:ea typeface="Calibri" panose="020F0502020204030204" pitchFamily="34" charset="0"/>
              </a:rPr>
              <a:t> </a:t>
            </a:r>
            <a:r>
              <a:rPr lang="en-US" sz="1800" spc="75" dirty="0">
                <a:solidFill>
                  <a:srgbClr val="000000"/>
                </a:solidFill>
                <a:effectLst/>
                <a:latin typeface="Arial" panose="020B0604020202020204" pitchFamily="34" charset="0"/>
                <a:ea typeface="Calibri" panose="020F0502020204030204" pitchFamily="34" charset="0"/>
              </a:rPr>
              <a:t>of their business operations and philosophy. As they are located in a </a:t>
            </a:r>
            <a:r>
              <a:rPr lang="en-US" sz="1800" spc="75" dirty="0" smtClean="0">
                <a:solidFill>
                  <a:srgbClr val="000000"/>
                </a:solidFill>
                <a:effectLst/>
                <a:latin typeface="Arial" panose="020B0604020202020204" pitchFamily="34" charset="0"/>
                <a:ea typeface="Calibri" panose="020F0502020204030204" pitchFamily="34" charset="0"/>
              </a:rPr>
              <a:t>favorable </a:t>
            </a:r>
            <a:r>
              <a:rPr lang="en-US" sz="1800" spc="75" dirty="0" err="1" smtClean="0">
                <a:solidFill>
                  <a:srgbClr val="000000"/>
                </a:solidFill>
                <a:effectLst/>
                <a:latin typeface="Arial" panose="020B0604020202020204" pitchFamily="34" charset="0"/>
                <a:ea typeface="Calibri" panose="020F0502020204030204" pitchFamily="34" charset="0"/>
              </a:rPr>
              <a:t>neighbourhood</a:t>
            </a:r>
            <a:r>
              <a:rPr lang="en-US" sz="1800" spc="75" dirty="0" smtClean="0">
                <a:solidFill>
                  <a:srgbClr val="000000"/>
                </a:solidFill>
                <a:effectLst/>
                <a:latin typeface="Arial" panose="020B0604020202020204" pitchFamily="34" charset="0"/>
                <a:ea typeface="Calibri" panose="020F0502020204030204" pitchFamily="34" charset="0"/>
              </a:rPr>
              <a:t> , </a:t>
            </a:r>
            <a:r>
              <a:rPr lang="en-US" sz="1800" spc="75" dirty="0">
                <a:solidFill>
                  <a:srgbClr val="000000"/>
                </a:solidFill>
                <a:effectLst/>
                <a:latin typeface="Arial" panose="020B0604020202020204" pitchFamily="34" charset="0"/>
                <a:ea typeface="Calibri" panose="020F0502020204030204" pitchFamily="34" charset="0"/>
              </a:rPr>
              <a:t>exactly at Office No 305, 3rd Floor, Pandurang Apartment, Nr City Hospital, </a:t>
            </a:r>
            <a:r>
              <a:rPr lang="en-US" sz="1800" spc="75" dirty="0" err="1">
                <a:solidFill>
                  <a:srgbClr val="000000"/>
                </a:solidFill>
                <a:effectLst/>
                <a:latin typeface="Arial" panose="020B0604020202020204" pitchFamily="34" charset="0"/>
                <a:ea typeface="Calibri" panose="020F0502020204030204" pitchFamily="34" charset="0"/>
              </a:rPr>
              <a:t>Opp</a:t>
            </a:r>
            <a:r>
              <a:rPr lang="en-US" sz="1800" spc="75" dirty="0">
                <a:solidFill>
                  <a:srgbClr val="000000"/>
                </a:solidFill>
                <a:effectLst/>
                <a:latin typeface="Arial" panose="020B0604020202020204" pitchFamily="34" charset="0"/>
                <a:ea typeface="Calibri" panose="020F0502020204030204" pitchFamily="34" charset="0"/>
              </a:rPr>
              <a:t> </a:t>
            </a:r>
            <a:r>
              <a:rPr lang="en-US" sz="1800" spc="75" dirty="0" err="1">
                <a:solidFill>
                  <a:srgbClr val="000000"/>
                </a:solidFill>
                <a:effectLst/>
                <a:latin typeface="Arial" panose="020B0604020202020204" pitchFamily="34" charset="0"/>
                <a:ea typeface="Calibri" panose="020F0502020204030204" pitchFamily="34" charset="0"/>
              </a:rPr>
              <a:t>Kachara</a:t>
            </a:r>
            <a:r>
              <a:rPr lang="en-US" sz="1800" spc="75" dirty="0">
                <a:solidFill>
                  <a:srgbClr val="000000"/>
                </a:solidFill>
                <a:effectLst/>
                <a:latin typeface="Arial" panose="020B0604020202020204" pitchFamily="34" charset="0"/>
                <a:ea typeface="Calibri" panose="020F0502020204030204" pitchFamily="34" charset="0"/>
              </a:rPr>
              <a:t> Depot, </a:t>
            </a:r>
            <a:r>
              <a:rPr lang="en-US" sz="1800" spc="75" dirty="0" err="1">
                <a:solidFill>
                  <a:srgbClr val="000000"/>
                </a:solidFill>
                <a:effectLst/>
                <a:latin typeface="Arial" panose="020B0604020202020204" pitchFamily="34" charset="0"/>
                <a:ea typeface="Calibri" panose="020F0502020204030204" pitchFamily="34" charset="0"/>
              </a:rPr>
              <a:t>Paud</a:t>
            </a:r>
            <a:r>
              <a:rPr lang="en-US" sz="1800" spc="75" dirty="0">
                <a:solidFill>
                  <a:srgbClr val="000000"/>
                </a:solidFill>
                <a:effectLst/>
                <a:latin typeface="Arial" panose="020B0604020202020204" pitchFamily="34" charset="0"/>
                <a:ea typeface="Calibri" panose="020F0502020204030204" pitchFamily="34" charset="0"/>
              </a:rPr>
              <a:t> Road, Kothrud-411038 near Nr City Hospital, </a:t>
            </a:r>
            <a:r>
              <a:rPr lang="en-US" sz="1800" spc="75" dirty="0" err="1">
                <a:solidFill>
                  <a:srgbClr val="000000"/>
                </a:solidFill>
                <a:effectLst/>
                <a:latin typeface="Arial" panose="020B0604020202020204" pitchFamily="34" charset="0"/>
                <a:ea typeface="Calibri" panose="020F0502020204030204" pitchFamily="34" charset="0"/>
              </a:rPr>
              <a:t>Opp</a:t>
            </a:r>
            <a:r>
              <a:rPr lang="en-US" sz="1800" spc="75" dirty="0">
                <a:solidFill>
                  <a:srgbClr val="000000"/>
                </a:solidFill>
                <a:effectLst/>
                <a:latin typeface="Arial" panose="020B0604020202020204" pitchFamily="34" charset="0"/>
                <a:ea typeface="Calibri" panose="020F0502020204030204" pitchFamily="34" charset="0"/>
              </a:rPr>
              <a:t> </a:t>
            </a:r>
            <a:r>
              <a:rPr lang="en-US" sz="1800" spc="75" dirty="0" err="1">
                <a:solidFill>
                  <a:srgbClr val="000000"/>
                </a:solidFill>
                <a:effectLst/>
                <a:latin typeface="Arial" panose="020B0604020202020204" pitchFamily="34" charset="0"/>
                <a:ea typeface="Calibri" panose="020F0502020204030204" pitchFamily="34" charset="0"/>
              </a:rPr>
              <a:t>Kachara</a:t>
            </a:r>
            <a:r>
              <a:rPr lang="en-US" sz="1800" spc="75" dirty="0">
                <a:solidFill>
                  <a:srgbClr val="000000"/>
                </a:solidFill>
                <a:effectLst/>
                <a:latin typeface="Arial" panose="020B0604020202020204" pitchFamily="34" charset="0"/>
                <a:ea typeface="Calibri" panose="020F0502020204030204" pitchFamily="34" charset="0"/>
              </a:rPr>
              <a:t> Depot, it is easy to locate AIS Solutions Pvt. Ltd. on the map.</a:t>
            </a:r>
          </a:p>
          <a:p>
            <a:pPr indent="0" algn="just">
              <a:lnSpc>
                <a:spcPct val="115000"/>
              </a:lnSpc>
              <a:buNone/>
            </a:pPr>
            <a:r>
              <a:rPr lang="en-US" sz="1800" spc="75" dirty="0">
                <a:solidFill>
                  <a:srgbClr val="000000"/>
                </a:solidFill>
                <a:latin typeface="Arial" panose="020B0604020202020204" pitchFamily="34" charset="0"/>
                <a:ea typeface="Calibri" panose="020F0502020204030204" pitchFamily="34" charset="0"/>
              </a:rPr>
              <a:t>	</a:t>
            </a:r>
            <a:r>
              <a:rPr lang="en-US" sz="1800" spc="75" dirty="0">
                <a:solidFill>
                  <a:srgbClr val="000000"/>
                </a:solidFill>
                <a:effectLst/>
                <a:latin typeface="Arial" panose="020B0604020202020204" pitchFamily="34" charset="0"/>
                <a:ea typeface="Calibri" panose="020F0502020204030204" pitchFamily="34" charset="0"/>
              </a:rPr>
              <a:t> For any kind of assistance or questions, it is best to contact them directly during their business </a:t>
            </a:r>
            <a:r>
              <a:rPr lang="en-US" sz="1800" spc="75" dirty="0" smtClean="0">
                <a:solidFill>
                  <a:srgbClr val="000000"/>
                </a:solidFill>
                <a:effectLst/>
                <a:latin typeface="Arial" panose="020B0604020202020204" pitchFamily="34" charset="0"/>
                <a:ea typeface="Calibri" panose="020F0502020204030204" pitchFamily="34" charset="0"/>
              </a:rPr>
              <a:t>hours . Products </a:t>
            </a:r>
            <a:r>
              <a:rPr lang="en-US" sz="1800" spc="75" dirty="0">
                <a:solidFill>
                  <a:srgbClr val="000000"/>
                </a:solidFill>
                <a:effectLst/>
                <a:latin typeface="Arial" panose="020B0604020202020204" pitchFamily="34" charset="0"/>
                <a:ea typeface="Calibri" panose="020F0502020204030204" pitchFamily="34" charset="0"/>
              </a:rPr>
              <a:t>or Services </a:t>
            </a:r>
            <a:r>
              <a:rPr lang="en-US" sz="1800" spc="75" dirty="0" smtClean="0">
                <a:solidFill>
                  <a:srgbClr val="000000"/>
                </a:solidFill>
                <a:effectLst/>
                <a:latin typeface="Arial" panose="020B0604020202020204" pitchFamily="34" charset="0"/>
                <a:ea typeface="Calibri" panose="020F0502020204030204" pitchFamily="34" charset="0"/>
              </a:rPr>
              <a:t>offered : Also </a:t>
            </a:r>
            <a:r>
              <a:rPr lang="en-US" sz="1800" spc="75" dirty="0">
                <a:solidFill>
                  <a:srgbClr val="000000"/>
                </a:solidFill>
                <a:effectLst/>
                <a:latin typeface="Arial" panose="020B0604020202020204" pitchFamily="34" charset="0"/>
                <a:ea typeface="Calibri" panose="020F0502020204030204" pitchFamily="34" charset="0"/>
              </a:rPr>
              <a:t>listed in Computer Training </a:t>
            </a:r>
            <a:r>
              <a:rPr lang="en-US" sz="1800" spc="75" dirty="0" smtClean="0">
                <a:solidFill>
                  <a:srgbClr val="000000"/>
                </a:solidFill>
                <a:effectLst/>
                <a:latin typeface="Arial" panose="020B0604020202020204" pitchFamily="34" charset="0"/>
                <a:ea typeface="Calibri" panose="020F0502020204030204" pitchFamily="34" charset="0"/>
              </a:rPr>
              <a:t>Institutes ,Tutorials , </a:t>
            </a:r>
            <a:r>
              <a:rPr lang="en-US" sz="1800" spc="75" dirty="0">
                <a:solidFill>
                  <a:srgbClr val="000000"/>
                </a:solidFill>
                <a:effectLst/>
                <a:latin typeface="Arial" panose="020B0604020202020204" pitchFamily="34" charset="0"/>
                <a:ea typeface="Calibri" panose="020F0502020204030204" pitchFamily="34" charset="0"/>
              </a:rPr>
              <a:t>Tutorials For Share Trading, </a:t>
            </a:r>
            <a:r>
              <a:rPr lang="en-US" sz="1800" spc="75" dirty="0" smtClean="0">
                <a:solidFill>
                  <a:srgbClr val="000000"/>
                </a:solidFill>
                <a:effectLst/>
                <a:latin typeface="Arial" panose="020B0604020202020204" pitchFamily="34" charset="0"/>
                <a:ea typeface="Calibri" panose="020F0502020204030204" pitchFamily="34" charset="0"/>
              </a:rPr>
              <a:t>Share Brokers</a:t>
            </a:r>
            <a:r>
              <a:rPr lang="en-US" sz="1800" spc="75" dirty="0">
                <a:solidFill>
                  <a:srgbClr val="000000"/>
                </a:solidFill>
                <a:effectLst/>
                <a:latin typeface="Arial" panose="020B0604020202020204" pitchFamily="34" charset="0"/>
                <a:ea typeface="Calibri" panose="020F0502020204030204" pitchFamily="34" charset="0"/>
              </a:rPr>
              <a:t>, Education Consultants etc. AIS </a:t>
            </a:r>
            <a:r>
              <a:rPr lang="en-US" sz="1800" spc="75" dirty="0" smtClean="0">
                <a:solidFill>
                  <a:srgbClr val="000000"/>
                </a:solidFill>
                <a:effectLst/>
                <a:latin typeface="Arial" panose="020B0604020202020204" pitchFamily="34" charset="0"/>
                <a:ea typeface="Calibri" panose="020F0502020204030204" pitchFamily="34" charset="0"/>
              </a:rPr>
              <a:t>Solutions Pvt</a:t>
            </a:r>
            <a:r>
              <a:rPr lang="en-US" sz="1800" spc="75" dirty="0">
                <a:solidFill>
                  <a:srgbClr val="000000"/>
                </a:solidFill>
                <a:effectLst/>
                <a:latin typeface="Arial" panose="020B0604020202020204" pitchFamily="34" charset="0"/>
                <a:ea typeface="Calibri" panose="020F0502020204030204" pitchFamily="34" charset="0"/>
              </a:rPr>
              <a:t>. Ltd. in Kothrud is one of the most </a:t>
            </a:r>
            <a:r>
              <a:rPr lang="en-US" sz="1800" spc="75" dirty="0" smtClean="0">
                <a:solidFill>
                  <a:srgbClr val="000000"/>
                </a:solidFill>
                <a:effectLst/>
                <a:latin typeface="Arial" panose="020B0604020202020204" pitchFamily="34" charset="0"/>
                <a:ea typeface="Calibri" panose="020F0502020204030204" pitchFamily="34" charset="0"/>
              </a:rPr>
              <a:t>trustworthy names </a:t>
            </a:r>
            <a:r>
              <a:rPr lang="en-US" sz="1800" spc="75" dirty="0">
                <a:solidFill>
                  <a:srgbClr val="000000"/>
                </a:solidFill>
                <a:effectLst/>
                <a:latin typeface="Arial" panose="020B0604020202020204" pitchFamily="34" charset="0"/>
                <a:ea typeface="Calibri" panose="020F0502020204030204" pitchFamily="34" charset="0"/>
              </a:rPr>
              <a:t>in the field. They have received a 4.8 </a:t>
            </a:r>
            <a:r>
              <a:rPr lang="en-US" sz="1800" spc="75" dirty="0" smtClean="0">
                <a:solidFill>
                  <a:srgbClr val="000000"/>
                </a:solidFill>
                <a:effectLst/>
                <a:latin typeface="Arial" panose="020B0604020202020204" pitchFamily="34" charset="0"/>
                <a:ea typeface="Calibri" panose="020F0502020204030204" pitchFamily="34" charset="0"/>
              </a:rPr>
              <a:t>rating from </a:t>
            </a:r>
            <a:r>
              <a:rPr lang="en-US" sz="1800" spc="75" dirty="0">
                <a:solidFill>
                  <a:srgbClr val="000000"/>
                </a:solidFill>
                <a:effectLst/>
                <a:latin typeface="Arial" panose="020B0604020202020204" pitchFamily="34" charset="0"/>
                <a:ea typeface="Calibri" panose="020F0502020204030204" pitchFamily="34" charset="0"/>
              </a:rPr>
              <a:t>their customers.</a:t>
            </a:r>
            <a:endParaRPr lang="en-IN" sz="1800" dirty="0">
              <a:effectLst/>
              <a:latin typeface="Times New Roman" panose="02020603050405020304" pitchFamily="18" charset="0"/>
              <a:ea typeface="Calibri" panose="020F0502020204030204" pitchFamily="34" charset="0"/>
            </a:endParaRPr>
          </a:p>
        </p:txBody>
      </p:sp>
      <p:sp>
        <p:nvSpPr>
          <p:cNvPr id="2" name="Title 1"/>
          <p:cNvSpPr>
            <a:spLocks noGrp="1"/>
          </p:cNvSpPr>
          <p:nvPr>
            <p:ph type="title"/>
          </p:nvPr>
        </p:nvSpPr>
        <p:spPr>
          <a:xfrm>
            <a:off x="457200" y="0"/>
            <a:ext cx="8229600" cy="1143000"/>
          </a:xfrm>
        </p:spPr>
        <p:txBody>
          <a:bodyPr>
            <a:normAutofit fontScale="90000"/>
          </a:bodyPr>
          <a:lstStyle/>
          <a:p>
            <a:r>
              <a:rPr lang="en-IN" b="1" i="1" u="sng" dirty="0"/>
              <a:t/>
            </a:r>
            <a:br>
              <a:rPr lang="en-IN" b="1" i="1" u="sng" dirty="0"/>
            </a:br>
            <a:r>
              <a:rPr lang="en-IN" sz="3600" u="sng" dirty="0">
                <a:latin typeface="Bahnschrift SemiCondensed" panose="020B0502040204020203" pitchFamily="34" charset="0"/>
              </a:rPr>
              <a:t>Introduction </a:t>
            </a:r>
            <a:r>
              <a:rPr lang="en-IN" sz="3600" b="1" u="sng" dirty="0">
                <a:latin typeface="Bahnschrift SemiCondensed" panose="020B0502040204020203" pitchFamily="34" charset="0"/>
              </a:rPr>
              <a:t>: </a:t>
            </a:r>
            <a:endParaRPr lang="en-US" sz="3600" dirty="0">
              <a:latin typeface="Bahnschrift SemiCondensed" panose="020B0502040204020203" pitchFamily="34" charset="0"/>
            </a:endParaRPr>
          </a:p>
        </p:txBody>
      </p:sp>
    </p:spTree>
    <p:extLst>
      <p:ext uri="{BB962C8B-B14F-4D97-AF65-F5344CB8AC3E}">
        <p14:creationId xmlns:p14="http://schemas.microsoft.com/office/powerpoint/2010/main" val="157743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457200" lvl="1" indent="0">
              <a:lnSpc>
                <a:spcPct val="115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1.2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Project Overview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15000"/>
              </a:lnSpc>
              <a:buNone/>
            </a:pPr>
            <a:r>
              <a:rPr lang="en-US" sz="1800" dirty="0">
                <a:effectLst/>
                <a:latin typeface="Arial" panose="020B0604020202020204" pitchFamily="34" charset="0"/>
                <a:ea typeface="Calibri" panose="020F0502020204030204" pitchFamily="34" charset="0"/>
                <a:cs typeface="Arial" panose="020B0604020202020204" pitchFamily="34" charset="0"/>
              </a:rPr>
              <a:t>		So as project we have been given tasks to perform .The task tends to completing of a </a:t>
            </a:r>
            <a:r>
              <a:rPr lang="en-US" sz="1800" dirty="0" err="1">
                <a:effectLst/>
                <a:latin typeface="Arial" panose="020B0604020202020204" pitchFamily="34" charset="0"/>
                <a:ea typeface="Calibri" panose="020F0502020204030204" pitchFamily="34" charset="0"/>
                <a:cs typeface="Arial" panose="020B0604020202020204" pitchFamily="34" charset="0"/>
              </a:rPr>
              <a:t>website.The</a:t>
            </a:r>
            <a:r>
              <a:rPr lang="en-US" sz="1800" dirty="0">
                <a:effectLst/>
                <a:latin typeface="Arial" panose="020B0604020202020204" pitchFamily="34" charset="0"/>
                <a:ea typeface="Calibri" panose="020F0502020204030204" pitchFamily="34" charset="0"/>
                <a:cs typeface="Arial" panose="020B0604020202020204" pitchFamily="34" charset="0"/>
              </a:rPr>
              <a:t> website is related to restaurant management system and Digital mall </a:t>
            </a:r>
            <a:r>
              <a:rPr lang="en-US" sz="1800" dirty="0" err="1">
                <a:effectLst/>
                <a:latin typeface="Arial" panose="020B0604020202020204" pitchFamily="34" charset="0"/>
                <a:ea typeface="Calibri" panose="020F0502020204030204" pitchFamily="34" charset="0"/>
                <a:cs typeface="Arial" panose="020B0604020202020204" pitchFamily="34" charset="0"/>
              </a:rPr>
              <a:t>System.So</a:t>
            </a:r>
            <a:r>
              <a:rPr lang="en-US" sz="1800" dirty="0">
                <a:effectLst/>
                <a:latin typeface="Arial" panose="020B0604020202020204" pitchFamily="34" charset="0"/>
                <a:ea typeface="Calibri" panose="020F0502020204030204" pitchFamily="34" charset="0"/>
                <a:cs typeface="Arial" panose="020B0604020202020204" pitchFamily="34" charset="0"/>
              </a:rPr>
              <a:t> it </a:t>
            </a:r>
            <a:r>
              <a:rPr lang="en-US" sz="1800" dirty="0">
                <a:latin typeface="Arial" panose="020B0604020202020204" pitchFamily="34" charset="0"/>
                <a:ea typeface="Calibri" panose="020F0502020204030204" pitchFamily="34" charset="0"/>
                <a:cs typeface="Arial" panose="020B0604020202020204" pitchFamily="34" charset="0"/>
              </a:rPr>
              <a:t>was </a:t>
            </a:r>
            <a:r>
              <a:rPr lang="en-US" sz="1800" dirty="0" err="1">
                <a:latin typeface="Arial" panose="020B0604020202020204" pitchFamily="34" charset="0"/>
                <a:ea typeface="Calibri" panose="020F0502020204030204" pitchFamily="34" charset="0"/>
                <a:cs typeface="Arial" panose="020B0604020202020204" pitchFamily="34" charset="0"/>
              </a:rPr>
              <a:t>upto</a:t>
            </a:r>
            <a:r>
              <a:rPr lang="en-US" sz="1800" dirty="0">
                <a:latin typeface="Arial" panose="020B0604020202020204" pitchFamily="34" charset="0"/>
                <a:ea typeface="Calibri" panose="020F0502020204030204" pitchFamily="34" charset="0"/>
                <a:cs typeface="Arial" panose="020B0604020202020204" pitchFamily="34" charset="0"/>
              </a:rPr>
              <a:t> us what we want to design but design and development methodology was same.</a:t>
            </a:r>
          </a:p>
          <a:p>
            <a:pPr indent="0">
              <a:lnSpc>
                <a:spcPct val="115000"/>
              </a:lnSpc>
              <a:buNone/>
            </a:pPr>
            <a:r>
              <a:rPr lang="en-US" sz="1800" dirty="0">
                <a:latin typeface="Arial" panose="020B0604020202020204" pitchFamily="34" charset="0"/>
                <a:cs typeface="Arial" panose="020B0604020202020204" pitchFamily="34" charset="0"/>
              </a:rPr>
              <a:t>So tasks are as follows-</a:t>
            </a:r>
          </a:p>
          <a:p>
            <a:pPr indent="0">
              <a:lnSpc>
                <a:spcPct val="115000"/>
              </a:lnSpc>
              <a:buNone/>
            </a:pPr>
            <a:endParaRPr lang="en-US" sz="1800" dirty="0">
              <a:latin typeface="Arial" panose="020B0604020202020204" pitchFamily="34" charset="0"/>
              <a:cs typeface="Arial" panose="020B0604020202020204" pitchFamily="34" charset="0"/>
            </a:endParaRPr>
          </a:p>
          <a:p>
            <a:pPr indent="0">
              <a:lnSpc>
                <a:spcPct val="115000"/>
              </a:lnSpc>
              <a:buNone/>
            </a:pPr>
            <a:r>
              <a:rPr lang="en-US" sz="1800" b="1" dirty="0">
                <a:latin typeface="Arial" panose="020B0604020202020204" pitchFamily="34" charset="0"/>
                <a:cs typeface="Arial" panose="020B0604020202020204" pitchFamily="34" charset="0"/>
              </a:rPr>
              <a:t>Task 1: </a:t>
            </a:r>
          </a:p>
          <a:p>
            <a:pPr indent="0">
              <a:lnSpc>
                <a:spcPct val="115000"/>
              </a:lnSpc>
              <a:buNone/>
            </a:pPr>
            <a:r>
              <a:rPr lang="en-US" sz="1800" dirty="0">
                <a:latin typeface="Arial" panose="020B0604020202020204" pitchFamily="34" charset="0"/>
                <a:cs typeface="Arial" panose="020B0604020202020204" pitchFamily="34" charset="0"/>
              </a:rPr>
              <a:t>	The first assignment consist of </a:t>
            </a:r>
            <a:r>
              <a:rPr lang="en-US" sz="1800" dirty="0" err="1">
                <a:latin typeface="Arial" panose="020B0604020202020204" pitchFamily="34" charset="0"/>
                <a:cs typeface="Arial" panose="020B0604020202020204" pitchFamily="34" charset="0"/>
              </a:rPr>
              <a:t>setuping</a:t>
            </a:r>
            <a:r>
              <a:rPr lang="en-US" sz="1800" dirty="0">
                <a:latin typeface="Arial" panose="020B0604020202020204" pitchFamily="34" charset="0"/>
                <a:cs typeface="Arial" panose="020B0604020202020204" pitchFamily="34" charset="0"/>
              </a:rPr>
              <a:t> and install </a:t>
            </a:r>
            <a:r>
              <a:rPr lang="en-US" sz="1800" dirty="0" err="1">
                <a:latin typeface="Arial" panose="020B0604020202020204" pitchFamily="34" charset="0"/>
                <a:cs typeface="Arial" panose="020B0604020202020204" pitchFamily="34" charset="0"/>
              </a:rPr>
              <a:t>mySql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database.We</a:t>
            </a:r>
            <a:r>
              <a:rPr lang="en-US" sz="1800" dirty="0">
                <a:latin typeface="Arial" panose="020B0604020202020204" pitchFamily="34" charset="0"/>
                <a:cs typeface="Arial" panose="020B0604020202020204" pitchFamily="34" charset="0"/>
              </a:rPr>
              <a:t> have studied about types of </a:t>
            </a:r>
            <a:r>
              <a:rPr lang="en-US" sz="1800" dirty="0" err="1">
                <a:latin typeface="Arial" panose="020B0604020202020204" pitchFamily="34" charset="0"/>
                <a:cs typeface="Arial" panose="020B0604020202020204" pitchFamily="34" charset="0"/>
              </a:rPr>
              <a:t>database,redundacy</a:t>
            </a:r>
            <a:r>
              <a:rPr lang="en-US" sz="1800" dirty="0">
                <a:latin typeface="Arial" panose="020B0604020202020204" pitchFamily="34" charset="0"/>
                <a:cs typeface="Arial" panose="020B0604020202020204" pitchFamily="34" charset="0"/>
              </a:rPr>
              <a:t> ,what is tuple and study of student course database system. </a:t>
            </a:r>
          </a:p>
          <a:p>
            <a:pPr indent="0">
              <a:lnSpc>
                <a:spcPct val="115000"/>
              </a:lnSpc>
              <a:buNone/>
            </a:pPr>
            <a:r>
              <a:rPr lang="en-US" sz="1800" dirty="0">
                <a:latin typeface="Arial" panose="020B0604020202020204" pitchFamily="34" charset="0"/>
                <a:cs typeface="Arial" panose="020B0604020202020204" pitchFamily="34" charset="0"/>
              </a:rPr>
              <a:t>	MySQL creates a database for storing and manipulating data, defining the relationship of each table. Clients can make requests by typing specific SQL statements on MySQL. The server application will respond with the requested information and it will appear on the clients' side.</a:t>
            </a:r>
          </a:p>
        </p:txBody>
      </p:sp>
    </p:spTree>
    <p:extLst>
      <p:ext uri="{BB962C8B-B14F-4D97-AF65-F5344CB8AC3E}">
        <p14:creationId xmlns:p14="http://schemas.microsoft.com/office/powerpoint/2010/main" val="63495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normAutofit fontScale="92500" lnSpcReduction="10000"/>
          </a:bodyPr>
          <a:lstStyle/>
          <a:p>
            <a:pPr marL="457200" lvl="1" indent="0">
              <a:lnSpc>
                <a:spcPct val="115000"/>
              </a:lnSpc>
              <a:buNone/>
            </a:pPr>
            <a:r>
              <a:rPr lang="en-US" sz="1800" b="1" dirty="0">
                <a:latin typeface="Arial" panose="020B0604020202020204" pitchFamily="34" charset="0"/>
                <a:cs typeface="Arial" panose="020B0604020202020204" pitchFamily="34" charset="0"/>
              </a:rPr>
              <a:t>Task 2:</a:t>
            </a:r>
          </a:p>
          <a:p>
            <a:pPr marL="457200" lvl="1" indent="0">
              <a:lnSpc>
                <a:spcPct val="115000"/>
              </a:lnSpc>
              <a:buNone/>
            </a:pP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 the second assignment we have studied about users of database and interfaces they need we have drawn and implemented </a:t>
            </a:r>
            <a:r>
              <a:rPr lang="en-US" sz="1800" dirty="0" err="1">
                <a:latin typeface="Arial" panose="020B0604020202020204" pitchFamily="34" charset="0"/>
                <a:cs typeface="Arial" panose="020B0604020202020204" pitchFamily="34" charset="0"/>
              </a:rPr>
              <a:t>dbms</a:t>
            </a:r>
            <a:r>
              <a:rPr lang="en-US" sz="1800" dirty="0">
                <a:latin typeface="Arial" panose="020B0604020202020204" pitchFamily="34" charset="0"/>
                <a:cs typeface="Arial" panose="020B0604020202020204" pitchFamily="34" charset="0"/>
              </a:rPr>
              <a:t> architecture  for airline reservation system .So in this we have used three tier client-server  </a:t>
            </a:r>
            <a:r>
              <a:rPr lang="en-US" sz="1800" dirty="0" err="1">
                <a:latin typeface="Arial" panose="020B0604020202020204" pitchFamily="34" charset="0"/>
                <a:cs typeface="Arial" panose="020B0604020202020204" pitchFamily="34" charset="0"/>
              </a:rPr>
              <a:t>architecture.Three</a:t>
            </a:r>
            <a:r>
              <a:rPr lang="en-US" sz="1800" dirty="0">
                <a:latin typeface="Arial" panose="020B0604020202020204" pitchFamily="34" charset="0"/>
                <a:cs typeface="Arial" panose="020B0604020202020204" pitchFamily="34" charset="0"/>
              </a:rPr>
              <a:t>-Tier Client/Server Architecture for Web Application is the best choice. The Client consists of Web User Interface.  The Web Server contains the application logic which includes all the rules and regulations related to the reservation process and the issue of tickets; the Database Server contains the DBMS.</a:t>
            </a:r>
          </a:p>
          <a:p>
            <a:pPr marL="457200" lvl="1" indent="0">
              <a:lnSpc>
                <a:spcPct val="115000"/>
              </a:lnSpc>
              <a:buNone/>
            </a:pPr>
            <a:r>
              <a:rPr lang="en-US" sz="1800" dirty="0">
                <a:latin typeface="Arial" panose="020B0604020202020204" pitchFamily="34" charset="0"/>
                <a:cs typeface="Arial" panose="020B0604020202020204" pitchFamily="34" charset="0"/>
              </a:rPr>
              <a:t>	In this section we have studied about constraints in database to study this we have studied example of student course database.</a:t>
            </a:r>
          </a:p>
          <a:p>
            <a:pPr marL="457200" lvl="1" indent="0">
              <a:lnSpc>
                <a:spcPct val="115000"/>
              </a:lnSpc>
              <a:buNone/>
            </a:pPr>
            <a:r>
              <a:rPr lang="en-US" sz="1800" dirty="0">
                <a:latin typeface="Arial" panose="020B0604020202020204" pitchFamily="34" charset="0"/>
                <a:cs typeface="Arial" panose="020B0604020202020204" pitchFamily="34" charset="0"/>
              </a:rPr>
              <a:t>	Along with that we have studied </a:t>
            </a:r>
            <a:r>
              <a:rPr lang="en-US" sz="1800" dirty="0" err="1">
                <a:latin typeface="Arial" panose="020B0604020202020204" pitchFamily="34" charset="0"/>
                <a:cs typeface="Arial" panose="020B0604020202020204" pitchFamily="34" charset="0"/>
              </a:rPr>
              <a:t>dtabase</a:t>
            </a:r>
            <a:r>
              <a:rPr lang="en-US" sz="1800" dirty="0">
                <a:latin typeface="Arial" panose="020B0604020202020204" pitchFamily="34" charset="0"/>
                <a:cs typeface="Arial" panose="020B0604020202020204" pitchFamily="34" charset="0"/>
              </a:rPr>
              <a:t> schema and database </a:t>
            </a:r>
            <a:r>
              <a:rPr lang="en-US" sz="1800" dirty="0" err="1">
                <a:latin typeface="Arial" panose="020B0604020202020204" pitchFamily="34" charset="0"/>
                <a:cs typeface="Arial" panose="020B0604020202020204" pitchFamily="34" charset="0"/>
              </a:rPr>
              <a:t>state.When</a:t>
            </a:r>
            <a:r>
              <a:rPr lang="en-US" sz="1800" dirty="0">
                <a:latin typeface="Arial" panose="020B0604020202020204" pitchFamily="34" charset="0"/>
                <a:cs typeface="Arial" panose="020B0604020202020204" pitchFamily="34" charset="0"/>
              </a:rPr>
              <a:t> we define a new database, we specify its database schema only to the DBMS. At this point, the corresponding database state is the empty state with no data</a:t>
            </a:r>
          </a:p>
        </p:txBody>
      </p:sp>
    </p:spTree>
    <p:extLst>
      <p:ext uri="{BB962C8B-B14F-4D97-AF65-F5344CB8AC3E}">
        <p14:creationId xmlns:p14="http://schemas.microsoft.com/office/powerpoint/2010/main" val="348376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75" y="323545"/>
            <a:ext cx="8229600" cy="6305855"/>
          </a:xfrm>
        </p:spPr>
        <p:txBody>
          <a:bodyPr>
            <a:normAutofit fontScale="32500" lnSpcReduction="20000"/>
          </a:bodyPr>
          <a:lstStyle/>
          <a:p>
            <a:pPr marL="457200" lvl="1" indent="0">
              <a:lnSpc>
                <a:spcPct val="115000"/>
              </a:lnSpc>
              <a:buNone/>
            </a:pPr>
            <a:r>
              <a:rPr lang="en-US" sz="4300" b="1" dirty="0">
                <a:latin typeface="Arial" panose="020B0604020202020204" pitchFamily="34" charset="0"/>
                <a:cs typeface="Arial" panose="020B0604020202020204" pitchFamily="34" charset="0"/>
              </a:rPr>
              <a:t>Task 3:</a:t>
            </a:r>
          </a:p>
          <a:p>
            <a:pPr marL="457200" lvl="1" indent="0">
              <a:lnSpc>
                <a:spcPct val="115000"/>
              </a:lnSpc>
              <a:buNone/>
            </a:pPr>
            <a:r>
              <a:rPr lang="en-US" sz="4300" b="1" dirty="0">
                <a:latin typeface="Arial" panose="020B0604020202020204" pitchFamily="34" charset="0"/>
                <a:cs typeface="Arial" panose="020B0604020202020204" pitchFamily="34" charset="0"/>
              </a:rPr>
              <a:t> 	</a:t>
            </a:r>
            <a:r>
              <a:rPr lang="en-US" sz="4300" dirty="0">
                <a:latin typeface="Arial" panose="020B0604020202020204" pitchFamily="34" charset="0"/>
                <a:cs typeface="Arial" panose="020B0604020202020204" pitchFamily="34" charset="0"/>
              </a:rPr>
              <a:t>This task was about basic of web </a:t>
            </a:r>
            <a:r>
              <a:rPr lang="en-US" sz="4300" dirty="0" err="1">
                <a:latin typeface="Arial" panose="020B0604020202020204" pitchFamily="34" charset="0"/>
                <a:cs typeface="Arial" panose="020B0604020202020204" pitchFamily="34" charset="0"/>
              </a:rPr>
              <a:t>development.That</a:t>
            </a:r>
            <a:r>
              <a:rPr lang="en-US" sz="4300" dirty="0">
                <a:latin typeface="Arial" panose="020B0604020202020204" pitchFamily="34" charset="0"/>
                <a:cs typeface="Arial" panose="020B0604020202020204" pitchFamily="34" charset="0"/>
              </a:rPr>
              <a:t> is it deals with creating a new folder for website </a:t>
            </a:r>
            <a:r>
              <a:rPr lang="en-US" sz="4300" dirty="0" smtClean="0">
                <a:latin typeface="Arial" panose="020B0604020202020204" pitchFamily="34" charset="0"/>
                <a:cs typeface="Arial" panose="020B0604020202020204" pitchFamily="34" charset="0"/>
              </a:rPr>
              <a:t>files .</a:t>
            </a:r>
            <a:r>
              <a:rPr lang="en-US" sz="4300" dirty="0">
                <a:latin typeface="Arial" panose="020B0604020202020204" pitchFamily="34" charset="0"/>
                <a:cs typeface="Arial" panose="020B0604020202020204" pitchFamily="34" charset="0"/>
              </a:rPr>
              <a:t>The rules were :</a:t>
            </a:r>
          </a:p>
          <a:p>
            <a:pPr marL="457200" lvl="1" indent="0">
              <a:lnSpc>
                <a:spcPct val="115000"/>
              </a:lnSpc>
              <a:buNone/>
            </a:pPr>
            <a:r>
              <a:rPr lang="en-US" sz="4300" dirty="0">
                <a:latin typeface="Arial" panose="020B0604020202020204" pitchFamily="34" charset="0"/>
                <a:cs typeface="Arial" panose="020B0604020202020204" pitchFamily="34" charset="0"/>
              </a:rPr>
              <a:t>There should not be any spaces.</a:t>
            </a:r>
          </a:p>
          <a:p>
            <a:pPr marL="457200" lvl="1" indent="0">
              <a:lnSpc>
                <a:spcPct val="115000"/>
              </a:lnSpc>
              <a:buNone/>
            </a:pPr>
            <a:r>
              <a:rPr lang="en-US" sz="4300" dirty="0">
                <a:latin typeface="Arial" panose="020B0604020202020204" pitchFamily="34" charset="0"/>
                <a:cs typeface="Arial" panose="020B0604020202020204" pitchFamily="34" charset="0"/>
              </a:rPr>
              <a:t>Using Notepad++, we will be creating a HTML file called “index.html” and then a CSS file called “stylerules.css”. Then we named it as your index.html file will look something like this when </a:t>
            </a:r>
          </a:p>
          <a:p>
            <a:pPr marL="457200" lvl="1" indent="0">
              <a:lnSpc>
                <a:spcPct val="115000"/>
              </a:lnSpc>
              <a:buNone/>
            </a:pPr>
            <a:r>
              <a:rPr lang="en-US" sz="4300" dirty="0">
                <a:latin typeface="Arial" panose="020B0604020202020204" pitchFamily="34" charset="0"/>
                <a:cs typeface="Arial" panose="020B0604020202020204" pitchFamily="34" charset="0"/>
              </a:rPr>
              <a:t>displayed in a browser</a:t>
            </a:r>
          </a:p>
          <a:p>
            <a:pPr marL="1028700" lvl="1" indent="-571500">
              <a:lnSpc>
                <a:spcPct val="115000"/>
              </a:lnSpc>
              <a:buFont typeface="Wingdings" panose="05000000000000000000" pitchFamily="2" charset="2"/>
              <a:buChar char="v"/>
            </a:pPr>
            <a:r>
              <a:rPr lang="en-US" sz="4300" b="1" dirty="0">
                <a:latin typeface="Arial" panose="020B0604020202020204" pitchFamily="34" charset="0"/>
                <a:cs typeface="Arial" panose="020B0604020202020204" pitchFamily="34" charset="0"/>
              </a:rPr>
              <a:t>Basic html code –</a:t>
            </a:r>
          </a:p>
          <a:p>
            <a:pPr marL="457200" lvl="1" indent="0">
              <a:lnSpc>
                <a:spcPct val="115000"/>
              </a:lnSpc>
              <a:buNone/>
            </a:pPr>
            <a:r>
              <a:rPr lang="en-US" sz="4300" dirty="0">
                <a:latin typeface="Arial" panose="020B0604020202020204" pitchFamily="34" charset="0"/>
                <a:cs typeface="Arial" panose="020B0604020202020204" pitchFamily="34" charset="0"/>
              </a:rPr>
              <a:t>&lt;!DOCTYPE html&gt;</a:t>
            </a:r>
          </a:p>
          <a:p>
            <a:pPr marL="457200" lvl="1" indent="0">
              <a:lnSpc>
                <a:spcPct val="115000"/>
              </a:lnSpc>
              <a:buNone/>
            </a:pPr>
            <a:r>
              <a:rPr lang="en-US" sz="4300" dirty="0">
                <a:latin typeface="Arial" panose="020B0604020202020204" pitchFamily="34" charset="0"/>
                <a:cs typeface="Arial" panose="020B0604020202020204" pitchFamily="34" charset="0"/>
              </a:rPr>
              <a:t>&lt;html&gt;</a:t>
            </a:r>
          </a:p>
          <a:p>
            <a:pPr marL="457200" lvl="1" indent="0">
              <a:lnSpc>
                <a:spcPct val="115000"/>
              </a:lnSpc>
              <a:buNone/>
            </a:pPr>
            <a:r>
              <a:rPr lang="en-US" sz="4300" dirty="0">
                <a:latin typeface="Arial" panose="020B0604020202020204" pitchFamily="34" charset="0"/>
                <a:cs typeface="Arial" panose="020B0604020202020204" pitchFamily="34" charset="0"/>
              </a:rPr>
              <a:t>&lt;head&gt;</a:t>
            </a:r>
          </a:p>
          <a:p>
            <a:pPr marL="457200" lvl="1" indent="0">
              <a:lnSpc>
                <a:spcPct val="115000"/>
              </a:lnSpc>
              <a:buNone/>
            </a:pPr>
            <a:r>
              <a:rPr lang="en-US" sz="4300" dirty="0">
                <a:latin typeface="Arial" panose="020B0604020202020204" pitchFamily="34" charset="0"/>
                <a:cs typeface="Arial" panose="020B0604020202020204" pitchFamily="34" charset="0"/>
              </a:rPr>
              <a:t>&lt;title&gt;add your page title here&lt;/title&gt;</a:t>
            </a:r>
          </a:p>
          <a:p>
            <a:pPr marL="457200" lvl="1" indent="0">
              <a:lnSpc>
                <a:spcPct val="115000"/>
              </a:lnSpc>
              <a:buNone/>
            </a:pPr>
            <a:r>
              <a:rPr lang="en-US" sz="4300" dirty="0">
                <a:latin typeface="Arial" panose="020B0604020202020204" pitchFamily="34" charset="0"/>
                <a:cs typeface="Arial" panose="020B0604020202020204" pitchFamily="34" charset="0"/>
              </a:rPr>
              <a:t> &lt;link </a:t>
            </a:r>
            <a:r>
              <a:rPr lang="en-US" sz="4300" dirty="0" err="1">
                <a:latin typeface="Arial" panose="020B0604020202020204" pitchFamily="34" charset="0"/>
                <a:cs typeface="Arial" panose="020B0604020202020204" pitchFamily="34" charset="0"/>
              </a:rPr>
              <a:t>rel</a:t>
            </a:r>
            <a:r>
              <a:rPr lang="en-US" sz="4300" dirty="0">
                <a:latin typeface="Arial" panose="020B0604020202020204" pitchFamily="34" charset="0"/>
                <a:cs typeface="Arial" panose="020B0604020202020204" pitchFamily="34" charset="0"/>
              </a:rPr>
              <a:t>="stylesheet" type="text/</a:t>
            </a:r>
            <a:r>
              <a:rPr lang="en-US" sz="4300" dirty="0" err="1">
                <a:latin typeface="Arial" panose="020B0604020202020204" pitchFamily="34" charset="0"/>
                <a:cs typeface="Arial" panose="020B0604020202020204" pitchFamily="34" charset="0"/>
              </a:rPr>
              <a:t>css</a:t>
            </a:r>
            <a:r>
              <a:rPr lang="en-US" sz="4300" dirty="0">
                <a:latin typeface="Arial" panose="020B0604020202020204" pitchFamily="34" charset="0"/>
                <a:cs typeface="Arial" panose="020B0604020202020204" pitchFamily="34" charset="0"/>
              </a:rPr>
              <a:t>" </a:t>
            </a:r>
            <a:r>
              <a:rPr lang="en-US" sz="4300" dirty="0" err="1">
                <a:latin typeface="Arial" panose="020B0604020202020204" pitchFamily="34" charset="0"/>
                <a:cs typeface="Arial" panose="020B0604020202020204" pitchFamily="34" charset="0"/>
              </a:rPr>
              <a:t>href</a:t>
            </a:r>
            <a:r>
              <a:rPr lang="en-US" sz="4300" dirty="0">
                <a:latin typeface="Arial" panose="020B0604020202020204" pitchFamily="34" charset="0"/>
                <a:cs typeface="Arial" panose="020B0604020202020204" pitchFamily="34" charset="0"/>
              </a:rPr>
              <a:t>="stylerules.css"&gt;</a:t>
            </a:r>
          </a:p>
          <a:p>
            <a:pPr marL="457200" lvl="1" indent="0">
              <a:lnSpc>
                <a:spcPct val="115000"/>
              </a:lnSpc>
              <a:buNone/>
            </a:pPr>
            <a:r>
              <a:rPr lang="en-US" sz="4300" dirty="0">
                <a:latin typeface="Arial" panose="020B0604020202020204" pitchFamily="34" charset="0"/>
                <a:cs typeface="Arial" panose="020B0604020202020204" pitchFamily="34" charset="0"/>
              </a:rPr>
              <a:t>&lt;meta charset="utf-8"&gt;</a:t>
            </a:r>
          </a:p>
          <a:p>
            <a:pPr marL="457200" lvl="1" indent="0">
              <a:lnSpc>
                <a:spcPct val="115000"/>
              </a:lnSpc>
              <a:buNone/>
            </a:pPr>
            <a:r>
              <a:rPr lang="en-US" sz="4300" dirty="0">
                <a:latin typeface="Arial" panose="020B0604020202020204" pitchFamily="34" charset="0"/>
                <a:cs typeface="Arial" panose="020B0604020202020204" pitchFamily="34" charset="0"/>
              </a:rPr>
              <a:t>&lt;1-Add your three meta tags below this comment line--&gt;</a:t>
            </a:r>
          </a:p>
          <a:p>
            <a:pPr marL="457200" lvl="1" indent="0">
              <a:lnSpc>
                <a:spcPct val="115000"/>
              </a:lnSpc>
              <a:buNone/>
            </a:pPr>
            <a:r>
              <a:rPr lang="en-US" sz="4300" dirty="0">
                <a:latin typeface="Arial" panose="020B0604020202020204" pitchFamily="34" charset="0"/>
                <a:cs typeface="Arial" panose="020B0604020202020204" pitchFamily="34" charset="0"/>
              </a:rPr>
              <a:t>&lt;/head&gt;</a:t>
            </a:r>
          </a:p>
          <a:p>
            <a:pPr marL="457200" lvl="1" indent="0">
              <a:lnSpc>
                <a:spcPct val="115000"/>
              </a:lnSpc>
              <a:buNone/>
            </a:pPr>
            <a:r>
              <a:rPr lang="en-US" sz="4300" dirty="0">
                <a:latin typeface="Arial" panose="020B0604020202020204" pitchFamily="34" charset="0"/>
                <a:cs typeface="Arial" panose="020B0604020202020204" pitchFamily="34" charset="0"/>
              </a:rPr>
              <a:t>&lt;body&gt;</a:t>
            </a:r>
          </a:p>
          <a:p>
            <a:pPr marL="457200" lvl="1" indent="0">
              <a:lnSpc>
                <a:spcPct val="115000"/>
              </a:lnSpc>
              <a:buNone/>
            </a:pPr>
            <a:r>
              <a:rPr lang="en-US" sz="4300" dirty="0">
                <a:latin typeface="Arial" panose="020B0604020202020204" pitchFamily="34" charset="0"/>
                <a:cs typeface="Arial" panose="020B0604020202020204" pitchFamily="34" charset="0"/>
              </a:rPr>
              <a:t>The top of the body element</a:t>
            </a:r>
          </a:p>
          <a:p>
            <a:pPr marL="457200" lvl="1" indent="0">
              <a:lnSpc>
                <a:spcPct val="115000"/>
              </a:lnSpc>
              <a:buNone/>
            </a:pPr>
            <a:r>
              <a:rPr lang="en-US" sz="4300" dirty="0">
                <a:latin typeface="Arial" panose="020B0604020202020204" pitchFamily="34" charset="0"/>
                <a:cs typeface="Arial" panose="020B0604020202020204" pitchFamily="34" charset="0"/>
              </a:rPr>
              <a:t>.&lt;div id="container" class="</a:t>
            </a:r>
            <a:r>
              <a:rPr lang="en-US" sz="4300" dirty="0" err="1">
                <a:latin typeface="Arial" panose="020B0604020202020204" pitchFamily="34" charset="0"/>
                <a:cs typeface="Arial" panose="020B0604020202020204" pitchFamily="34" charset="0"/>
              </a:rPr>
              <a:t>centertext</a:t>
            </a:r>
            <a:r>
              <a:rPr lang="en-US" sz="4300" dirty="0">
                <a:latin typeface="Arial" panose="020B0604020202020204" pitchFamily="34" charset="0"/>
                <a:cs typeface="Arial" panose="020B0604020202020204" pitchFamily="34" charset="0"/>
              </a:rPr>
              <a:t>"&gt; &lt;header&gt;This is the header element.&lt;/header&gt; &lt;div id="main"&gt;This is the div element with ID-main.&lt;/div&gt;&lt;nav&gt;This is the header element.&lt;/nav&gt; &lt;div id="left"&gt;This is the div element with ID=left,&lt;/div&gt;</a:t>
            </a:r>
          </a:p>
          <a:p>
            <a:pPr marL="457200" lvl="1" indent="0">
              <a:lnSpc>
                <a:spcPct val="115000"/>
              </a:lnSpc>
              <a:buNone/>
            </a:pPr>
            <a:r>
              <a:rPr lang="en-US" sz="4300" dirty="0">
                <a:latin typeface="Arial" panose="020B0604020202020204" pitchFamily="34" charset="0"/>
                <a:cs typeface="Arial" panose="020B0604020202020204" pitchFamily="34" charset="0"/>
              </a:rPr>
              <a:t>&lt;footer&gt;This is the footer element &lt;/footer&gt;</a:t>
            </a:r>
          </a:p>
          <a:p>
            <a:pPr marL="457200" lvl="1" indent="0">
              <a:lnSpc>
                <a:spcPct val="115000"/>
              </a:lnSpc>
              <a:buNone/>
            </a:pPr>
            <a:r>
              <a:rPr lang="en-US" sz="4300" dirty="0">
                <a:latin typeface="Arial" panose="020B0604020202020204" pitchFamily="34" charset="0"/>
                <a:cs typeface="Arial" panose="020B0604020202020204" pitchFamily="34" charset="0"/>
              </a:rPr>
              <a:t>&lt;/div&gt;The bottom of the body element. &lt;/body&gt;</a:t>
            </a:r>
          </a:p>
          <a:p>
            <a:pPr marL="457200" lvl="1" indent="0">
              <a:lnSpc>
                <a:spcPct val="115000"/>
              </a:lnSpc>
              <a:buNone/>
            </a:pPr>
            <a:r>
              <a:rPr lang="en-US" sz="4300" dirty="0">
                <a:latin typeface="Arial" panose="020B0604020202020204" pitchFamily="34" charset="0"/>
                <a:cs typeface="Arial" panose="020B0604020202020204" pitchFamily="34" charset="0"/>
              </a:rPr>
              <a:t>&lt;/html&gt;</a:t>
            </a:r>
          </a:p>
          <a:p>
            <a:pPr marL="457200" lvl="1" indent="0">
              <a:lnSpc>
                <a:spcPct val="115000"/>
              </a:lnSpc>
              <a:buNone/>
            </a:pPr>
            <a:endParaRPr lang="en-US" sz="1800" dirty="0">
              <a:latin typeface="Arial" panose="020B0604020202020204" pitchFamily="34" charset="0"/>
              <a:cs typeface="Arial" panose="020B0604020202020204" pitchFamily="34" charset="0"/>
            </a:endParaRPr>
          </a:p>
          <a:p>
            <a:pPr marL="457200" lvl="1" indent="0">
              <a:lnSpc>
                <a:spcPct val="115000"/>
              </a:lnSpc>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6592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75" y="323545"/>
            <a:ext cx="7386625" cy="5772455"/>
          </a:xfrm>
        </p:spPr>
        <p:txBody>
          <a:bodyPr>
            <a:normAutofit fontScale="92500"/>
          </a:bodyPr>
          <a:lstStyle/>
          <a:p>
            <a:pPr marL="457200" lvl="1" indent="0">
              <a:lnSpc>
                <a:spcPct val="115000"/>
              </a:lnSpc>
              <a:buNone/>
            </a:pPr>
            <a:r>
              <a:rPr lang="en-US" sz="2900" b="1" dirty="0">
                <a:latin typeface="Arial" panose="020B0604020202020204" pitchFamily="34" charset="0"/>
                <a:cs typeface="Arial" panose="020B0604020202020204" pitchFamily="34" charset="0"/>
              </a:rPr>
              <a:t>Task 4:</a:t>
            </a:r>
          </a:p>
          <a:p>
            <a:pPr marL="457200" lvl="1" indent="0">
              <a:lnSpc>
                <a:spcPct val="115000"/>
              </a:lnSpc>
              <a:buNone/>
            </a:pPr>
            <a:r>
              <a:rPr lang="en-US" sz="2100" b="1" dirty="0">
                <a:latin typeface="Arial" panose="020B0604020202020204" pitchFamily="34" charset="0"/>
                <a:cs typeface="Arial" panose="020B0604020202020204" pitchFamily="34" charset="0"/>
              </a:rPr>
              <a:t>Basic </a:t>
            </a:r>
            <a:r>
              <a:rPr lang="en-US" sz="2100" b="1" dirty="0" err="1">
                <a:latin typeface="Arial" panose="020B0604020202020204" pitchFamily="34" charset="0"/>
                <a:cs typeface="Arial" panose="020B0604020202020204" pitchFamily="34" charset="0"/>
              </a:rPr>
              <a:t>css</a:t>
            </a:r>
            <a:r>
              <a:rPr lang="en-US" sz="2100" b="1" dirty="0">
                <a:latin typeface="Arial" panose="020B0604020202020204" pitchFamily="34" charset="0"/>
                <a:cs typeface="Arial" panose="020B0604020202020204" pitchFamily="34" charset="0"/>
              </a:rPr>
              <a:t> code-</a:t>
            </a:r>
          </a:p>
          <a:p>
            <a:pPr marL="457200" lvl="1" indent="0">
              <a:lnSpc>
                <a:spcPct val="115000"/>
              </a:lnSpc>
              <a:buNone/>
            </a:pPr>
            <a:r>
              <a:rPr lang="en-US" sz="2100" dirty="0">
                <a:latin typeface="Arial" panose="020B0604020202020204" pitchFamily="34" charset="0"/>
                <a:cs typeface="Arial" panose="020B0604020202020204" pitchFamily="34" charset="0"/>
              </a:rPr>
              <a:t>header { background-color: red; }</a:t>
            </a:r>
          </a:p>
          <a:p>
            <a:pPr marL="457200" lvl="1" indent="0">
              <a:lnSpc>
                <a:spcPct val="115000"/>
              </a:lnSpc>
              <a:buNone/>
            </a:pPr>
            <a:r>
              <a:rPr lang="en-US" sz="2100" dirty="0">
                <a:latin typeface="Arial" panose="020B0604020202020204" pitchFamily="34" charset="0"/>
                <a:cs typeface="Arial" panose="020B0604020202020204" pitchFamily="34" charset="0"/>
              </a:rPr>
              <a:t>nav { background-color: blue; }</a:t>
            </a:r>
          </a:p>
          <a:p>
            <a:pPr marL="457200" lvl="1" indent="0">
              <a:lnSpc>
                <a:spcPct val="115000"/>
              </a:lnSpc>
              <a:buNone/>
            </a:pPr>
            <a:r>
              <a:rPr lang="en-US" sz="2100" dirty="0">
                <a:latin typeface="Arial" panose="020B0604020202020204" pitchFamily="34" charset="0"/>
                <a:cs typeface="Arial" panose="020B0604020202020204" pitchFamily="34" charset="0"/>
              </a:rPr>
              <a:t>#container {</a:t>
            </a:r>
          </a:p>
          <a:p>
            <a:pPr marL="457200" lvl="1" indent="0">
              <a:lnSpc>
                <a:spcPct val="115000"/>
              </a:lnSpc>
              <a:buNone/>
            </a:pPr>
            <a:r>
              <a:rPr lang="en-US" sz="2100" dirty="0">
                <a:latin typeface="Arial" panose="020B0604020202020204" pitchFamily="34" charset="0"/>
                <a:cs typeface="Arial" panose="020B0604020202020204" pitchFamily="34" charset="0"/>
              </a:rPr>
              <a:t>max-width: 960px; margin: 0 auto; background-color: yellow;</a:t>
            </a:r>
          </a:p>
          <a:p>
            <a:pPr marL="457200" lvl="1" indent="0">
              <a:lnSpc>
                <a:spcPct val="115000"/>
              </a:lnSpc>
              <a:buNone/>
            </a:pPr>
            <a:r>
              <a:rPr lang="en-US" sz="2100" dirty="0">
                <a:latin typeface="Arial" panose="020B0604020202020204" pitchFamily="34" charset="0"/>
                <a:cs typeface="Arial" panose="020B0604020202020204" pitchFamily="34" charset="0"/>
              </a:rPr>
              <a:t>#left {float: left; width: 20%; background-color: green;</a:t>
            </a:r>
          </a:p>
          <a:p>
            <a:pPr marL="457200" lvl="1" indent="0">
              <a:lnSpc>
                <a:spcPct val="115000"/>
              </a:lnSpc>
              <a:buNone/>
            </a:pPr>
            <a:r>
              <a:rPr lang="en-US" sz="2100" dirty="0">
                <a:latin typeface="Arial" panose="020B0604020202020204" pitchFamily="34" charset="0"/>
                <a:cs typeface="Arial" panose="020B0604020202020204" pitchFamily="34" charset="0"/>
              </a:rPr>
              <a:t>#main {float: right; width: 80%; background-color: lime;</a:t>
            </a:r>
          </a:p>
          <a:p>
            <a:pPr marL="457200" lvl="1" indent="0">
              <a:lnSpc>
                <a:spcPct val="115000"/>
              </a:lnSpc>
              <a:buNone/>
            </a:pPr>
            <a:r>
              <a:rPr lang="en-US" sz="2100" dirty="0">
                <a:latin typeface="Arial" panose="020B0604020202020204" pitchFamily="34" charset="0"/>
                <a:cs typeface="Arial" panose="020B0604020202020204" pitchFamily="34" charset="0"/>
              </a:rPr>
              <a:t>footer (clear: </a:t>
            </a:r>
            <a:r>
              <a:rPr lang="en-US" sz="2100" dirty="0" err="1">
                <a:latin typeface="Arial" panose="020B0604020202020204" pitchFamily="34" charset="0"/>
                <a:cs typeface="Arial" panose="020B0604020202020204" pitchFamily="34" charset="0"/>
              </a:rPr>
              <a:t>both;background-color</a:t>
            </a:r>
            <a:r>
              <a:rPr lang="en-US" sz="2100" dirty="0">
                <a:latin typeface="Arial" panose="020B0604020202020204" pitchFamily="34" charset="0"/>
                <a:cs typeface="Arial" panose="020B0604020202020204" pitchFamily="34" charset="0"/>
              </a:rPr>
              <a:t>: fuchsia;</a:t>
            </a:r>
          </a:p>
          <a:p>
            <a:pPr marL="457200" lvl="1" indent="0">
              <a:lnSpc>
                <a:spcPct val="115000"/>
              </a:lnSpc>
              <a:buNone/>
            </a:pP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centertext</a:t>
            </a:r>
            <a:r>
              <a:rPr lang="en-US" sz="2100" dirty="0">
                <a:latin typeface="Arial" panose="020B0604020202020204" pitchFamily="34" charset="0"/>
                <a:cs typeface="Arial" panose="020B0604020202020204" pitchFamily="34" charset="0"/>
              </a:rPr>
              <a:t> {</a:t>
            </a:r>
          </a:p>
          <a:p>
            <a:pPr marL="457200" lvl="1" indent="0">
              <a:lnSpc>
                <a:spcPct val="115000"/>
              </a:lnSpc>
              <a:buNone/>
            </a:pPr>
            <a:r>
              <a:rPr lang="en-US" sz="2100" dirty="0">
                <a:latin typeface="Arial" panose="020B0604020202020204" pitchFamily="34" charset="0"/>
                <a:cs typeface="Arial" panose="020B0604020202020204" pitchFamily="34" charset="0"/>
              </a:rPr>
              <a:t>text-align: center;</a:t>
            </a:r>
          </a:p>
          <a:p>
            <a:pPr marL="457200" lvl="1" indent="0">
              <a:lnSpc>
                <a:spcPct val="115000"/>
              </a:lnSpc>
              <a:buNone/>
            </a:pPr>
            <a:r>
              <a:rPr lang="en-US" sz="2100" dirty="0">
                <a:latin typeface="Arial" panose="020B0604020202020204" pitchFamily="34" charset="0"/>
                <a:cs typeface="Arial" panose="020B0604020202020204" pitchFamily="34" charset="0"/>
              </a:rPr>
              <a:t>}</a:t>
            </a:r>
          </a:p>
          <a:p>
            <a:pPr marL="457200" lvl="1" indent="0">
              <a:lnSpc>
                <a:spcPct val="115000"/>
              </a:lnSpc>
              <a:buNone/>
            </a:pPr>
            <a:r>
              <a:rPr lang="en-US" sz="4300" b="1"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457200" lvl="1" indent="0">
              <a:lnSpc>
                <a:spcPct val="115000"/>
              </a:lnSpc>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5277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7086600"/>
          </a:xfrm>
        </p:spPr>
        <p:txBody>
          <a:bodyPr>
            <a:normAutofit/>
          </a:bodyPr>
          <a:lstStyle/>
          <a:p>
            <a:pPr marL="457200" lvl="1" indent="0">
              <a:lnSpc>
                <a:spcPct val="115000"/>
              </a:lnSpc>
              <a:buNone/>
            </a:pPr>
            <a:r>
              <a:rPr lang="en-US" sz="2900" b="1" dirty="0">
                <a:latin typeface="Arial" panose="020B0604020202020204" pitchFamily="34" charset="0"/>
                <a:cs typeface="Arial" panose="020B0604020202020204" pitchFamily="34" charset="0"/>
              </a:rPr>
              <a:t>Task 5:</a:t>
            </a:r>
          </a:p>
          <a:p>
            <a:pPr marL="457200" lvl="1" indent="0">
              <a:lnSpc>
                <a:spcPct val="115000"/>
              </a:lnSpc>
              <a:buNone/>
            </a:pPr>
            <a:r>
              <a:rPr lang="en-US" sz="1600" dirty="0">
                <a:latin typeface="Arial" panose="020B0604020202020204" pitchFamily="34" charset="0"/>
                <a:cs typeface="Arial" panose="020B0604020202020204" pitchFamily="34" charset="0"/>
              </a:rPr>
              <a:t>We have created a text-based menu in the footer: In the element of  index.html file, we have added  a text-based menu bar that has a link to each one of  web pages in  site. </a:t>
            </a:r>
          </a:p>
          <a:p>
            <a:pPr marL="457200" lvl="1" indent="0">
              <a:lnSpc>
                <a:spcPct val="115000"/>
              </a:lnSpc>
              <a:buNone/>
            </a:pPr>
            <a:r>
              <a:rPr lang="en-US" sz="1600" dirty="0">
                <a:latin typeface="Arial" panose="020B0604020202020204" pitchFamily="34" charset="0"/>
                <a:cs typeface="Arial" panose="020B0604020202020204" pitchFamily="34" charset="0"/>
              </a:rPr>
              <a:t>Here is an example of what text-based menu might look like:</a:t>
            </a:r>
          </a:p>
          <a:p>
            <a:pPr marL="457200" lvl="1" indent="0">
              <a:lnSpc>
                <a:spcPct val="115000"/>
              </a:lnSpc>
              <a:buNone/>
            </a:pPr>
            <a:r>
              <a:rPr lang="en-US" sz="1600" dirty="0">
                <a:latin typeface="Arial" panose="020B0604020202020204" pitchFamily="34" charset="0"/>
                <a:cs typeface="Arial" panose="020B0604020202020204" pitchFamily="34" charset="0"/>
              </a:rPr>
              <a:t> HOME | ABOUT US | OUR MENU | MAKE RESERVATIONS | CONTACT US </a:t>
            </a:r>
          </a:p>
          <a:p>
            <a:pPr marL="457200" lvl="1" indent="0">
              <a:lnSpc>
                <a:spcPct val="115000"/>
              </a:lnSpc>
              <a:buNone/>
            </a:pPr>
            <a:r>
              <a:rPr lang="en-US" sz="1600" dirty="0">
                <a:latin typeface="Arial" panose="020B0604020202020204" pitchFamily="34" charset="0"/>
                <a:cs typeface="Arial" panose="020B0604020202020204" pitchFamily="34" charset="0"/>
              </a:rPr>
              <a:t>1.We have made each menu-item a link to the appropriate page/HTML file: </a:t>
            </a:r>
            <a:r>
              <a:rPr lang="en-US" sz="1600" dirty="0">
                <a:latin typeface="Arial" panose="020B0604020202020204" pitchFamily="34" charset="0"/>
                <a:cs typeface="Arial" panose="020B0604020202020204" pitchFamily="34" charset="0"/>
                <a:hlinkClick r:id="rId3" action="ppaction://hlinkfile"/>
              </a:rPr>
              <a:t>HOME</a:t>
            </a:r>
            <a:r>
              <a:rPr lang="en-US" sz="1600" dirty="0">
                <a:latin typeface="Arial" panose="020B0604020202020204" pitchFamily="34" charset="0"/>
                <a:cs typeface="Arial" panose="020B0604020202020204" pitchFamily="34" charset="0"/>
              </a:rPr>
              <a:t> Note: If there are spaces in the file name of  page (i.e., Contact Us.html), we have made sure to put quotation marks around the file name. Failure to do this will result in  page failing to load and  browser will display a page not found error. We have copied the menu to the element of each HTML page.</a:t>
            </a:r>
          </a:p>
          <a:p>
            <a:pPr marL="457200" lvl="1" indent="0">
              <a:lnSpc>
                <a:spcPct val="115000"/>
              </a:lnSpc>
              <a:buNone/>
            </a:pPr>
            <a:r>
              <a:rPr lang="en-US" sz="1600" dirty="0">
                <a:latin typeface="Arial" panose="020B0604020202020204" pitchFamily="34" charset="0"/>
                <a:cs typeface="Arial" panose="020B0604020202020204" pitchFamily="34" charset="0"/>
              </a:rPr>
              <a:t>2. Added one external link: On any one page, we have added at least one link to an external web page/site. </a:t>
            </a:r>
          </a:p>
          <a:p>
            <a:pPr marL="457200" lvl="1" indent="0">
              <a:lnSpc>
                <a:spcPct val="115000"/>
              </a:lnSpc>
              <a:buNone/>
            </a:pPr>
            <a:r>
              <a:rPr lang="en-US" sz="1600" dirty="0">
                <a:latin typeface="Arial" panose="020B0604020202020204" pitchFamily="34" charset="0"/>
                <a:cs typeface="Arial" panose="020B0604020202020204" pitchFamily="34" charset="0"/>
              </a:rPr>
              <a:t>3. We have added five images: we have created a new folder inside web site home folder. Named it as assets.</a:t>
            </a:r>
          </a:p>
          <a:p>
            <a:pPr marL="457200" lvl="1" indent="0">
              <a:lnSpc>
                <a:spcPct val="115000"/>
              </a:lnSpc>
              <a:buNone/>
            </a:pPr>
            <a:r>
              <a:rPr lang="en-US" sz="1600" dirty="0">
                <a:latin typeface="Arial" panose="020B0604020202020204" pitchFamily="34" charset="0"/>
                <a:cs typeface="Arial" panose="020B0604020202020204" pitchFamily="34" charset="0"/>
              </a:rPr>
              <a:t>4.To display the images in your pages, add links to each of these five images on any HTML </a:t>
            </a:r>
          </a:p>
          <a:p>
            <a:pPr marL="457200" lvl="1" indent="0">
              <a:lnSpc>
                <a:spcPct val="115000"/>
              </a:lnSpc>
              <a:buNone/>
            </a:pPr>
            <a:r>
              <a:rPr lang="en-US" sz="1600" dirty="0">
                <a:latin typeface="Arial" panose="020B0604020202020204" pitchFamily="34" charset="0"/>
                <a:cs typeface="Arial" panose="020B0604020202020204" pitchFamily="34" charset="0"/>
              </a:rPr>
              <a:t>page(s) that you choose. Tip: If you want text to wrap around an image, you will need to </a:t>
            </a:r>
          </a:p>
          <a:p>
            <a:pPr marL="457200" lvl="1" indent="0">
              <a:lnSpc>
                <a:spcPct val="115000"/>
              </a:lnSpc>
              <a:buNone/>
            </a:pPr>
            <a:r>
              <a:rPr lang="en-US" sz="1600" dirty="0">
                <a:latin typeface="Arial" panose="020B0604020202020204" pitchFamily="34" charset="0"/>
                <a:cs typeface="Arial" panose="020B0604020202020204" pitchFamily="34" charset="0"/>
              </a:rPr>
              <a:t>position the &lt;</a:t>
            </a:r>
            <a:r>
              <a:rPr lang="en-US" sz="1600" dirty="0" err="1">
                <a:latin typeface="Arial" panose="020B0604020202020204" pitchFamily="34" charset="0"/>
                <a:cs typeface="Arial" panose="020B0604020202020204" pitchFamily="34" charset="0"/>
              </a:rPr>
              <a:t>img</a:t>
            </a:r>
            <a:r>
              <a:rPr lang="en-US" sz="1600" dirty="0">
                <a:latin typeface="Arial" panose="020B0604020202020204" pitchFamily="34" charset="0"/>
                <a:cs typeface="Arial" panose="020B0604020202020204" pitchFamily="34" charset="0"/>
              </a:rPr>
              <a:t>&gt; element inside of a &lt;p&gt; element and then add an inline style rule to </a:t>
            </a:r>
          </a:p>
          <a:p>
            <a:pPr marL="457200" lvl="1" indent="0">
              <a:lnSpc>
                <a:spcPct val="115000"/>
              </a:lnSpc>
              <a:buNone/>
            </a:pPr>
            <a:r>
              <a:rPr lang="en-US" sz="1600" dirty="0">
                <a:latin typeface="Arial" panose="020B0604020202020204" pitchFamily="34" charset="0"/>
                <a:cs typeface="Arial" panose="020B0604020202020204" pitchFamily="34" charset="0"/>
              </a:rPr>
              <a:t>the &lt;</a:t>
            </a:r>
            <a:r>
              <a:rPr lang="en-US" sz="1600" dirty="0" err="1">
                <a:latin typeface="Arial" panose="020B0604020202020204" pitchFamily="34" charset="0"/>
                <a:cs typeface="Arial" panose="020B0604020202020204" pitchFamily="34" charset="0"/>
              </a:rPr>
              <a:t>img</a:t>
            </a:r>
            <a:r>
              <a:rPr lang="en-US" sz="1600" dirty="0">
                <a:latin typeface="Arial" panose="020B0604020202020204" pitchFamily="34" charset="0"/>
                <a:cs typeface="Arial" panose="020B0604020202020204" pitchFamily="34" charset="0"/>
              </a:rPr>
              <a:t>&gt; tag that assigns a value to the “float” property like this: </a:t>
            </a:r>
          </a:p>
          <a:p>
            <a:pPr marL="457200" lvl="1" indent="0">
              <a:lnSpc>
                <a:spcPct val="115000"/>
              </a:lnSpc>
              <a:buNone/>
            </a:pPr>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img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src</a:t>
            </a:r>
            <a:r>
              <a:rPr lang="en-US" sz="1600" dirty="0">
                <a:latin typeface="Arial" panose="020B0604020202020204" pitchFamily="34" charset="0"/>
                <a:cs typeface="Arial" panose="020B0604020202020204" pitchFamily="34" charset="0"/>
              </a:rPr>
              <a:t>="assets\myMug.jpg" alt="me" style="</a:t>
            </a:r>
            <a:r>
              <a:rPr lang="en-US" sz="1600" dirty="0" err="1">
                <a:latin typeface="Arial" panose="020B0604020202020204" pitchFamily="34" charset="0"/>
                <a:cs typeface="Arial" panose="020B0604020202020204" pitchFamily="34" charset="0"/>
              </a:rPr>
              <a:t>float:left</a:t>
            </a:r>
            <a:r>
              <a:rPr lang="en-US" sz="1600" dirty="0">
                <a:latin typeface="Arial" panose="020B0604020202020204" pitchFamily="34" charset="0"/>
                <a:cs typeface="Arial" panose="020B0604020202020204" pitchFamily="34" charset="0"/>
              </a:rPr>
              <a:t>" &gt;</a:t>
            </a:r>
          </a:p>
          <a:p>
            <a:pPr marL="457200" lvl="1" indent="0">
              <a:lnSpc>
                <a:spcPct val="115000"/>
              </a:lnSpc>
              <a:buNone/>
            </a:pPr>
            <a:endParaRPr lang="en-US" sz="1900" dirty="0">
              <a:latin typeface="Arial" panose="020B0604020202020204" pitchFamily="34" charset="0"/>
              <a:cs typeface="Arial" panose="020B0604020202020204" pitchFamily="34" charset="0"/>
            </a:endParaRPr>
          </a:p>
          <a:p>
            <a:pPr marL="457200" lvl="1" indent="0">
              <a:lnSpc>
                <a:spcPct val="115000"/>
              </a:lnSpc>
              <a:buNone/>
            </a:pPr>
            <a:r>
              <a:rPr lang="en-US" sz="1900" b="1" dirty="0">
                <a:latin typeface="Arial" panose="020B0604020202020204" pitchFamily="34" charset="0"/>
                <a:cs typeface="Arial" panose="020B0604020202020204" pitchFamily="34" charset="0"/>
              </a:rPr>
              <a:t>	</a:t>
            </a:r>
            <a:endParaRPr lang="en-US" sz="1900" dirty="0">
              <a:latin typeface="Arial" panose="020B0604020202020204" pitchFamily="34" charset="0"/>
              <a:cs typeface="Arial" panose="020B0604020202020204" pitchFamily="34" charset="0"/>
            </a:endParaRPr>
          </a:p>
          <a:p>
            <a:pPr marL="457200" lvl="1" indent="0">
              <a:lnSpc>
                <a:spcPct val="115000"/>
              </a:lnSpc>
              <a:buNone/>
            </a:pPr>
            <a:r>
              <a:rPr lang="en-US"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9320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349</TotalTime>
  <Words>1081</Words>
  <Application>Microsoft Office PowerPoint</Application>
  <PresentationFormat>On-screen Show (4:3)</PresentationFormat>
  <Paragraphs>145</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Welcome </vt:lpstr>
      <vt:lpstr> </vt:lpstr>
      <vt:lpstr>Content :</vt:lpstr>
      <vt:lpstr> Introduction : </vt:lpstr>
      <vt:lpstr>PowerPoint Presentation</vt:lpstr>
      <vt:lpstr>PowerPoint Presentation</vt:lpstr>
      <vt:lpstr>PowerPoint Presentation</vt:lpstr>
      <vt:lpstr>PowerPoint Presentation</vt:lpstr>
      <vt:lpstr>PowerPoint Presentation</vt:lpstr>
      <vt:lpstr>PowerPoint Presentation</vt:lpstr>
      <vt:lpstr>Requirement Analysis </vt:lpstr>
      <vt:lpstr>PowerPoint Presentation</vt:lpstr>
      <vt:lpstr>PowerPoint Presentation</vt:lpstr>
      <vt:lpstr>Software System Attributes </vt:lpstr>
      <vt:lpstr>PowerPoint Presentation</vt:lpstr>
      <vt:lpstr>Graphical User Interface</vt:lpstr>
      <vt:lpstr>PowerPoint Presentation</vt:lpstr>
      <vt:lpstr>PowerPoint Presentation</vt:lpstr>
      <vt:lpstr>Conclusion </vt:lpstr>
      <vt:lpstr>Bibliographies :</vt:lpstr>
      <vt:lpstr>Thank You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“TIK-TOK-TOE”</dc:title>
  <dc:creator>ismail - [2010]</dc:creator>
  <cp:lastModifiedBy>ASUS</cp:lastModifiedBy>
  <cp:revision>22</cp:revision>
  <dcterms:created xsi:type="dcterms:W3CDTF">2021-06-30T06:41:52Z</dcterms:created>
  <dcterms:modified xsi:type="dcterms:W3CDTF">2022-10-15T05:10:04Z</dcterms:modified>
</cp:coreProperties>
</file>