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  <p:sldMasterId id="2147483681" r:id="rId3"/>
    <p:sldMasterId id="2147483691" r:id="rId4"/>
    <p:sldMasterId id="2147483701" r:id="rId5"/>
    <p:sldMasterId id="2147483711" r:id="rId6"/>
  </p:sldMasterIdLst>
  <p:sldIdLst>
    <p:sldId id="259" r:id="rId7"/>
    <p:sldId id="261" r:id="rId8"/>
    <p:sldId id="262" r:id="rId9"/>
    <p:sldId id="263" r:id="rId10"/>
    <p:sldId id="264" r:id="rId11"/>
    <p:sldId id="26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883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627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63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0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59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4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01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642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37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340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31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416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31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1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284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81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0165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920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904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360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874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97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29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660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410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995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678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668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244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28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198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34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8204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717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66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4698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446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A758898F-7504-C641-A884-A1EC3560F274}"/>
              </a:ext>
            </a:extLst>
          </p:cNvPr>
          <p:cNvSpPr/>
          <p:nvPr userDrawn="1"/>
        </p:nvSpPr>
        <p:spPr>
          <a:xfrm>
            <a:off x="365009" y="4228781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675696F-8061-804F-8755-E8623F560F51}"/>
              </a:ext>
            </a:extLst>
          </p:cNvPr>
          <p:cNvCxnSpPr>
            <a:cxnSpLocks/>
          </p:cNvCxnSpPr>
          <p:nvPr userDrawn="1"/>
        </p:nvCxnSpPr>
        <p:spPr>
          <a:xfrm>
            <a:off x="338575" y="4853445"/>
            <a:ext cx="11466836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08A8D7D8-5E3D-2F4C-9698-37450631ED5D}"/>
              </a:ext>
            </a:extLst>
          </p:cNvPr>
          <p:cNvSpPr/>
          <p:nvPr userDrawn="1"/>
        </p:nvSpPr>
        <p:spPr>
          <a:xfrm rot="10800000">
            <a:off x="11528701" y="1735633"/>
            <a:ext cx="303145" cy="509567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3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4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279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7">
          <p15:clr>
            <a:srgbClr val="FBAE40"/>
          </p15:clr>
        </p15:guide>
        <p15:guide id="2" pos="183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 dirty="0"/>
          </a:p>
        </p:txBody>
      </p:sp>
      <p:sp>
        <p:nvSpPr>
          <p:cNvPr id="11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2060848"/>
            <a:ext cx="109728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D2311BC-3B23-44B5-861C-DCA8AF117A77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40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C8B72DB-4F40-4C32-AF6F-55A53461432E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550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9840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79CB2CA-164C-4FF7-AC46-F4158D2D96A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" name="Google Shape;29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4" name="Google Shape;30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361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099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6911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15739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688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7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17484650-F317-41C7-8BE0-41B0627E7C5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5" name="Google Shape;42;p7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6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604" y="1925141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Google Shape;44;p7"/>
          <p:cNvSpPr txBox="1">
            <a:spLocks noGrp="1"/>
          </p:cNvSpPr>
          <p:nvPr>
            <p:ph type="body" idx="10"/>
          </p:nvPr>
        </p:nvSpPr>
        <p:spPr>
          <a:xfrm>
            <a:off x="609604" y="2564903"/>
            <a:ext cx="53868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Google Shape;45;p7"/>
          <p:cNvSpPr txBox="1">
            <a:spLocks noGrp="1"/>
          </p:cNvSpPr>
          <p:nvPr>
            <p:ph type="body" idx="11"/>
          </p:nvPr>
        </p:nvSpPr>
        <p:spPr>
          <a:xfrm>
            <a:off x="6193370" y="191683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77" marR="0" lvl="0" indent="-2285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46;p7"/>
          <p:cNvSpPr txBox="1">
            <a:spLocks noGrp="1"/>
          </p:cNvSpPr>
          <p:nvPr>
            <p:ph type="body" idx="12"/>
          </p:nvPr>
        </p:nvSpPr>
        <p:spPr>
          <a:xfrm>
            <a:off x="6193370" y="2564903"/>
            <a:ext cx="5389200" cy="3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3018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7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D9973A4-C7D7-C641-ADB7-5A1507FF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CAC322A5-90C5-4F88-94B6-D2831BB7F4EB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8" name="Google Shape;35;p6"/>
          <p:cNvSpPr txBox="1">
            <a:spLocks noGrp="1"/>
          </p:cNvSpPr>
          <p:nvPr>
            <p:ph type="title"/>
          </p:nvPr>
        </p:nvSpPr>
        <p:spPr>
          <a:xfrm>
            <a:off x="609600" y="908720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9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7600" y="1916832"/>
            <a:ext cx="5384800" cy="4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42882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F25EA96-0D75-0F4F-B6F4-A7FE99A2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2"/>
          <p:cNvSpPr txBox="1">
            <a:spLocks noGrp="1"/>
          </p:cNvSpPr>
          <p:nvPr>
            <p:ph type="dt" idx="15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2ABC5301-560F-4E5E-BE59-F40B3E1AF42D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898799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8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5" y="908720"/>
            <a:ext cx="68156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4317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40637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3809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3555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0" y="2060848"/>
            <a:ext cx="4011200" cy="4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568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EEC2786-8ECE-5F4C-8FC4-90EB19A52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fld id="{58687779-E69B-7343-8F6F-422D6150D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EC6E2D40-6580-425E-BF9F-A04C615D1844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1"/>
            </a:lvl9pPr>
          </a:lstStyle>
          <a:p>
            <a:endParaRPr/>
          </a:p>
        </p:txBody>
      </p:sp>
      <p:sp>
        <p:nvSpPr>
          <p:cNvPr id="1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908719"/>
            <a:ext cx="7315200" cy="3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77" marR="0" lvl="0" indent="-228589" algn="l" rtl="0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54" marR="0" lvl="1" indent="-2285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31" marR="0" lvl="2" indent="-228589" algn="l" rtl="0"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09" marR="0" lvl="3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886" marR="0" lvl="4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063" marR="0" lvl="5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240" marR="0" lvl="6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417" marR="0" lvl="7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594" marR="0" lvl="8" indent="-228589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0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84EA0F14-E432-304D-A83A-F7887922DDE5}"/>
              </a:ext>
            </a:extLst>
          </p:cNvPr>
          <p:cNvSpPr/>
          <p:nvPr userDrawn="1"/>
        </p:nvSpPr>
        <p:spPr>
          <a:xfrm rot="10800000">
            <a:off x="11528701" y="800421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 cap="flat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880F059E-67E4-DF42-8876-015CEC055C71}"/>
              </a:ext>
            </a:extLst>
          </p:cNvPr>
          <p:cNvSpPr/>
          <p:nvPr userDrawn="1"/>
        </p:nvSpPr>
        <p:spPr>
          <a:xfrm>
            <a:off x="355484" y="5715998"/>
            <a:ext cx="303145" cy="509724"/>
          </a:xfrm>
          <a:custGeom>
            <a:avLst/>
            <a:gdLst>
              <a:gd name="connsiteX0" fmla="*/ 0 w 227358"/>
              <a:gd name="connsiteY0" fmla="*/ 320323 h 382293"/>
              <a:gd name="connsiteX1" fmla="*/ 227358 w 227358"/>
              <a:gd name="connsiteY1" fmla="*/ 320323 h 382293"/>
              <a:gd name="connsiteX2" fmla="*/ 227358 w 227358"/>
              <a:gd name="connsiteY2" fmla="*/ 382293 h 382293"/>
              <a:gd name="connsiteX3" fmla="*/ 0 w 227358"/>
              <a:gd name="connsiteY3" fmla="*/ 382293 h 382293"/>
              <a:gd name="connsiteX4" fmla="*/ 1 w 227358"/>
              <a:gd name="connsiteY4" fmla="*/ 0 h 382293"/>
              <a:gd name="connsiteX5" fmla="*/ 62032 w 227358"/>
              <a:gd name="connsiteY5" fmla="*/ 0 h 382293"/>
              <a:gd name="connsiteX6" fmla="*/ 62032 w 227358"/>
              <a:gd name="connsiteY6" fmla="*/ 320322 h 382293"/>
              <a:gd name="connsiteX7" fmla="*/ 1 w 227358"/>
              <a:gd name="connsiteY7" fmla="*/ 320322 h 38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358" h="382293">
                <a:moveTo>
                  <a:pt x="0" y="320323"/>
                </a:moveTo>
                <a:lnTo>
                  <a:pt x="227358" y="320323"/>
                </a:lnTo>
                <a:lnTo>
                  <a:pt x="227358" y="382293"/>
                </a:lnTo>
                <a:lnTo>
                  <a:pt x="0" y="382293"/>
                </a:lnTo>
                <a:close/>
                <a:moveTo>
                  <a:pt x="1" y="0"/>
                </a:moveTo>
                <a:lnTo>
                  <a:pt x="62032" y="0"/>
                </a:lnTo>
                <a:lnTo>
                  <a:pt x="62032" y="320322"/>
                </a:lnTo>
                <a:lnTo>
                  <a:pt x="1" y="320322"/>
                </a:lnTo>
                <a:close/>
              </a:path>
            </a:pathLst>
          </a:custGeom>
          <a:solidFill>
            <a:srgbClr val="637080"/>
          </a:solidFill>
          <a:ln w="12700">
            <a:solidFill>
              <a:srgbClr val="637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35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BB68A81-443D-0B42-BA54-72DD39DAFA61}"/>
              </a:ext>
            </a:extLst>
          </p:cNvPr>
          <p:cNvCxnSpPr>
            <a:cxnSpLocks/>
          </p:cNvCxnSpPr>
          <p:nvPr userDrawn="1"/>
        </p:nvCxnSpPr>
        <p:spPr>
          <a:xfrm>
            <a:off x="338571" y="6340851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966584" y="342743"/>
            <a:ext cx="1003647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67" b="1" dirty="0">
                <a:solidFill>
                  <a:srgbClr val="009878">
                    <a:lumMod val="50000"/>
                  </a:srgbClr>
                </a:solidFill>
              </a:rPr>
              <a:t>                 </a:t>
            </a:r>
            <a:r>
              <a:rPr lang="en-US" sz="1467" b="1" dirty="0">
                <a:solidFill>
                  <a:srgbClr val="000000"/>
                </a:solidFill>
              </a:rPr>
              <a:t>Department Of Electronics and Electrical Communication Engineering | IIT Kharagpur</a:t>
            </a:r>
            <a:endParaRPr lang="en-IN" sz="1467" b="1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D791006C-9A58-F146-BCD0-3CFF38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2194" y="6410740"/>
            <a:ext cx="580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B6770"/>
                </a:solidFill>
              </a:defRPr>
            </a:lvl1pPr>
          </a:lstStyle>
          <a:p>
            <a:pPr defTabSz="914377"/>
            <a:fld id="{58687779-E69B-7343-8F6F-422D6150DAE5}" type="slidenum">
              <a:rPr lang="en-US" smtClean="0"/>
              <a:pPr defTabSz="914377"/>
              <a:t>‹#›</a:t>
            </a:fld>
            <a:endParaRPr 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2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fld id="{9E84218B-E38C-4E27-A734-DCDAD2D3EA8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 defTabSz="914377"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Google Shape;15;p2"/>
          <p:cNvSpPr txBox="1">
            <a:spLocks noGrp="1"/>
          </p:cNvSpPr>
          <p:nvPr>
            <p:ph type="ftr" idx="3"/>
          </p:nvPr>
        </p:nvSpPr>
        <p:spPr>
          <a:xfrm>
            <a:off x="2735627" y="6356351"/>
            <a:ext cx="6816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bg2">
                    <a:lumMod val="50000"/>
                  </a:schemeClr>
                </a:solidFill>
                <a:latin typeface="+mn-lt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1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defTabSz="914377"/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B70225D-E3A7-45EF-A0FD-829AD646320A}"/>
              </a:ext>
            </a:extLst>
          </p:cNvPr>
          <p:cNvCxnSpPr>
            <a:cxnSpLocks/>
          </p:cNvCxnSpPr>
          <p:nvPr userDrawn="1"/>
        </p:nvCxnSpPr>
        <p:spPr>
          <a:xfrm>
            <a:off x="355485" y="683399"/>
            <a:ext cx="11466836" cy="0"/>
          </a:xfrm>
          <a:prstGeom prst="line">
            <a:avLst/>
          </a:prstGeom>
          <a:ln w="19050">
            <a:solidFill>
              <a:srgbClr val="637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hf hdr="0"/>
  <p:txStyles>
    <p:titleStyle>
      <a:lvl1pPr algn="ctr" defTabSz="914354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76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12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5194E3-F488-4F2B-B6CA-5F449C2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389" y="1208048"/>
            <a:ext cx="7772400" cy="1470000"/>
          </a:xfrm>
        </p:spPr>
        <p:txBody>
          <a:bodyPr/>
          <a:lstStyle/>
          <a:p>
            <a:r>
              <a:rPr lang="en-US" sz="5333" dirty="0"/>
              <a:t>Spatial Filtering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5EE4EA0D-2255-44A5-B6B6-C08358396E06}"/>
              </a:ext>
            </a:extLst>
          </p:cNvPr>
          <p:cNvSpPr txBox="1">
            <a:spLocks/>
          </p:cNvSpPr>
          <p:nvPr/>
        </p:nvSpPr>
        <p:spPr>
          <a:xfrm>
            <a:off x="1828800" y="3016071"/>
            <a:ext cx="8534400" cy="351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171450" marR="0" lvl="0" indent="-171450" algn="ctr" defTabSz="685800" rtl="0" eaLnBrk="1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kern="1200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514350" marR="0" lvl="1" indent="-171450" algn="ctr" defTabSz="685800" rtl="0" eaLnBrk="1" latinLnBrk="0" hangingPunct="1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kern="1200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857250" marR="0" lvl="2" indent="-171450" algn="ctr" defTabSz="685800" rtl="0" eaLnBrk="1" latinLnBrk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kern="1200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200150" marR="0" lvl="3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543050" marR="0" lvl="4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85950" marR="0" lvl="5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228850" marR="0" lvl="6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2571750" marR="0" lvl="7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2914650" marR="0" lvl="8" indent="-171450" algn="ctr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kern="1200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IN" sz="2133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IN" sz="2133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IN" sz="2667" dirty="0">
                <a:solidFill>
                  <a:srgbClr val="0082C9">
                    <a:lumMod val="75000"/>
                  </a:srgbClr>
                </a:solidFill>
              </a:rPr>
              <a:t>Experiment - 3 </a:t>
            </a:r>
            <a:endParaRPr lang="en-US" sz="4267" dirty="0">
              <a:solidFill>
                <a:srgbClr val="0082C9">
                  <a:lumMod val="75000"/>
                </a:srgbClr>
              </a:solidFill>
            </a:endParaRPr>
          </a:p>
          <a:p>
            <a:r>
              <a:rPr lang="en-US" sz="3200" b="1" dirty="0"/>
              <a:t>Image Processing Laboratory </a:t>
            </a:r>
            <a:r>
              <a:rPr lang="en-US" sz="3200" b="1" dirty="0" smtClean="0"/>
              <a:t>(</a:t>
            </a:r>
            <a:r>
              <a:rPr lang="en-IN" sz="3200" b="1" dirty="0" smtClean="0"/>
              <a:t>EC69502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70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23E7370-C603-492B-BBE9-A6E21AC03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A91A30-6C4C-4E8D-AFAE-1A1197D3CAB6}"/>
              </a:ext>
            </a:extLst>
          </p:cNvPr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F339A26D-F6FD-4F54-946F-1877568DE4F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B577AA-89F1-491D-A52F-7DA910387AB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AB92F96-FC23-4DDD-A746-2445A1E0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9" y="470071"/>
            <a:ext cx="8229600" cy="1008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Spatial Filtering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96731" y="1689581"/>
            <a:ext cx="6342436" cy="173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82" indent="-380982" defTabSz="914377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Borrowed From Frequency Domain Processing</a:t>
            </a:r>
          </a:p>
          <a:p>
            <a:pPr defTabSz="914377"/>
            <a:r>
              <a:rPr lang="en-IN" sz="1867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where “filtering” refers to passing, modifying, or rejecting specified components of an image</a:t>
            </a:r>
          </a:p>
          <a:p>
            <a:pPr defTabSz="914377"/>
            <a:endParaRPr lang="en-IN" sz="2133" dirty="0">
              <a:solidFill>
                <a:srgbClr val="000000"/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25" y="1288289"/>
            <a:ext cx="1858524" cy="184174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28286" y="3099454"/>
            <a:ext cx="7289260" cy="156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IN" sz="1867" dirty="0">
                <a:solidFill>
                  <a:srgbClr val="000000"/>
                </a:solidFill>
              </a:rPr>
              <a:t>For example, a filter that passes low frequencies is called a </a:t>
            </a:r>
            <a:r>
              <a:rPr lang="en-IN" sz="1867" i="1" dirty="0" err="1">
                <a:solidFill>
                  <a:srgbClr val="000000"/>
                </a:solidFill>
              </a:rPr>
              <a:t>lowpass</a:t>
            </a:r>
            <a:r>
              <a:rPr lang="en-IN" sz="1867" i="1" dirty="0">
                <a:solidFill>
                  <a:srgbClr val="000000"/>
                </a:solidFill>
              </a:rPr>
              <a:t> filter</a:t>
            </a:r>
            <a:r>
              <a:rPr lang="en-IN" sz="1867" dirty="0">
                <a:solidFill>
                  <a:srgbClr val="000000"/>
                </a:solidFill>
              </a:rPr>
              <a:t>. The net effect produced by a </a:t>
            </a:r>
            <a:r>
              <a:rPr lang="en-IN" sz="1867" dirty="0" err="1">
                <a:solidFill>
                  <a:srgbClr val="000000"/>
                </a:solidFill>
              </a:rPr>
              <a:t>lowpass</a:t>
            </a:r>
            <a:r>
              <a:rPr lang="en-IN" sz="1867" dirty="0">
                <a:solidFill>
                  <a:srgbClr val="000000"/>
                </a:solidFill>
              </a:rPr>
              <a:t> filter is to smooth  an image by blurring it. </a:t>
            </a:r>
          </a:p>
          <a:p>
            <a:pPr defTabSz="914377"/>
            <a:r>
              <a:rPr lang="en-IN" sz="1867" b="1" dirty="0">
                <a:solidFill>
                  <a:srgbClr val="000000"/>
                </a:solidFill>
              </a:rPr>
              <a:t>We can accomplish similar smoothing directly on the image itself by using </a:t>
            </a:r>
            <a:r>
              <a:rPr lang="en-IN" sz="1867" b="1" i="1" dirty="0">
                <a:solidFill>
                  <a:srgbClr val="000000"/>
                </a:solidFill>
              </a:rPr>
              <a:t>spatial filters</a:t>
            </a:r>
            <a:r>
              <a:rPr lang="en-IN" sz="2133" dirty="0">
                <a:solidFill>
                  <a:srgbClr val="000000"/>
                </a:solidFill>
              </a:rPr>
              <a:t>.</a:t>
            </a:r>
            <a:endParaRPr lang="en-IN" sz="2133" dirty="0">
              <a:solidFill>
                <a:srgbClr val="000000"/>
              </a:solidFill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69" y="3454166"/>
            <a:ext cx="1844976" cy="1828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8281" y="4618002"/>
            <a:ext cx="4572000" cy="147796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IN" sz="1801" b="1" dirty="0">
                <a:solidFill>
                  <a:srgbClr val="000000"/>
                </a:solidFill>
              </a:rPr>
              <a:t>Image filtering is used to: </a:t>
            </a:r>
          </a:p>
          <a:p>
            <a:pPr marL="838159" lvl="1" indent="-380982" defTabSz="914377">
              <a:buFont typeface="Wingdings" panose="05000000000000000000" pitchFamily="2" charset="2"/>
              <a:buChar char="§"/>
            </a:pPr>
            <a:r>
              <a:rPr lang="en-IN" sz="180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noise </a:t>
            </a:r>
          </a:p>
          <a:p>
            <a:pPr marL="838159" lvl="1" indent="-380982" defTabSz="914377">
              <a:buFont typeface="Wingdings" panose="05000000000000000000" pitchFamily="2" charset="2"/>
              <a:buChar char="§"/>
            </a:pPr>
            <a:r>
              <a:rPr lang="en-IN" sz="180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Sharpen contrast</a:t>
            </a:r>
          </a:p>
          <a:p>
            <a:pPr marL="838159" lvl="1" indent="-380982" defTabSz="914377">
              <a:buFont typeface="Wingdings" panose="05000000000000000000" pitchFamily="2" charset="2"/>
              <a:buChar char="§"/>
            </a:pPr>
            <a:r>
              <a:rPr lang="en-IN" sz="180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Highlight contours </a:t>
            </a:r>
          </a:p>
          <a:p>
            <a:pPr marL="838159" lvl="1" indent="-380982" defTabSz="914377">
              <a:buFont typeface="Wingdings" panose="05000000000000000000" pitchFamily="2" charset="2"/>
              <a:buChar char="§"/>
            </a:pPr>
            <a:r>
              <a:rPr lang="en-IN" sz="180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Detect edges</a:t>
            </a:r>
          </a:p>
        </p:txBody>
      </p:sp>
    </p:spTree>
    <p:extLst>
      <p:ext uri="{BB962C8B-B14F-4D97-AF65-F5344CB8AC3E}">
        <p14:creationId xmlns:p14="http://schemas.microsoft.com/office/powerpoint/2010/main" val="37854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DC93C4E-2610-4FD7-B6CE-6458E5F6F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BD0F00-C54C-4322-8E7E-52A6B9F289C5}"/>
              </a:ext>
            </a:extLst>
          </p:cNvPr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664CEA3D-47A9-4CB5-80E7-1E9E2D704456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F1CE74-8BCE-471A-8A52-E25C5C76983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/>
              <a:t>The Mechanics Of Linear Spatial </a:t>
            </a:r>
            <a:r>
              <a:rPr lang="en-IN" sz="3733" dirty="0" smtClean="0"/>
              <a:t>Filtering</a:t>
            </a:r>
            <a:br>
              <a:rPr lang="en-IN" sz="3733" dirty="0" smtClean="0"/>
            </a:br>
            <a:r>
              <a:rPr lang="en-IN" sz="3733" dirty="0" smtClean="0"/>
              <a:t>Convolution Operation</a:t>
            </a:r>
            <a:endParaRPr lang="en-US" sz="3733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1199" y="2114349"/>
            <a:ext cx="415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199" y="2114349"/>
            <a:ext cx="0" cy="298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81205" y="2114354"/>
            <a:ext cx="3312551" cy="2425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IN" sz="1801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493556" y="2398307"/>
          <a:ext cx="2311968" cy="1645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96"/>
                <a:gridCol w="288996"/>
                <a:gridCol w="288996"/>
                <a:gridCol w="288996"/>
                <a:gridCol w="288996"/>
                <a:gridCol w="288996"/>
                <a:gridCol w="288996"/>
                <a:gridCol w="288996"/>
              </a:tblGrid>
              <a:tr h="205724"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</a:tr>
              <a:tr h="205724"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23287" y="2824058"/>
          <a:ext cx="866988" cy="585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96"/>
                <a:gridCol w="288996"/>
                <a:gridCol w="288996"/>
              </a:tblGrid>
              <a:tr h="187929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  <a:tr h="198767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  <a:tr h="198767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139535" y="2301203"/>
          <a:ext cx="2216857" cy="1995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471"/>
                <a:gridCol w="741471"/>
                <a:gridCol w="733915"/>
              </a:tblGrid>
              <a:tr h="640452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W(-1 ,-1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W(-1 ,0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W(-1 ,1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</a:tr>
              <a:tr h="67738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W(0 ,-1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W(0,0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W(0 ,1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</a:tr>
              <a:tr h="67738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W(1 ,-1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W(0 ,1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W(1 ,1</a:t>
                      </a:r>
                      <a:r>
                        <a:rPr lang="en-IN" sz="900" b="1" baseline="0" dirty="0" smtClean="0">
                          <a:solidFill>
                            <a:srgbClr val="FFC000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IN" sz="900" b="1" dirty="0" smtClean="0">
                        <a:solidFill>
                          <a:srgbClr val="FFC000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ctr"/>
                      <a:endParaRPr lang="en-IN" sz="9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D400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454059" y="2664992"/>
          <a:ext cx="2967507" cy="2663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40"/>
                <a:gridCol w="992540"/>
                <a:gridCol w="982427"/>
              </a:tblGrid>
              <a:tr h="85494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f(x-1,y-1)</a:t>
                      </a:r>
                      <a:endParaRPr lang="en-IN" sz="12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 smtClean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f(x-1,y)</a:t>
                      </a:r>
                    </a:p>
                    <a:p>
                      <a:pPr algn="ctr"/>
                      <a:endParaRPr lang="en-IN" sz="15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</a:rPr>
                        <a:t>f(x-1,y+1)</a:t>
                      </a:r>
                      <a:endParaRPr lang="en-IN" sz="15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</a:tr>
              <a:tr h="90424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f(x,y-1)</a:t>
                      </a:r>
                      <a:endParaRPr lang="en-IN" sz="12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</a:t>
                      </a:r>
                      <a:r>
                        <a:rPr lang="en-IN" sz="1500" b="1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x,y</a:t>
                      </a:r>
                      <a:r>
                        <a:rPr lang="en-IN" sz="15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</a:rPr>
                        <a:t>f(x,y+1)</a:t>
                      </a:r>
                      <a:endParaRPr lang="en-IN" sz="15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</a:tr>
              <a:tr h="90424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f(x+1,y-1)</a:t>
                      </a:r>
                      <a:endParaRPr lang="en-IN" sz="12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f(x,y+1)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</a:rPr>
                        <a:t>f(x+1,y+1)</a:t>
                      </a:r>
                      <a:endParaRPr lang="en-IN" sz="1500" b="1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81201" y="5328433"/>
                <a:ext cx="8023675" cy="656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 defTabSz="91437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−1,−1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133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just" defTabSz="91437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IN" sz="2133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5328433"/>
                <a:ext cx="8023675" cy="656462"/>
              </a:xfrm>
              <a:prstGeom prst="rect">
                <a:avLst/>
              </a:prstGeom>
              <a:blipFill rotWithShape="0">
                <a:blip r:embed="rId2"/>
                <a:stretch>
                  <a:fillRect l="-1140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639493" y="2824058"/>
          <a:ext cx="866988" cy="585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96"/>
                <a:gridCol w="288996"/>
                <a:gridCol w="288996"/>
              </a:tblGrid>
              <a:tr h="187929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  <a:tr h="198767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  <a:tr h="198767"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dirty="0">
                        <a:solidFill>
                          <a:srgbClr val="FFC000"/>
                        </a:solidFill>
                      </a:endParaRPr>
                    </a:p>
                  </a:txBody>
                  <a:tcPr marL="121920" marR="121920" marT="60960" marB="60960">
                    <a:solidFill>
                      <a:srgbClr val="D400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042F9372-33DC-4621-A132-36E476C690F9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1981200" y="908722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000000"/>
                </a:solidFill>
              </a:rPr>
              <a:t>Non-Linear Spatial Filtering</a:t>
            </a:r>
            <a:endParaRPr lang="en-US" sz="3733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5674" y="1540211"/>
            <a:ext cx="906066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2" indent="-380982" defTabSz="914377">
              <a:buFont typeface="Arial" panose="020B0604020202020204" pitchFamily="34" charset="0"/>
              <a:buChar char="•"/>
            </a:pPr>
            <a:r>
              <a:rPr lang="en-IN" sz="1867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operation also consist of moving the filter mask from pixel to pixel in an image.</a:t>
            </a:r>
          </a:p>
          <a:p>
            <a:pPr marL="380982" indent="-380982" defTabSz="914377">
              <a:buFont typeface="Arial" panose="020B0604020202020204" pitchFamily="34" charset="0"/>
              <a:buChar char="•"/>
            </a:pPr>
            <a:r>
              <a:rPr lang="en-IN" sz="1867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 the filtering operation is based conditionally on the values of the pixels in the neighbourhood. </a:t>
            </a:r>
          </a:p>
          <a:p>
            <a:pPr marL="380982" indent="-380982" defTabSz="914377">
              <a:buFont typeface="Arial" panose="020B0604020202020204" pitchFamily="34" charset="0"/>
              <a:buChar char="•"/>
            </a:pPr>
            <a:r>
              <a:rPr lang="en-IN" sz="1867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do not explicitly use the coefficients of filter in the sum of products manner</a:t>
            </a:r>
          </a:p>
        </p:txBody>
      </p:sp>
      <p:sp>
        <p:nvSpPr>
          <p:cNvPr id="7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2078869" y="3028987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000000"/>
                </a:solidFill>
              </a:rPr>
              <a:t>Median Filtering</a:t>
            </a:r>
            <a:endParaRPr lang="en-US" sz="3733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1" y="3610161"/>
            <a:ext cx="11251841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IN" sz="1801" dirty="0">
                <a:solidFill>
                  <a:srgbClr val="000000"/>
                </a:solidFill>
                <a:latin typeface="Times New Roman" panose="02020603050405020304" pitchFamily="18" charset="0"/>
              </a:rPr>
              <a:t>Median filter considers each pixel in the image in turn and modifies the pixel by simply replacing the pixel value with the </a:t>
            </a:r>
            <a:r>
              <a:rPr lang="en-IN" sz="180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median</a:t>
            </a:r>
            <a:r>
              <a:rPr lang="en-IN" sz="1801" dirty="0">
                <a:solidFill>
                  <a:srgbClr val="000000"/>
                </a:solidFill>
                <a:latin typeface="Times New Roman" panose="02020603050405020304" pitchFamily="18" charset="0"/>
              </a:rPr>
              <a:t> of neighbouring pixel values.</a:t>
            </a:r>
            <a:endParaRPr lang="en-IN" sz="1801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1" y="4306948"/>
            <a:ext cx="4087239" cy="19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1981200" y="908722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000000"/>
                </a:solidFill>
              </a:rPr>
              <a:t>Spatial Filtering</a:t>
            </a:r>
            <a:endParaRPr lang="en-US" sz="3733" dirty="0">
              <a:solidFill>
                <a:srgbClr val="000000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1660748" y="1637293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000000"/>
                </a:solidFill>
              </a:rPr>
              <a:t>Spatial Filters can be classified by effect into two categories:</a:t>
            </a:r>
          </a:p>
          <a:p>
            <a:endParaRPr lang="en-IN" sz="2133" dirty="0">
              <a:solidFill>
                <a:srgbClr val="000000"/>
              </a:solidFill>
            </a:endParaRPr>
          </a:p>
          <a:p>
            <a:pPr marL="685767" indent="-685767" algn="l">
              <a:buFont typeface="+mj-lt"/>
              <a:buAutoNum type="arabicPeriod"/>
            </a:pPr>
            <a:r>
              <a:rPr lang="en-IN" sz="2667" b="1" dirty="0">
                <a:solidFill>
                  <a:srgbClr val="000000"/>
                </a:solidFill>
              </a:rPr>
              <a:t>Smoothing Spatial Filter</a:t>
            </a:r>
            <a:r>
              <a:rPr lang="en-IN" sz="2667" dirty="0">
                <a:solidFill>
                  <a:srgbClr val="000000"/>
                </a:solidFill>
              </a:rPr>
              <a:t>: also some times called as </a:t>
            </a:r>
            <a:r>
              <a:rPr lang="en-IN" sz="2667" dirty="0" err="1">
                <a:solidFill>
                  <a:srgbClr val="000000"/>
                </a:solidFill>
              </a:rPr>
              <a:t>lowpass</a:t>
            </a:r>
            <a:r>
              <a:rPr lang="en-IN" sz="2667" dirty="0">
                <a:solidFill>
                  <a:srgbClr val="000000"/>
                </a:solidFill>
              </a:rPr>
              <a:t> filter</a:t>
            </a:r>
          </a:p>
          <a:p>
            <a:pPr marL="1600121" lvl="2" indent="-685767" defTabSz="914377">
              <a:buFont typeface="+mj-lt"/>
              <a:buAutoNum type="romanUcPeriod"/>
            </a:pPr>
            <a:r>
              <a:rPr lang="en-IN" sz="2667" dirty="0">
                <a:solidFill>
                  <a:srgbClr val="000000"/>
                </a:solidFill>
              </a:rPr>
              <a:t>Averaging Linear filter.</a:t>
            </a:r>
          </a:p>
          <a:p>
            <a:pPr marL="1600121" lvl="2" indent="-685767" defTabSz="914377">
              <a:buFont typeface="+mj-lt"/>
              <a:buAutoNum type="romanUcPeriod"/>
            </a:pPr>
            <a:r>
              <a:rPr lang="en-IN" sz="2667" dirty="0">
                <a:solidFill>
                  <a:srgbClr val="000000"/>
                </a:solidFill>
              </a:rPr>
              <a:t>Order statistics non linear filter.</a:t>
            </a:r>
          </a:p>
        </p:txBody>
      </p:sp>
      <p:sp>
        <p:nvSpPr>
          <p:cNvPr id="8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1660748" y="4413399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70" indent="-609570" algn="l">
              <a:buFont typeface="+mj-lt"/>
              <a:buAutoNum type="arabicPeriod" startAt="2"/>
            </a:pPr>
            <a:r>
              <a:rPr lang="en-IN" sz="2667" b="1" dirty="0">
                <a:solidFill>
                  <a:srgbClr val="000000"/>
                </a:solidFill>
              </a:rPr>
              <a:t>Sharpening Spatial Filter</a:t>
            </a:r>
            <a:r>
              <a:rPr lang="en-IN" sz="2667" dirty="0">
                <a:solidFill>
                  <a:srgbClr val="000000"/>
                </a:solidFill>
              </a:rPr>
              <a:t>: also some times called as </a:t>
            </a:r>
            <a:r>
              <a:rPr lang="en-IN" sz="2667" dirty="0" err="1">
                <a:solidFill>
                  <a:srgbClr val="000000"/>
                </a:solidFill>
              </a:rPr>
              <a:t>highpass</a:t>
            </a:r>
            <a:r>
              <a:rPr lang="en-IN" sz="2667" dirty="0">
                <a:solidFill>
                  <a:srgbClr val="000000"/>
                </a:solidFill>
              </a:rPr>
              <a:t> filter.</a:t>
            </a:r>
          </a:p>
          <a:p>
            <a:pPr algn="l"/>
            <a:r>
              <a:rPr lang="en-IN" sz="2667" dirty="0">
                <a:solidFill>
                  <a:srgbClr val="000000"/>
                </a:solidFill>
              </a:rPr>
              <a:t>	For example: Gradient based filters, laplacian filters 	etc.</a:t>
            </a:r>
          </a:p>
        </p:txBody>
      </p:sp>
    </p:spTree>
    <p:extLst>
      <p:ext uri="{BB962C8B-B14F-4D97-AF65-F5344CB8AC3E}">
        <p14:creationId xmlns:p14="http://schemas.microsoft.com/office/powerpoint/2010/main" val="269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35" y="1834895"/>
            <a:ext cx="3915729" cy="3880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42" y="1834895"/>
            <a:ext cx="3959702" cy="3923957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2180473" y="671697"/>
            <a:ext cx="7927107" cy="398231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Smoothing </a:t>
            </a:r>
            <a:r>
              <a:rPr lang="en-IN" sz="5400" dirty="0" smtClean="0"/>
              <a:t>Filter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33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36" y="2016604"/>
            <a:ext cx="3871161" cy="289728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="" xmlns:a16="http://schemas.microsoft.com/office/drawing/2014/main" id="{187A0A5F-7E90-4BE6-96AC-3B16197CF298}"/>
              </a:ext>
            </a:extLst>
          </p:cNvPr>
          <p:cNvSpPr txBox="1">
            <a:spLocks/>
          </p:cNvSpPr>
          <p:nvPr/>
        </p:nvSpPr>
        <p:spPr>
          <a:xfrm>
            <a:off x="1981200" y="672793"/>
            <a:ext cx="8229600" cy="53097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 smtClean="0">
                <a:solidFill>
                  <a:srgbClr val="000000"/>
                </a:solidFill>
              </a:rPr>
              <a:t>Sharpening Filter </a:t>
            </a:r>
            <a:r>
              <a:rPr lang="en-IN" sz="3733" dirty="0">
                <a:solidFill>
                  <a:srgbClr val="000000"/>
                </a:solidFill>
              </a:rPr>
              <a:t>Example</a:t>
            </a:r>
            <a:endParaRPr lang="en-US" sz="3733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41" y="2016602"/>
            <a:ext cx="3871161" cy="2899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8245" y="4889251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IN" dirty="0">
                <a:solidFill>
                  <a:srgbClr val="000000"/>
                </a:solidFill>
              </a:rPr>
              <a:t>Original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95881" y="4954351"/>
                <a:ext cx="697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𝐸𝑑𝑔𝑒𝑠</m:t>
                      </m:r>
                    </m:oMath>
                  </m:oMathPara>
                </a14:m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881" y="4954351"/>
                <a:ext cx="6972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304" t="-4444" r="-1130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0249" y="1149734"/>
            <a:ext cx="565802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+mj-lt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smtClean="0"/>
              <a:t>Gaussian</a:t>
            </a:r>
            <a:endParaRPr lang="en-IN" sz="22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+mj-lt"/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smtClean="0">
                <a:latin typeface="+mj-lt"/>
              </a:rPr>
              <a:t>Prewitt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err="1"/>
              <a:t>Sobel</a:t>
            </a:r>
            <a:r>
              <a:rPr lang="en-IN" sz="2200" b="1" dirty="0"/>
              <a:t> kernels (horizontal, vertical, diagonal) </a:t>
            </a:r>
            <a:endParaRPr lang="en-IN" sz="22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err="1" smtClean="0">
                <a:latin typeface="+mj-lt"/>
              </a:rPr>
              <a:t>Laplacian</a:t>
            </a:r>
            <a:endParaRPr lang="en-IN" sz="22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 err="1" smtClean="0">
                <a:latin typeface="+mj-lt"/>
              </a:rPr>
              <a:t>Laplacian</a:t>
            </a:r>
            <a:r>
              <a:rPr lang="en-IN" sz="2200" b="1" dirty="0" smtClean="0">
                <a:latin typeface="+mj-lt"/>
              </a:rPr>
              <a:t> of Gaussian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909441"/>
            <a:ext cx="10812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You will be given a </a:t>
            </a:r>
            <a:r>
              <a:rPr lang="en-I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stack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of grayscale images </a:t>
            </a:r>
            <a:r>
              <a:rPr lang="en-I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(including noisy images and normal images). 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000" dirty="0" smtClean="0"/>
              <a:t>Use </a:t>
            </a:r>
            <a:r>
              <a:rPr lang="en-IN" sz="2000" dirty="0"/>
              <a:t>the </a:t>
            </a:r>
            <a:r>
              <a:rPr lang="en-IN" sz="2000" dirty="0" err="1"/>
              <a:t>OpenCV</a:t>
            </a:r>
            <a:r>
              <a:rPr lang="en-IN" sz="2000" dirty="0"/>
              <a:t> </a:t>
            </a:r>
            <a:r>
              <a:rPr lang="en-IN" sz="2000" b="1" dirty="0"/>
              <a:t>tracker (slider) </a:t>
            </a:r>
            <a:r>
              <a:rPr lang="en-IN" sz="2000" dirty="0"/>
              <a:t>functionality to show outputs for varying sizes of </a:t>
            </a:r>
            <a:r>
              <a:rPr lang="en-IN" sz="2000" dirty="0" smtClean="0"/>
              <a:t>neighbourhoods. </a:t>
            </a:r>
            <a:r>
              <a:rPr lang="en-IN" sz="2000" dirty="0"/>
              <a:t>You may have different sliders to select (</a:t>
            </a:r>
            <a:r>
              <a:rPr lang="en-IN" sz="2000" dirty="0" err="1"/>
              <a:t>i</a:t>
            </a:r>
            <a:r>
              <a:rPr lang="en-IN" sz="2000" dirty="0"/>
              <a:t>) Image (ii) Filter (iii) </a:t>
            </a:r>
            <a:r>
              <a:rPr lang="en-IN" sz="2000" dirty="0" smtClean="0"/>
              <a:t>Neighbourhood </a:t>
            </a:r>
            <a:r>
              <a:rPr lang="en-IN" sz="2000" dirty="0"/>
              <a:t>size (3x3, 5x5, 7x7 and 9x9) </a:t>
            </a:r>
          </a:p>
        </p:txBody>
      </p:sp>
    </p:spTree>
    <p:extLst>
      <p:ext uri="{BB962C8B-B14F-4D97-AF65-F5344CB8AC3E}">
        <p14:creationId xmlns:p14="http://schemas.microsoft.com/office/powerpoint/2010/main" val="37117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87779-E69B-7343-8F6F-422D6150DA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fld id="{D430594C-8710-4B61-8DCC-A26464B1DBCA}" type="datetime4">
              <a:rPr lang="en-US" smtClean="0">
                <a:solidFill>
                  <a:srgbClr val="E7E6E6">
                    <a:lumMod val="50000"/>
                  </a:srgbClr>
                </a:solidFill>
              </a:rPr>
              <a:pPr/>
              <a:t>February 2, 2021</a:t>
            </a:fld>
            <a:endParaRPr lang="en-IN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E7E6E6">
                    <a:lumMod val="50000"/>
                  </a:srgbClr>
                </a:solidFill>
              </a:rPr>
              <a:t>Spatial Filtering</a:t>
            </a:r>
            <a:endParaRPr lang="en-IN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667" y="2562895"/>
            <a:ext cx="5764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atin typeface="Bahnschrift Light" panose="020B0502040204020203" pitchFamily="34" charset="0"/>
              </a:rPr>
              <a:t>Thank You</a:t>
            </a:r>
            <a:endParaRPr lang="en-IN" sz="9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ppt/theme/theme2.xml><?xml version="1.0" encoding="utf-8"?>
<a:theme xmlns:a="http://schemas.openxmlformats.org/drawingml/2006/main" name="1_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ppt/theme/theme3.xml><?xml version="1.0" encoding="utf-8"?>
<a:theme xmlns:a="http://schemas.openxmlformats.org/drawingml/2006/main" name="2_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ppt/theme/theme4.xml><?xml version="1.0" encoding="utf-8"?>
<a:theme xmlns:a="http://schemas.openxmlformats.org/drawingml/2006/main" name="3_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ppt/theme/theme5.xml><?xml version="1.0" encoding="utf-8"?>
<a:theme xmlns:a="http://schemas.openxmlformats.org/drawingml/2006/main" name="4_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ppt/theme/theme6.xml><?xml version="1.0" encoding="utf-8"?>
<a:theme xmlns:a="http://schemas.openxmlformats.org/drawingml/2006/main" name="5_Body slides with text">
  <a:themeElements>
    <a:clrScheme name="UoL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6670"/>
      </a:accent1>
      <a:accent2>
        <a:srgbClr val="D30028"/>
      </a:accent2>
      <a:accent3>
        <a:srgbClr val="0082C9"/>
      </a:accent3>
      <a:accent4>
        <a:srgbClr val="009878"/>
      </a:accent4>
      <a:accent5>
        <a:srgbClr val="09214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L Powerpoint Template Jan 2019" id="{6176319E-EAA9-E642-9DE7-BFBCD4C78579}" vid="{79CF674A-F1FF-5D4E-BFB3-096E4270F0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411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Arial Unicode MS</vt:lpstr>
      <vt:lpstr>Arial</vt:lpstr>
      <vt:lpstr>Arial Narrow</vt:lpstr>
      <vt:lpstr>Bahnschrift Light</vt:lpstr>
      <vt:lpstr>Bahnschrift Light SemiCondensed</vt:lpstr>
      <vt:lpstr>Book Antiqua</vt:lpstr>
      <vt:lpstr>Calibri</vt:lpstr>
      <vt:lpstr>Calibri Light</vt:lpstr>
      <vt:lpstr>Cambria Math</vt:lpstr>
      <vt:lpstr>Quattrocento Sans</vt:lpstr>
      <vt:lpstr>Times New Roman</vt:lpstr>
      <vt:lpstr>Wingdings</vt:lpstr>
      <vt:lpstr>Body slides with text</vt:lpstr>
      <vt:lpstr>1_Body slides with text</vt:lpstr>
      <vt:lpstr>2_Body slides with text</vt:lpstr>
      <vt:lpstr>3_Body slides with text</vt:lpstr>
      <vt:lpstr>4_Body slides with text</vt:lpstr>
      <vt:lpstr>5_Body slides with text</vt:lpstr>
      <vt:lpstr>Spatial Filtering</vt:lpstr>
      <vt:lpstr>What is Spatial Filtering</vt:lpstr>
      <vt:lpstr>The Mechanics Of Linear Spatial Filtering Convolution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Filtering</dc:title>
  <dc:creator>Windows User</dc:creator>
  <cp:lastModifiedBy>Windows User</cp:lastModifiedBy>
  <cp:revision>8</cp:revision>
  <dcterms:created xsi:type="dcterms:W3CDTF">2021-02-02T04:30:42Z</dcterms:created>
  <dcterms:modified xsi:type="dcterms:W3CDTF">2021-02-02T08:55:25Z</dcterms:modified>
</cp:coreProperties>
</file>