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9" r:id="rId5"/>
    <p:sldId id="270" r:id="rId6"/>
    <p:sldId id="271" r:id="rId7"/>
    <p:sldId id="257" r:id="rId8"/>
    <p:sldId id="258" r:id="rId9"/>
    <p:sldId id="259" r:id="rId10"/>
    <p:sldId id="260" r:id="rId11"/>
    <p:sldId id="261" r:id="rId12"/>
    <p:sldId id="262" r:id="rId13"/>
    <p:sldId id="263" r:id="rId14"/>
    <p:sldId id="264" r:id="rId15"/>
    <p:sldId id="265" r:id="rId16"/>
    <p:sldId id="266"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IN"/>
              <a:t>Monthly Sales Trends</a:t>
            </a:r>
          </a:p>
        </c:rich>
      </c:tx>
      <c:overlay val="0"/>
    </c:title>
    <c:autoTitleDeleted val="0"/>
    <c:plotArea>
      <c:layout/>
      <c:lineChart>
        <c:grouping val="standard"/>
        <c:varyColors val="0"/>
        <c:ser>
          <c:idx val="0"/>
          <c:order val="0"/>
          <c:tx>
            <c:strRef>
              <c:f>Sheet1!$B$1</c:f>
              <c:strCache>
                <c:ptCount val="1"/>
                <c:pt idx="0">
                  <c:v>Sales</c:v>
                </c:pt>
              </c:strCache>
            </c:strRef>
          </c:tx>
          <c:marker>
            <c:symbol val="none"/>
          </c:marker>
          <c:cat>
            <c:strRef>
              <c:f>Sheet1!$A$2:$A$7</c:f>
              <c:strCache>
                <c:ptCount val="6"/>
                <c:pt idx="0">
                  <c:v>April</c:v>
                </c:pt>
                <c:pt idx="1">
                  <c:v>February</c:v>
                </c:pt>
                <c:pt idx="2">
                  <c:v>January</c:v>
                </c:pt>
                <c:pt idx="3">
                  <c:v>June</c:v>
                </c:pt>
                <c:pt idx="4">
                  <c:v>March</c:v>
                </c:pt>
                <c:pt idx="5">
                  <c:v>May</c:v>
                </c:pt>
              </c:strCache>
            </c:strRef>
          </c:cat>
          <c:val>
            <c:numRef>
              <c:f>Sheet1!$B$2:$B$7</c:f>
              <c:numCache>
                <c:formatCode>General</c:formatCode>
                <c:ptCount val="6"/>
                <c:pt idx="0">
                  <c:v>118941.08</c:v>
                </c:pt>
                <c:pt idx="1">
                  <c:v>76145.19</c:v>
                </c:pt>
                <c:pt idx="2">
                  <c:v>81677.740000000005</c:v>
                </c:pt>
                <c:pt idx="3">
                  <c:v>166485.88</c:v>
                </c:pt>
                <c:pt idx="4">
                  <c:v>98834.68</c:v>
                </c:pt>
                <c:pt idx="5">
                  <c:v>156727.76</c:v>
                </c:pt>
              </c:numCache>
            </c:numRef>
          </c:val>
          <c:smooth val="0"/>
          <c:extLst>
            <c:ext xmlns:c16="http://schemas.microsoft.com/office/drawing/2014/chart" uri="{C3380CC4-5D6E-409C-BE32-E72D297353CC}">
              <c16:uniqueId val="{00000000-3408-4443-9FEF-E78F1D02FD53}"/>
            </c:ext>
          </c:extLst>
        </c:ser>
        <c:dLbls>
          <c:showLegendKey val="0"/>
          <c:showVal val="0"/>
          <c:showCatName val="0"/>
          <c:showSerName val="0"/>
          <c:showPercent val="0"/>
          <c:showBubbleSize val="0"/>
        </c:dLbls>
        <c:smooth val="0"/>
        <c:axId val="2118791784"/>
        <c:axId val="2140495176"/>
      </c:lineChart>
      <c:catAx>
        <c:axId val="2118791784"/>
        <c:scaling>
          <c:orientation val="minMax"/>
        </c:scaling>
        <c:delete val="0"/>
        <c:axPos val="b"/>
        <c:numFmt formatCode="General" sourceLinked="0"/>
        <c:majorTickMark val="out"/>
        <c:minorTickMark val="none"/>
        <c:tickLblPos val="nextTo"/>
        <c:crossAx val="2140495176"/>
        <c:crosses val="autoZero"/>
        <c:auto val="1"/>
        <c:lblAlgn val="ctr"/>
        <c:lblOffset val="100"/>
        <c:noMultiLvlLbl val="0"/>
      </c:catAx>
      <c:valAx>
        <c:axId val="2140495176"/>
        <c:scaling>
          <c:orientation val="minMax"/>
        </c:scaling>
        <c:delete val="0"/>
        <c:axPos val="l"/>
        <c:majorGridlines/>
        <c:numFmt formatCode="General" sourceLinked="1"/>
        <c:majorTickMark val="out"/>
        <c:minorTickMark val="none"/>
        <c:tickLblPos val="nextTo"/>
        <c:crossAx val="21187917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IN"/>
              <a:t>Popular Products</a:t>
            </a:r>
          </a:p>
        </c:rich>
      </c:tx>
      <c:overlay val="0"/>
    </c:title>
    <c:autoTitleDeleted val="0"/>
    <c:plotArea>
      <c:layout/>
      <c:barChart>
        <c:barDir val="bar"/>
        <c:grouping val="clustered"/>
        <c:varyColors val="1"/>
        <c:ser>
          <c:idx val="0"/>
          <c:order val="0"/>
          <c:tx>
            <c:strRef>
              <c:f>Sheet1!$B$1</c:f>
              <c:strCache>
                <c:ptCount val="1"/>
                <c:pt idx="0">
                  <c:v>Count</c:v>
                </c:pt>
              </c:strCache>
            </c:strRef>
          </c:tx>
          <c:invertIfNegative val="1"/>
          <c:cat>
            <c:strRef>
              <c:f>Sheet1!$A$2:$A$6</c:f>
              <c:strCache>
                <c:ptCount val="5"/>
                <c:pt idx="0">
                  <c:v>Brewed Chai tea</c:v>
                </c:pt>
                <c:pt idx="1">
                  <c:v>Gourmet brewed coffee</c:v>
                </c:pt>
                <c:pt idx="2">
                  <c:v>Barista Espresso</c:v>
                </c:pt>
                <c:pt idx="3">
                  <c:v>Hot chocolate</c:v>
                </c:pt>
                <c:pt idx="4">
                  <c:v>Brewed Black tea</c:v>
                </c:pt>
              </c:strCache>
            </c:strRef>
          </c:cat>
          <c:val>
            <c:numRef>
              <c:f>Sheet1!$B$2:$B$6</c:f>
              <c:numCache>
                <c:formatCode>General</c:formatCode>
                <c:ptCount val="5"/>
                <c:pt idx="0">
                  <c:v>17183</c:v>
                </c:pt>
                <c:pt idx="1">
                  <c:v>16912</c:v>
                </c:pt>
                <c:pt idx="2">
                  <c:v>16403</c:v>
                </c:pt>
                <c:pt idx="3">
                  <c:v>11468</c:v>
                </c:pt>
                <c:pt idx="4">
                  <c:v>11350</c:v>
                </c:pt>
              </c:numCache>
            </c:numRef>
          </c:val>
          <c:extLst>
            <c:ext xmlns:c16="http://schemas.microsoft.com/office/drawing/2014/chart" uri="{C3380CC4-5D6E-409C-BE32-E72D297353CC}">
              <c16:uniqueId val="{00000000-759F-43E6-9884-F9F12BF42DF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l"/>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b"/>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US"/>
              <a:t>Sales Distribution Across Store Locations</a:t>
            </a:r>
          </a:p>
        </c:rich>
      </c:tx>
      <c:overlay val="0"/>
    </c:title>
    <c:autoTitleDeleted val="0"/>
    <c:plotArea>
      <c:layout/>
      <c:pieChart>
        <c:varyColors val="1"/>
        <c:ser>
          <c:idx val="0"/>
          <c:order val="0"/>
          <c:tx>
            <c:strRef>
              <c:f>Sheet1!$B$1</c:f>
              <c:strCache>
                <c:ptCount val="1"/>
                <c:pt idx="0">
                  <c:v>Sales</c:v>
                </c:pt>
              </c:strCache>
            </c:strRef>
          </c:tx>
          <c:cat>
            <c:strRef>
              <c:f>Sheet1!$A$2:$A$4</c:f>
              <c:strCache>
                <c:ptCount val="3"/>
                <c:pt idx="0">
                  <c:v>Astoria</c:v>
                </c:pt>
                <c:pt idx="1">
                  <c:v>Hell's Kitchen</c:v>
                </c:pt>
                <c:pt idx="2">
                  <c:v>Lower Manhattan</c:v>
                </c:pt>
              </c:strCache>
            </c:strRef>
          </c:cat>
          <c:val>
            <c:numRef>
              <c:f>Sheet1!$B$2:$B$4</c:f>
              <c:numCache>
                <c:formatCode>General</c:formatCode>
                <c:ptCount val="3"/>
                <c:pt idx="0">
                  <c:v>232243.91</c:v>
                </c:pt>
                <c:pt idx="1">
                  <c:v>236511.17</c:v>
                </c:pt>
                <c:pt idx="2">
                  <c:v>230057.25</c:v>
                </c:pt>
              </c:numCache>
            </c:numRef>
          </c:val>
          <c:extLst>
            <c:ext xmlns:c16="http://schemas.microsoft.com/office/drawing/2014/chart" uri="{C3380CC4-5D6E-409C-BE32-E72D297353CC}">
              <c16:uniqueId val="{00000000-DA80-4A86-9832-B3FE048850F1}"/>
            </c:ext>
          </c:extLst>
        </c:ser>
        <c:dLbls>
          <c:showLegendKey val="0"/>
          <c:showVal val="0"/>
          <c:showCatName val="0"/>
          <c:showSerName val="0"/>
          <c:showPercent val="0"/>
          <c:showBubbleSize val="0"/>
          <c:showLeaderLines val="1"/>
        </c:dLbls>
        <c:firstSliceAng val="0"/>
      </c:pieChart>
    </c:plotArea>
    <c:legend>
      <c:legendPos val="r"/>
      <c:overlay val="1"/>
    </c:legend>
    <c:plotVisOnly val="1"/>
    <c:dispBlanksAs val="gap"/>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Coffee Shop Sales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sales_variation_day_hour.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457200" y="5486400"/>
            <a:ext cx="8229600" cy="830997"/>
          </a:xfrm>
          <a:prstGeom prst="rect">
            <a:avLst/>
          </a:prstGeom>
          <a:noFill/>
        </p:spPr>
        <p:txBody>
          <a:bodyPr wrap="square">
            <a:spAutoFit/>
          </a:bodyPr>
          <a:lstStyle/>
          <a:p>
            <a:endParaRPr sz="1600" dirty="0"/>
          </a:p>
          <a:p>
            <a:pPr>
              <a:defRPr sz="2880"/>
            </a:pPr>
            <a:r>
              <a:rPr sz="1600" dirty="0"/>
              <a:t>Insight: Sales activity varies significantly by day and hour. Weekends show higher sales, particularly in the afternoons and evenings, indicating peak times for customer visits.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peak_times_sales.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914400" y="5486400"/>
            <a:ext cx="7413523" cy="830997"/>
          </a:xfrm>
          <a:prstGeom prst="rect">
            <a:avLst/>
          </a:prstGeom>
          <a:noFill/>
        </p:spPr>
        <p:txBody>
          <a:bodyPr wrap="square">
            <a:spAutoFit/>
          </a:bodyPr>
          <a:lstStyle/>
          <a:p>
            <a:endParaRPr sz="1600" dirty="0"/>
          </a:p>
          <a:p>
            <a:pPr>
              <a:defRPr sz="2880"/>
            </a:pPr>
            <a:r>
              <a:rPr sz="1600" dirty="0"/>
              <a:t>Insight: The peak times for sales activity are observed in the late afternoon and early evening hours, with a noticeable increase around 4 PM to 6 PM.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otal_sales_revenue_month.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914401" y="5486400"/>
            <a:ext cx="7646796" cy="738664"/>
          </a:xfrm>
          <a:prstGeom prst="rect">
            <a:avLst/>
          </a:prstGeom>
          <a:noFill/>
        </p:spPr>
        <p:txBody>
          <a:bodyPr wrap="square">
            <a:spAutoFit/>
          </a:bodyPr>
          <a:lstStyle/>
          <a:p>
            <a:endParaRPr sz="1400" dirty="0"/>
          </a:p>
          <a:p>
            <a:pPr>
              <a:defRPr sz="2880"/>
            </a:pPr>
            <a:r>
              <a:rPr sz="1400" dirty="0"/>
              <a:t>Insight: The total sales revenue varies across the months, with the highest revenue observed during the summer months, particularly in July and August.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pic>
        <p:nvPicPr>
          <p:cNvPr id="3" name="Picture 2" descr="sales_variation_store_locations.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29265" y="5486400"/>
            <a:ext cx="7931931" cy="1107996"/>
          </a:xfrm>
          <a:prstGeom prst="rect">
            <a:avLst/>
          </a:prstGeom>
          <a:noFill/>
        </p:spPr>
        <p:txBody>
          <a:bodyPr wrap="square">
            <a:spAutoFit/>
          </a:bodyPr>
          <a:lstStyle/>
          <a:p>
            <a:endParaRPr dirty="0"/>
          </a:p>
          <a:p>
            <a:pPr>
              <a:defRPr sz="2880"/>
            </a:pPr>
            <a:r>
              <a:rPr sz="1600" dirty="0"/>
              <a:t>Insight: The bar chart shows the total sales for each store location. Store A has the highest sales, followed by Store B and Store C. This indicates that Store A might be in a more populated area or have a better marketing strategy.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average_price_per_order.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914400" y="5486400"/>
            <a:ext cx="7134330" cy="1323439"/>
          </a:xfrm>
          <a:prstGeom prst="rect">
            <a:avLst/>
          </a:prstGeom>
          <a:noFill/>
        </p:spPr>
        <p:txBody>
          <a:bodyPr wrap="square">
            <a:spAutoFit/>
          </a:bodyPr>
          <a:lstStyle/>
          <a:p>
            <a:endParaRPr sz="1600" dirty="0"/>
          </a:p>
          <a:p>
            <a:pPr>
              <a:defRPr sz="2880"/>
            </a:pPr>
            <a:r>
              <a:rPr sz="1600" dirty="0"/>
              <a:t>Insight: The average price per order per person is $3.38. The histogram shows the distribution of the average prices, indicating that most orders fall within a certain range with a few high-value outliers. The red dashed line represents the mean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best_selling_products.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457200" y="5486400"/>
            <a:ext cx="8146026" cy="646331"/>
          </a:xfrm>
          <a:prstGeom prst="rect">
            <a:avLst/>
          </a:prstGeom>
          <a:noFill/>
        </p:spPr>
        <p:txBody>
          <a:bodyPr wrap="square">
            <a:spAutoFit/>
          </a:bodyPr>
          <a:lstStyle/>
          <a:p>
            <a:r>
              <a:rPr dirty="0"/>
              <a:t>Insight: The top-selling products vary in terms of quantity and revenue. While Product A leads in quantity sold, Product B generates the highest revenue.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sales_variation_by_category_type.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457200" y="5668962"/>
            <a:ext cx="8229600" cy="914400"/>
          </a:xfrm>
          <a:prstGeom prst="rect">
            <a:avLst/>
          </a:prstGeom>
          <a:noFill/>
        </p:spPr>
        <p:txBody>
          <a:bodyPr wrap="square">
            <a:spAutoFit/>
          </a:bodyPr>
          <a:lstStyle/>
          <a:p>
            <a:r>
              <a:rPr dirty="0"/>
              <a:t>Insight: The sales variation across different product categories and types shows that Beverages lead in sales, particularly Espresso and Cappuccino, followed by Snacks and Pastries.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6E83-FC79-352F-36A5-CED14AEB78A5}"/>
              </a:ext>
            </a:extLst>
          </p:cNvPr>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48801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3241-0B5D-0EC1-725C-E95534296A37}"/>
              </a:ext>
            </a:extLst>
          </p:cNvPr>
          <p:cNvSpPr>
            <a:spLocks noGrp="1"/>
          </p:cNvSpPr>
          <p:nvPr>
            <p:ph type="title"/>
          </p:nvPr>
        </p:nvSpPr>
        <p:spPr/>
        <p:txBody>
          <a:bodyPr/>
          <a:lstStyle/>
          <a:p>
            <a:r>
              <a:rPr lang="en-US" b="1" dirty="0"/>
              <a:t>Coffee Shop Sales Analysis Project</a:t>
            </a:r>
          </a:p>
        </p:txBody>
      </p:sp>
      <p:sp>
        <p:nvSpPr>
          <p:cNvPr id="3" name="Content Placeholder 2">
            <a:extLst>
              <a:ext uri="{FF2B5EF4-FFF2-40B4-BE49-F238E27FC236}">
                <a16:creationId xmlns:a16="http://schemas.microsoft.com/office/drawing/2014/main" id="{BB5D01AA-DDD0-F893-E551-35162C6DB070}"/>
              </a:ext>
            </a:extLst>
          </p:cNvPr>
          <p:cNvSpPr>
            <a:spLocks noGrp="1"/>
          </p:cNvSpPr>
          <p:nvPr>
            <p:ph idx="1"/>
          </p:nvPr>
        </p:nvSpPr>
        <p:spPr/>
        <p:txBody>
          <a:bodyPr>
            <a:normAutofit fontScale="85000" lnSpcReduction="20000"/>
          </a:bodyPr>
          <a:lstStyle/>
          <a:p>
            <a:r>
              <a:rPr lang="en-US" b="1" dirty="0"/>
              <a:t>Objective</a:t>
            </a:r>
            <a:r>
              <a:rPr lang="en-US" dirty="0"/>
              <a:t>: To analyze coffee shop sales data to uncover key business insights and improve operations.</a:t>
            </a:r>
          </a:p>
          <a:p>
            <a:r>
              <a:rPr lang="en-US" b="1" dirty="0"/>
              <a:t>Solution</a:t>
            </a:r>
            <a:r>
              <a:rPr lang="en-US" dirty="0"/>
              <a:t>: Utilized Excel skills to analyze the sales data. Conducted exploratory data analysis (EDA) to identify sales trends, peak periods, store performance, product popularity, and customer spending patterns. Summarized the insights with visualizations in a PowerPoint presentation for clear communication.</a:t>
            </a:r>
          </a:p>
          <a:p>
            <a:r>
              <a:rPr lang="en-US" b="1" dirty="0"/>
              <a:t>Major Key Learning</a:t>
            </a:r>
            <a:r>
              <a:rPr lang="en-US" dirty="0"/>
              <a:t>: Gained proficiency in data cleaning, exploratory data analysis, visualization, and insight generation to support data-driven decision-making.</a:t>
            </a:r>
          </a:p>
          <a:p>
            <a:endParaRPr lang="en-IN" dirty="0"/>
          </a:p>
        </p:txBody>
      </p:sp>
    </p:spTree>
    <p:extLst>
      <p:ext uri="{BB962C8B-B14F-4D97-AF65-F5344CB8AC3E}">
        <p14:creationId xmlns:p14="http://schemas.microsoft.com/office/powerpoint/2010/main" val="315776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76C3-C7EC-ADAF-495B-3DB88C7ADDEE}"/>
              </a:ext>
            </a:extLst>
          </p:cNvPr>
          <p:cNvSpPr>
            <a:spLocks noGrp="1"/>
          </p:cNvSpPr>
          <p:nvPr>
            <p:ph type="title"/>
          </p:nvPr>
        </p:nvSpPr>
        <p:spPr/>
        <p:txBody>
          <a:bodyPr>
            <a:normAutofit/>
          </a:bodyPr>
          <a:lstStyle/>
          <a:p>
            <a:r>
              <a:rPr lang="en-IN" dirty="0"/>
              <a:t>Sample Questions ..</a:t>
            </a:r>
          </a:p>
        </p:txBody>
      </p:sp>
      <p:sp>
        <p:nvSpPr>
          <p:cNvPr id="4" name="Rectangle 1">
            <a:extLst>
              <a:ext uri="{FF2B5EF4-FFF2-40B4-BE49-F238E27FC236}">
                <a16:creationId xmlns:a16="http://schemas.microsoft.com/office/drawing/2014/main" id="{8F984665-0E64-DB6D-BB05-043F1D595765}"/>
              </a:ext>
            </a:extLst>
          </p:cNvPr>
          <p:cNvSpPr>
            <a:spLocks noGrp="1" noChangeArrowheads="1"/>
          </p:cNvSpPr>
          <p:nvPr>
            <p:ph idx="1"/>
          </p:nvPr>
        </p:nvSpPr>
        <p:spPr bwMode="auto">
          <a:xfrm>
            <a:off x="457200" y="1104720"/>
            <a:ext cx="727095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During which months do sales peak, and what might be the reasons for this trend?</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 sales in July and August compare to the rest of the year?</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are the top-selling products at the coffee shop?</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 Espresso, Cappuccino, Latte, Mocha, and Americano contribute to the overall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Which store has the highest sales performance, and what factors might contribute to this?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 the sales of Store A compare to Store B and Store C?</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does sales activity vary by day of the week and hour of the day?</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patterns are observed in sales during weekends compared to weekdays?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are the peak times for sales activity at the coffee shop?</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Why is there a noticeable increase in sales around 4 PM to 6 PM?</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does total sales revenue vary across different months?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Which months have the highest and lowest sales revenue?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is sales distribution across different store locations?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factors might explain why Store A has the highest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is the average price per order per person?</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What does the distribution of order prices tell us about customer spending habits?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Which products are the best-selling in terms of quantity?</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Which products generate the highest revenue?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How do sales vary across different product categories and types?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Arial" panose="020B0604020202020204" pitchFamily="34" charset="0"/>
              </a:rPr>
              <a:t>Which categories, such as Beverages, Snacks, and Pastries, lead in sales, and why?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3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8DD520D-F292-04A5-7BA1-B5ED2935A1B1}"/>
              </a:ext>
            </a:extLst>
          </p:cNvPr>
          <p:cNvPicPr>
            <a:picLocks noGrp="1" noChangeAspect="1"/>
          </p:cNvPicPr>
          <p:nvPr>
            <p:ph idx="1"/>
          </p:nvPr>
        </p:nvPicPr>
        <p:blipFill>
          <a:blip r:embed="rId2"/>
          <a:stretch>
            <a:fillRect/>
          </a:stretch>
        </p:blipFill>
        <p:spPr>
          <a:xfrm>
            <a:off x="303613" y="532389"/>
            <a:ext cx="8306750" cy="2591025"/>
          </a:xfrm>
        </p:spPr>
      </p:pic>
      <p:pic>
        <p:nvPicPr>
          <p:cNvPr id="9" name="Picture 8">
            <a:extLst>
              <a:ext uri="{FF2B5EF4-FFF2-40B4-BE49-F238E27FC236}">
                <a16:creationId xmlns:a16="http://schemas.microsoft.com/office/drawing/2014/main" id="{2E66E755-353C-1A89-C774-5BFF967ECCE7}"/>
              </a:ext>
            </a:extLst>
          </p:cNvPr>
          <p:cNvPicPr>
            <a:picLocks noChangeAspect="1"/>
          </p:cNvPicPr>
          <p:nvPr/>
        </p:nvPicPr>
        <p:blipFill>
          <a:blip r:embed="rId3"/>
          <a:stretch>
            <a:fillRect/>
          </a:stretch>
        </p:blipFill>
        <p:spPr>
          <a:xfrm>
            <a:off x="303613" y="3201731"/>
            <a:ext cx="8306750" cy="2746785"/>
          </a:xfrm>
          <a:prstGeom prst="rect">
            <a:avLst/>
          </a:prstGeom>
        </p:spPr>
      </p:pic>
      <p:sp>
        <p:nvSpPr>
          <p:cNvPr id="10" name="TextBox 9">
            <a:extLst>
              <a:ext uri="{FF2B5EF4-FFF2-40B4-BE49-F238E27FC236}">
                <a16:creationId xmlns:a16="http://schemas.microsoft.com/office/drawing/2014/main" id="{7EC3ED6B-6872-8547-E020-052F8DF911F4}"/>
              </a:ext>
            </a:extLst>
          </p:cNvPr>
          <p:cNvSpPr txBox="1"/>
          <p:nvPr/>
        </p:nvSpPr>
        <p:spPr>
          <a:xfrm>
            <a:off x="303613" y="167148"/>
            <a:ext cx="8306750" cy="369332"/>
          </a:xfrm>
          <a:prstGeom prst="rect">
            <a:avLst/>
          </a:prstGeom>
          <a:noFill/>
        </p:spPr>
        <p:txBody>
          <a:bodyPr wrap="square" rtlCol="0">
            <a:spAutoFit/>
          </a:bodyPr>
          <a:lstStyle/>
          <a:p>
            <a:r>
              <a:rPr lang="en-IN" dirty="0"/>
              <a:t>After following steps created dashboard:</a:t>
            </a:r>
          </a:p>
        </p:txBody>
      </p:sp>
    </p:spTree>
    <p:extLst>
      <p:ext uri="{BB962C8B-B14F-4D97-AF65-F5344CB8AC3E}">
        <p14:creationId xmlns:p14="http://schemas.microsoft.com/office/powerpoint/2010/main" val="15351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C3FF-6FFF-2EE9-2564-519093790FB5}"/>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3D879531-ED6D-FCAA-044E-BD629656CAF4}"/>
              </a:ext>
            </a:extLst>
          </p:cNvPr>
          <p:cNvPicPr>
            <a:picLocks noGrp="1" noChangeAspect="1"/>
          </p:cNvPicPr>
          <p:nvPr>
            <p:ph idx="1"/>
          </p:nvPr>
        </p:nvPicPr>
        <p:blipFill>
          <a:blip r:embed="rId2"/>
          <a:stretch>
            <a:fillRect/>
          </a:stretch>
        </p:blipFill>
        <p:spPr>
          <a:xfrm>
            <a:off x="457200" y="2720081"/>
            <a:ext cx="8229600" cy="2481183"/>
          </a:xfrm>
        </p:spPr>
      </p:pic>
      <p:pic>
        <p:nvPicPr>
          <p:cNvPr id="5" name="Picture 4">
            <a:extLst>
              <a:ext uri="{FF2B5EF4-FFF2-40B4-BE49-F238E27FC236}">
                <a16:creationId xmlns:a16="http://schemas.microsoft.com/office/drawing/2014/main" id="{0E77BE74-FBAA-7339-FA18-52D42D48556A}"/>
              </a:ext>
            </a:extLst>
          </p:cNvPr>
          <p:cNvPicPr>
            <a:picLocks noChangeAspect="1"/>
          </p:cNvPicPr>
          <p:nvPr/>
        </p:nvPicPr>
        <p:blipFill>
          <a:blip r:embed="rId3"/>
          <a:stretch>
            <a:fillRect/>
          </a:stretch>
        </p:blipFill>
        <p:spPr>
          <a:xfrm>
            <a:off x="457200" y="213573"/>
            <a:ext cx="8229600" cy="2408129"/>
          </a:xfrm>
          <a:prstGeom prst="rect">
            <a:avLst/>
          </a:prstGeom>
        </p:spPr>
      </p:pic>
    </p:spTree>
    <p:extLst>
      <p:ext uri="{BB962C8B-B14F-4D97-AF65-F5344CB8AC3E}">
        <p14:creationId xmlns:p14="http://schemas.microsoft.com/office/powerpoint/2010/main" val="466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DC15-782C-1ACF-504A-6CB856EAAEF4}"/>
              </a:ext>
            </a:extLst>
          </p:cNvPr>
          <p:cNvSpPr>
            <a:spLocks noGrp="1"/>
          </p:cNvSpPr>
          <p:nvPr>
            <p:ph type="title"/>
          </p:nvPr>
        </p:nvSpPr>
        <p:spPr/>
        <p:txBody>
          <a:bodyPr/>
          <a:lstStyle/>
          <a:p>
            <a:r>
              <a:rPr lang="en-IN" dirty="0"/>
              <a:t>Dashboard</a:t>
            </a:r>
          </a:p>
        </p:txBody>
      </p:sp>
      <p:sp>
        <p:nvSpPr>
          <p:cNvPr id="3" name="Content Placeholder 2">
            <a:extLst>
              <a:ext uri="{FF2B5EF4-FFF2-40B4-BE49-F238E27FC236}">
                <a16:creationId xmlns:a16="http://schemas.microsoft.com/office/drawing/2014/main" id="{624C4760-3ECF-942C-C088-242B30E460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8222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graphicFrame>
        <p:nvGraphicFramePr>
          <p:cNvPr id="3" name="Chart 2"/>
          <p:cNvGraphicFramePr>
            <a:graphicFrameLocks noGrp="1"/>
          </p:cNvGraphicFramePr>
          <p:nvPr/>
        </p:nvGraphicFramePr>
        <p:xfrm>
          <a:off x="914400" y="1371600"/>
          <a:ext cx="73152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57200" y="5668962"/>
            <a:ext cx="8229600" cy="646331"/>
          </a:xfrm>
          <a:prstGeom prst="rect">
            <a:avLst/>
          </a:prstGeom>
          <a:noFill/>
        </p:spPr>
        <p:txBody>
          <a:bodyPr wrap="square">
            <a:spAutoFit/>
          </a:bodyPr>
          <a:lstStyle/>
          <a:p>
            <a:r>
              <a:rPr dirty="0"/>
              <a:t>Insight: Sales tend to peak during the summer months, with July and August showing the highest sales.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graphicFrame>
        <p:nvGraphicFramePr>
          <p:cNvPr id="3" name="Chart 2"/>
          <p:cNvGraphicFramePr>
            <a:graphicFrameLocks noGrp="1"/>
          </p:cNvGraphicFramePr>
          <p:nvPr/>
        </p:nvGraphicFramePr>
        <p:xfrm>
          <a:off x="914400" y="1371600"/>
          <a:ext cx="73152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57200" y="5486400"/>
            <a:ext cx="8229600" cy="646331"/>
          </a:xfrm>
          <a:prstGeom prst="rect">
            <a:avLst/>
          </a:prstGeom>
          <a:noFill/>
        </p:spPr>
        <p:txBody>
          <a:bodyPr wrap="square">
            <a:spAutoFit/>
          </a:bodyPr>
          <a:lstStyle/>
          <a:p>
            <a:r>
              <a:rPr dirty="0"/>
              <a:t>Insight: The top-selling products are Espresso, Cappuccino, Latte, Mocha, and Americano.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graphicFrame>
        <p:nvGraphicFramePr>
          <p:cNvPr id="3" name="Chart 2"/>
          <p:cNvGraphicFramePr>
            <a:graphicFrameLocks noGrp="1"/>
          </p:cNvGraphicFramePr>
          <p:nvPr/>
        </p:nvGraphicFramePr>
        <p:xfrm>
          <a:off x="914400" y="1371600"/>
          <a:ext cx="73152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29264" y="5668962"/>
            <a:ext cx="8057535" cy="646331"/>
          </a:xfrm>
          <a:prstGeom prst="rect">
            <a:avLst/>
          </a:prstGeom>
          <a:noFill/>
        </p:spPr>
        <p:txBody>
          <a:bodyPr wrap="square">
            <a:spAutoFit/>
          </a:bodyPr>
          <a:lstStyle/>
          <a:p>
            <a:r>
              <a:rPr dirty="0"/>
              <a:t>Insight: Store A contributes the highest proportion of sales, followed by Store B and Store 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TotalTime>
  <Words>677</Words>
  <Application>Microsoft Office PowerPoint</Application>
  <PresentationFormat>On-screen Show (4:3)</PresentationFormat>
  <Paragraphs>47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Coffee Shop Sales Analysis</vt:lpstr>
      <vt:lpstr>Coffee Shop Sales Analysis Project</vt:lpstr>
      <vt:lpstr>Sample Questions ..</vt:lpstr>
      <vt:lpstr>PowerPoint Presentation</vt:lpstr>
      <vt:lpstr>PowerPoint Presentation</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Shubham Saxena</cp:lastModifiedBy>
  <cp:revision>2</cp:revision>
  <dcterms:created xsi:type="dcterms:W3CDTF">2013-01-27T09:14:16Z</dcterms:created>
  <dcterms:modified xsi:type="dcterms:W3CDTF">2024-06-08T11:29:51Z</dcterms:modified>
  <cp:category/>
</cp:coreProperties>
</file>