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8"/>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x="9144000" cy="6858000" type="screen4x3"/>
  <p:notesSz cx="6858000" cy="9144000"/>
  <p:embeddedFontLst>
    <p:embeddedFont>
      <p:font typeface="Calibri" panose="020F0502020204030204" pitchFamily="34" charset="0"/>
      <p:regular r:id="rId29"/>
      <p:bold r:id="rId30"/>
      <p:italic r:id="rId31"/>
      <p:boldItalic r:id="rId32"/>
    </p:embeddedFon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goBFrKKgoeUDHKWh7iSiqHY4Z5D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F18FA1-F4EA-4B3B-BA20-81C3DE10E480}" v="1" dt="2023-02-14T06:05:30.693"/>
  </p1510:revLst>
</p1510:revInfo>
</file>

<file path=ppt/tableStyles.xml><?xml version="1.0" encoding="utf-8"?>
<a:tblStyleLst xmlns:a="http://schemas.openxmlformats.org/drawingml/2006/main" def="{566FE61F-7D72-47F2-BACF-E87C97AF5362}">
  <a:tblStyle styleId="{566FE61F-7D72-47F2-BACF-E87C97AF536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font" Target="fonts/font6.fntdata"/><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1.fntdata"/><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4.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3.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2.fntdata"/><Relationship Id="rId35" Type="http://schemas.openxmlformats.org/officeDocument/2006/relationships/font" Target="fonts/font7.fntdata"/><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5.fntdata"/><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1BAI10168" userId="S::nishant.seth2021@vitbhopal.ac.in::fc05c06e-2cd0-4a84-a671-6c6599212773" providerId="AD" clId="Web-{92F18FA1-F4EA-4B3B-BA20-81C3DE10E480}"/>
    <pc:docChg chg="modSld">
      <pc:chgData name="21BAI10168" userId="S::nishant.seth2021@vitbhopal.ac.in::fc05c06e-2cd0-4a84-a671-6c6599212773" providerId="AD" clId="Web-{92F18FA1-F4EA-4B3B-BA20-81C3DE10E480}" dt="2023-02-14T06:05:30.709" v="1" actId="20577"/>
      <pc:docMkLst>
        <pc:docMk/>
      </pc:docMkLst>
      <pc:sldChg chg="modSp">
        <pc:chgData name="21BAI10168" userId="S::nishant.seth2021@vitbhopal.ac.in::fc05c06e-2cd0-4a84-a671-6c6599212773" providerId="AD" clId="Web-{92F18FA1-F4EA-4B3B-BA20-81C3DE10E480}" dt="2023-02-14T06:05:30.709" v="1" actId="20577"/>
        <pc:sldMkLst>
          <pc:docMk/>
          <pc:sldMk cId="0" sldId="256"/>
        </pc:sldMkLst>
        <pc:spChg chg="mod">
          <ac:chgData name="21BAI10168" userId="S::nishant.seth2021@vitbhopal.ac.in::fc05c06e-2cd0-4a84-a671-6c6599212773" providerId="AD" clId="Web-{92F18FA1-F4EA-4B3B-BA20-81C3DE10E480}" dt="2023-02-14T06:05:30.709" v="1" actId="20577"/>
          <ac:spMkLst>
            <pc:docMk/>
            <pc:sldMk cId="0" sldId="256"/>
            <ac:spMk id="8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fc4701358b_13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fc4701358b_13_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g1fc4701358b_13_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fc4701358b_22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fc4701358b_22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g1fc4701358b_22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00e597f8ad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00e597f8ad_1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g200e597f8ad_1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00e597f8ad_3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00e597f8ad_3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g200e597f8ad_3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fde852085c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fde852085c_0_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g1fde852085c_0_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ffb4b2c28e_0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ffb4b2c28e_0_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g1ffb4b2c28e_0_1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fc4701358b_4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fc4701358b_4_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g1fc4701358b_4_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fc4701358b_4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fc4701358b_4_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g1fc4701358b_4_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fc4701358b_4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fc4701358b_4_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g1fc4701358b_4_1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6"/>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5"/>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6"/>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6"/>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Arial"/>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9"/>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0"/>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20"/>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20"/>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20"/>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3"/>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Arial"/>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3"/>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23"/>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4"/>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Arial"/>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4"/>
          <p:cNvSpPr>
            <a:spLocks noGrp="1"/>
          </p:cNvSpPr>
          <p:nvPr>
            <p:ph type="pic" idx="2"/>
          </p:nvPr>
        </p:nvSpPr>
        <p:spPr>
          <a:xfrm>
            <a:off x="1792288" y="612775"/>
            <a:ext cx="5486400" cy="4114800"/>
          </a:xfrm>
          <a:prstGeom prst="rect">
            <a:avLst/>
          </a:prstGeom>
          <a:noFill/>
          <a:ln>
            <a:noFill/>
          </a:ln>
        </p:spPr>
      </p:sp>
      <p:sp>
        <p:nvSpPr>
          <p:cNvPr id="68" name="Google Shape;68;p24"/>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oi.org/10.1038/s41928-020-00510-8"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www.mdpi.com/2313-433X/6/8/73" TargetMode="External"/><Relationship Id="rId5" Type="http://schemas.openxmlformats.org/officeDocument/2006/relationships/hyperlink" Target="https://doi.org/10.1007/s00521-019-04691-y" TargetMode="External"/><Relationship Id="rId4" Type="http://schemas.openxmlformats.org/officeDocument/2006/relationships/hyperlink" Target="https://link.springer.com/article/10.1007/s00521-019-04691-y#auth-Ankita-Wadhawan"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ieeexplore.ieee.org/author/37076334700"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s://doi.org/10.3390/s20061642" TargetMode="External"/><Relationship Id="rId4" Type="http://schemas.openxmlformats.org/officeDocument/2006/relationships/hyperlink" Target="https://doi.org/10.1109/ACCESS.2020.3032140"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609600" y="304800"/>
            <a:ext cx="7772400" cy="28728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0000"/>
              </a:buClr>
              <a:buSzPct val="100000"/>
              <a:buFont typeface="Arial"/>
              <a:buNone/>
            </a:pPr>
            <a:endParaRPr b="1">
              <a:solidFill>
                <a:srgbClr val="FF0000"/>
              </a:solidFill>
            </a:endParaRPr>
          </a:p>
          <a:p>
            <a:pPr marL="0" lvl="0" indent="0" algn="ctr" rtl="0">
              <a:spcBef>
                <a:spcPts val="0"/>
              </a:spcBef>
              <a:spcAft>
                <a:spcPts val="0"/>
              </a:spcAft>
              <a:buClr>
                <a:srgbClr val="FF0000"/>
              </a:buClr>
              <a:buSzPct val="105039"/>
              <a:buFont typeface="Arial"/>
              <a:buNone/>
            </a:pPr>
            <a:br>
              <a:rPr lang="en-US"/>
            </a:br>
            <a:r>
              <a:rPr lang="en-US"/>
              <a:t>H</a:t>
            </a:r>
            <a:r>
              <a:rPr lang="en-US" sz="4188"/>
              <a:t>AND GESTURE DETECTION AND RECOGNITION</a:t>
            </a:r>
            <a:endParaRPr sz="4188"/>
          </a:p>
          <a:p>
            <a:pPr marL="0" lvl="0" indent="0" algn="ctr" rtl="0">
              <a:spcBef>
                <a:spcPts val="0"/>
              </a:spcBef>
              <a:spcAft>
                <a:spcPts val="0"/>
              </a:spcAft>
              <a:buClr>
                <a:srgbClr val="FF0000"/>
              </a:buClr>
              <a:buSzPct val="105039"/>
              <a:buFont typeface="Arial"/>
              <a:buNone/>
            </a:pPr>
            <a:endParaRPr sz="4188"/>
          </a:p>
        </p:txBody>
      </p:sp>
      <p:sp>
        <p:nvSpPr>
          <p:cNvPr id="89" name="Google Shape;89;p1"/>
          <p:cNvSpPr txBox="1">
            <a:spLocks noGrp="1"/>
          </p:cNvSpPr>
          <p:nvPr>
            <p:ph type="subTitle" idx="1"/>
          </p:nvPr>
        </p:nvSpPr>
        <p:spPr>
          <a:xfrm>
            <a:off x="457200" y="3118975"/>
            <a:ext cx="8563800" cy="33579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ct val="100000"/>
              <a:buNone/>
            </a:pPr>
            <a:endParaRPr/>
          </a:p>
          <a:p>
            <a:pPr marL="0" lvl="0" indent="0" algn="ctr" rtl="0">
              <a:spcBef>
                <a:spcPts val="0"/>
              </a:spcBef>
              <a:spcAft>
                <a:spcPts val="0"/>
              </a:spcAft>
              <a:buClr>
                <a:srgbClr val="888888"/>
              </a:buClr>
              <a:buSzPct val="100000"/>
              <a:buNone/>
            </a:pPr>
            <a:r>
              <a:rPr lang="en-US"/>
              <a:t>GROUP 63 REVIEW 3</a:t>
            </a:r>
            <a:endParaRPr b="1"/>
          </a:p>
          <a:p>
            <a:pPr marL="0" lvl="0" indent="0" algn="l" rtl="0">
              <a:spcBef>
                <a:spcPts val="592"/>
              </a:spcBef>
              <a:spcAft>
                <a:spcPts val="0"/>
              </a:spcAft>
              <a:buClr>
                <a:srgbClr val="888888"/>
              </a:buClr>
              <a:buSzPct val="100000"/>
              <a:buNone/>
            </a:pPr>
            <a:r>
              <a:rPr lang="en-US" b="1"/>
              <a:t>                          </a:t>
            </a:r>
            <a:endParaRPr b="1"/>
          </a:p>
          <a:p>
            <a:pPr marL="0" lvl="0" indent="0" algn="ctr" rtl="0">
              <a:spcBef>
                <a:spcPts val="592"/>
              </a:spcBef>
              <a:spcAft>
                <a:spcPts val="0"/>
              </a:spcAft>
              <a:buClr>
                <a:srgbClr val="888888"/>
              </a:buClr>
              <a:buSzPct val="100000"/>
              <a:buNone/>
            </a:pPr>
            <a:r>
              <a:rPr lang="en-US" b="1"/>
              <a:t>Guide name</a:t>
            </a:r>
            <a:endParaRPr b="1"/>
          </a:p>
          <a:p>
            <a:pPr marL="0" lvl="0" indent="0" algn="ctr" rtl="0">
              <a:spcBef>
                <a:spcPts val="592"/>
              </a:spcBef>
              <a:spcAft>
                <a:spcPts val="0"/>
              </a:spcAft>
              <a:buClr>
                <a:srgbClr val="888888"/>
              </a:buClr>
              <a:buSzPct val="100000"/>
              <a:buNone/>
            </a:pPr>
            <a:endParaRPr b="1"/>
          </a:p>
          <a:p>
            <a:pPr marL="0" lvl="0" indent="0" algn="ctr" rtl="0">
              <a:spcBef>
                <a:spcPts val="592"/>
              </a:spcBef>
              <a:spcAft>
                <a:spcPts val="0"/>
              </a:spcAft>
              <a:buClr>
                <a:srgbClr val="888888"/>
              </a:buClr>
              <a:buSzPct val="100000"/>
              <a:buNone/>
            </a:pPr>
            <a:r>
              <a:rPr lang="en-US"/>
              <a:t> Dr.Komarasamy G                                         </a:t>
            </a:r>
            <a:endParaRPr/>
          </a:p>
          <a:p>
            <a:pPr marL="0" lvl="0" indent="0" algn="l" rtl="0">
              <a:spcBef>
                <a:spcPts val="592"/>
              </a:spcBef>
              <a:spcAft>
                <a:spcPts val="0"/>
              </a:spcAft>
              <a:buClr>
                <a:srgbClr val="888888"/>
              </a:buClr>
              <a:buSzPct val="100000"/>
              <a:buNone/>
            </a:pPr>
            <a:endParaRPr/>
          </a:p>
          <a:p>
            <a:pPr marL="0" lvl="0" indent="0" algn="l" rtl="0">
              <a:spcBef>
                <a:spcPts val="592"/>
              </a:spcBef>
              <a:spcAft>
                <a:spcPts val="0"/>
              </a:spcAft>
              <a:buClr>
                <a:srgbClr val="888888"/>
              </a:buClr>
              <a:buSzPct val="100000"/>
              <a:buNone/>
            </a:pPr>
            <a:endParaRPr/>
          </a:p>
          <a:p>
            <a:pPr marL="0" lvl="0" indent="0" algn="l" rtl="0">
              <a:spcBef>
                <a:spcPts val="592"/>
              </a:spcBef>
              <a:spcAft>
                <a:spcPts val="0"/>
              </a:spcAft>
              <a:buClr>
                <a:srgbClr val="888888"/>
              </a:buClr>
              <a:buSzPct val="100000"/>
              <a:buNone/>
            </a:pPr>
            <a:endParaRPr/>
          </a:p>
          <a:p>
            <a:pPr marL="0" lvl="0" indent="0" algn="l" rtl="0">
              <a:spcBef>
                <a:spcPts val="592"/>
              </a:spcBef>
              <a:spcAft>
                <a:spcPts val="0"/>
              </a:spcAft>
              <a:buClr>
                <a:srgbClr val="888888"/>
              </a:buClr>
              <a:buSzPct val="100000"/>
              <a:buNone/>
            </a:pPr>
            <a:endParaRPr/>
          </a:p>
        </p:txBody>
      </p:sp>
      <p:sp>
        <p:nvSpPr>
          <p:cNvPr id="90" name="Google Shape;9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7"/>
          <p:cNvSpPr txBox="1">
            <a:spLocks noGrp="1"/>
          </p:cNvSpPr>
          <p:nvPr>
            <p:ph type="title"/>
          </p:nvPr>
        </p:nvSpPr>
        <p:spPr>
          <a:xfrm>
            <a:off x="457200" y="228600"/>
            <a:ext cx="8229600" cy="5635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0000"/>
              </a:buClr>
              <a:buSzPct val="100000"/>
              <a:buFont typeface="Arial"/>
              <a:buNone/>
            </a:pPr>
            <a:r>
              <a:rPr lang="en-US" b="1">
                <a:solidFill>
                  <a:srgbClr val="FF0000"/>
                </a:solidFill>
              </a:rPr>
              <a:t>Existing work</a:t>
            </a:r>
            <a:endParaRPr/>
          </a:p>
        </p:txBody>
      </p:sp>
      <p:sp>
        <p:nvSpPr>
          <p:cNvPr id="153" name="Google Shape;153;p7"/>
          <p:cNvSpPr txBox="1">
            <a:spLocks noGrp="1"/>
          </p:cNvSpPr>
          <p:nvPr>
            <p:ph type="body" idx="1"/>
          </p:nvPr>
        </p:nvSpPr>
        <p:spPr>
          <a:xfrm>
            <a:off x="381000" y="914400"/>
            <a:ext cx="8458200" cy="5325900"/>
          </a:xfrm>
          <a:prstGeom prst="rect">
            <a:avLst/>
          </a:prstGeom>
          <a:noFill/>
          <a:ln>
            <a:noFill/>
          </a:ln>
        </p:spPr>
        <p:txBody>
          <a:bodyPr spcFirstLastPara="1" wrap="square" lIns="91425" tIns="45700" rIns="91425" bIns="45700" anchor="t" anchorCtr="0">
            <a:noAutofit/>
          </a:bodyPr>
          <a:lstStyle/>
          <a:p>
            <a:pPr marL="457200" lvl="0" indent="-355600" algn="l" rtl="0">
              <a:spcBef>
                <a:spcPts val="640"/>
              </a:spcBef>
              <a:spcAft>
                <a:spcPts val="0"/>
              </a:spcAft>
              <a:buSzPts val="2000"/>
              <a:buChar char="•"/>
            </a:pPr>
            <a:r>
              <a:rPr lang="en-US" sz="2000">
                <a:highlight>
                  <a:schemeClr val="lt1"/>
                </a:highlight>
              </a:rPr>
              <a:t>There has been significant work on hand gesture recognition using deep learning in recent years.</a:t>
            </a:r>
            <a:endParaRPr sz="2000">
              <a:highlight>
                <a:schemeClr val="lt1"/>
              </a:highlight>
            </a:endParaRPr>
          </a:p>
          <a:p>
            <a:pPr marL="457200" lvl="0" indent="0" algn="l" rtl="0">
              <a:spcBef>
                <a:spcPts val="640"/>
              </a:spcBef>
              <a:spcAft>
                <a:spcPts val="0"/>
              </a:spcAft>
              <a:buNone/>
            </a:pPr>
            <a:r>
              <a:rPr lang="en-US" sz="2000">
                <a:highlight>
                  <a:schemeClr val="lt1"/>
                </a:highlight>
              </a:rPr>
              <a:t> </a:t>
            </a:r>
            <a:endParaRPr sz="2000">
              <a:highlight>
                <a:schemeClr val="lt1"/>
              </a:highlight>
            </a:endParaRPr>
          </a:p>
          <a:p>
            <a:pPr marL="457200" lvl="0" indent="-355600" algn="l" rtl="0">
              <a:spcBef>
                <a:spcPts val="640"/>
              </a:spcBef>
              <a:spcAft>
                <a:spcPts val="0"/>
              </a:spcAft>
              <a:buSzPts val="2000"/>
              <a:buChar char="•"/>
            </a:pPr>
            <a:r>
              <a:rPr lang="en-US" sz="2000">
                <a:highlight>
                  <a:schemeClr val="lt1"/>
                </a:highlight>
              </a:rPr>
              <a:t>Researchers have used various architectures such as convolutional neural networks (CNNs), long short-term memory (LSTM) networks, and combination of CNNs and LSTM networks for this task. </a:t>
            </a:r>
            <a:endParaRPr sz="2000">
              <a:highlight>
                <a:schemeClr val="lt1"/>
              </a:highlight>
            </a:endParaRPr>
          </a:p>
          <a:p>
            <a:pPr marL="457200" lvl="0" indent="0" algn="l" rtl="0">
              <a:spcBef>
                <a:spcPts val="640"/>
              </a:spcBef>
              <a:spcAft>
                <a:spcPts val="0"/>
              </a:spcAft>
              <a:buNone/>
            </a:pPr>
            <a:endParaRPr sz="2000">
              <a:highlight>
                <a:schemeClr val="lt1"/>
              </a:highlight>
            </a:endParaRPr>
          </a:p>
          <a:p>
            <a:pPr marL="457200" lvl="0" indent="-355600" algn="l" rtl="0">
              <a:spcBef>
                <a:spcPts val="640"/>
              </a:spcBef>
              <a:spcAft>
                <a:spcPts val="0"/>
              </a:spcAft>
              <a:buSzPts val="2000"/>
              <a:buChar char="•"/>
            </a:pPr>
            <a:r>
              <a:rPr lang="en-US" sz="2000">
                <a:highlight>
                  <a:schemeClr val="lt1"/>
                </a:highlight>
              </a:rPr>
              <a:t>Many of the recent works have used depth data from depth sensors like Kinect and Leap Motion to train these models. </a:t>
            </a:r>
            <a:endParaRPr sz="2000">
              <a:highlight>
                <a:schemeClr val="lt1"/>
              </a:highlight>
            </a:endParaRPr>
          </a:p>
          <a:p>
            <a:pPr marL="457200" lvl="0" indent="0" algn="l" rtl="0">
              <a:spcBef>
                <a:spcPts val="640"/>
              </a:spcBef>
              <a:spcAft>
                <a:spcPts val="0"/>
              </a:spcAft>
              <a:buNone/>
            </a:pPr>
            <a:endParaRPr sz="2000">
              <a:highlight>
                <a:schemeClr val="lt1"/>
              </a:highlight>
            </a:endParaRPr>
          </a:p>
          <a:p>
            <a:pPr marL="457200" lvl="0" indent="-355600" algn="l" rtl="0">
              <a:spcBef>
                <a:spcPts val="640"/>
              </a:spcBef>
              <a:spcAft>
                <a:spcPts val="0"/>
              </a:spcAft>
              <a:buSzPts val="2000"/>
              <a:buChar char="•"/>
            </a:pPr>
            <a:r>
              <a:rPr lang="en-US" sz="2000">
                <a:highlight>
                  <a:schemeClr val="lt1"/>
                </a:highlight>
              </a:rPr>
              <a:t>Additionally, some works have used data from RGB cameras and other modalities like infrared and thermal cameras to improve the robustness of the models.</a:t>
            </a:r>
            <a:endParaRPr sz="2000">
              <a:highlight>
                <a:schemeClr val="lt1"/>
              </a:highlight>
            </a:endParaRPr>
          </a:p>
        </p:txBody>
      </p:sp>
      <p:sp>
        <p:nvSpPr>
          <p:cNvPr id="154" name="Google Shape;15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1fc4701358b_13_1"/>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4000" b="1">
                <a:solidFill>
                  <a:srgbClr val="FF0000"/>
                </a:solidFill>
              </a:rPr>
              <a:t>Research Gap</a:t>
            </a:r>
            <a:endParaRPr sz="4000" b="1">
              <a:solidFill>
                <a:srgbClr val="FF0000"/>
              </a:solidFill>
            </a:endParaRPr>
          </a:p>
        </p:txBody>
      </p:sp>
      <p:sp>
        <p:nvSpPr>
          <p:cNvPr id="161" name="Google Shape;161;g1fc4701358b_13_1"/>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a:bodyPr>
          <a:lstStyle/>
          <a:p>
            <a:pPr marL="457200" lvl="0" indent="-355600" algn="l" rtl="0">
              <a:lnSpc>
                <a:spcPct val="90000"/>
              </a:lnSpc>
              <a:spcBef>
                <a:spcPts val="360"/>
              </a:spcBef>
              <a:spcAft>
                <a:spcPts val="0"/>
              </a:spcAft>
              <a:buSzPts val="2000"/>
              <a:buChar char="•"/>
            </a:pPr>
            <a:r>
              <a:rPr lang="en-US" sz="2000">
                <a:highlight>
                  <a:schemeClr val="lt1"/>
                </a:highlight>
              </a:rPr>
              <a:t>Real-time performance</a:t>
            </a:r>
            <a:endParaRPr sz="2000">
              <a:highlight>
                <a:schemeClr val="lt1"/>
              </a:highlight>
            </a:endParaRPr>
          </a:p>
          <a:p>
            <a:pPr marL="457200" lvl="0" indent="0" algn="l" rtl="0">
              <a:lnSpc>
                <a:spcPct val="90000"/>
              </a:lnSpc>
              <a:spcBef>
                <a:spcPts val="360"/>
              </a:spcBef>
              <a:spcAft>
                <a:spcPts val="0"/>
              </a:spcAft>
              <a:buNone/>
            </a:pPr>
            <a:endParaRPr sz="2000">
              <a:highlight>
                <a:schemeClr val="lt1"/>
              </a:highlight>
            </a:endParaRPr>
          </a:p>
          <a:p>
            <a:pPr marL="457200" lvl="0" indent="-355600" algn="l" rtl="0">
              <a:lnSpc>
                <a:spcPct val="90000"/>
              </a:lnSpc>
              <a:spcBef>
                <a:spcPts val="360"/>
              </a:spcBef>
              <a:spcAft>
                <a:spcPts val="0"/>
              </a:spcAft>
              <a:buSzPts val="2000"/>
              <a:buChar char="•"/>
            </a:pPr>
            <a:r>
              <a:rPr lang="en-US" sz="2000">
                <a:highlight>
                  <a:schemeClr val="lt1"/>
                </a:highlight>
              </a:rPr>
              <a:t>Multimodal data</a:t>
            </a:r>
            <a:endParaRPr sz="2000">
              <a:highlight>
                <a:schemeClr val="lt1"/>
              </a:highlight>
            </a:endParaRPr>
          </a:p>
          <a:p>
            <a:pPr marL="0" lvl="0" indent="0" algn="l" rtl="0">
              <a:lnSpc>
                <a:spcPct val="90000"/>
              </a:lnSpc>
              <a:spcBef>
                <a:spcPts val="360"/>
              </a:spcBef>
              <a:spcAft>
                <a:spcPts val="0"/>
              </a:spcAft>
              <a:buNone/>
            </a:pPr>
            <a:endParaRPr sz="2000">
              <a:highlight>
                <a:schemeClr val="lt1"/>
              </a:highlight>
            </a:endParaRPr>
          </a:p>
          <a:p>
            <a:pPr marL="457200" lvl="0" indent="-355600" algn="l" rtl="0">
              <a:lnSpc>
                <a:spcPct val="90000"/>
              </a:lnSpc>
              <a:spcBef>
                <a:spcPts val="360"/>
              </a:spcBef>
              <a:spcAft>
                <a:spcPts val="0"/>
              </a:spcAft>
              <a:buSzPts val="2000"/>
              <a:buChar char="•"/>
            </a:pPr>
            <a:r>
              <a:rPr lang="en-US" sz="2000">
                <a:highlight>
                  <a:schemeClr val="lt1"/>
                </a:highlight>
              </a:rPr>
              <a:t>Cross-database generalization</a:t>
            </a:r>
            <a:endParaRPr sz="2000">
              <a:highlight>
                <a:schemeClr val="lt1"/>
              </a:highlight>
            </a:endParaRPr>
          </a:p>
          <a:p>
            <a:pPr marL="0" lvl="0" indent="0" algn="l" rtl="0">
              <a:lnSpc>
                <a:spcPct val="90000"/>
              </a:lnSpc>
              <a:spcBef>
                <a:spcPts val="360"/>
              </a:spcBef>
              <a:spcAft>
                <a:spcPts val="0"/>
              </a:spcAft>
              <a:buNone/>
            </a:pPr>
            <a:endParaRPr sz="2000">
              <a:highlight>
                <a:schemeClr val="lt1"/>
              </a:highlight>
            </a:endParaRPr>
          </a:p>
          <a:p>
            <a:pPr marL="457200" lvl="0" indent="-355600" algn="l" rtl="0">
              <a:lnSpc>
                <a:spcPct val="90000"/>
              </a:lnSpc>
              <a:spcBef>
                <a:spcPts val="360"/>
              </a:spcBef>
              <a:spcAft>
                <a:spcPts val="0"/>
              </a:spcAft>
              <a:buSzPts val="2000"/>
              <a:buChar char="•"/>
            </a:pPr>
            <a:r>
              <a:rPr lang="en-US" sz="2000">
                <a:highlight>
                  <a:schemeClr val="lt1"/>
                </a:highlight>
              </a:rPr>
              <a:t>Cross-cultural and cross-lingual generalization</a:t>
            </a:r>
            <a:endParaRPr sz="2000">
              <a:highlight>
                <a:schemeClr val="lt1"/>
              </a:highlight>
            </a:endParaRPr>
          </a:p>
          <a:p>
            <a:pPr marL="0" lvl="0" indent="0" algn="l" rtl="0">
              <a:lnSpc>
                <a:spcPct val="90000"/>
              </a:lnSpc>
              <a:spcBef>
                <a:spcPts val="360"/>
              </a:spcBef>
              <a:spcAft>
                <a:spcPts val="0"/>
              </a:spcAft>
              <a:buNone/>
            </a:pPr>
            <a:endParaRPr sz="2000">
              <a:highlight>
                <a:schemeClr val="lt1"/>
              </a:highlight>
            </a:endParaRPr>
          </a:p>
          <a:p>
            <a:pPr marL="457200" lvl="0" indent="-355600" algn="l" rtl="0">
              <a:lnSpc>
                <a:spcPct val="90000"/>
              </a:lnSpc>
              <a:spcBef>
                <a:spcPts val="360"/>
              </a:spcBef>
              <a:spcAft>
                <a:spcPts val="0"/>
              </a:spcAft>
              <a:buSzPts val="2000"/>
              <a:buChar char="•"/>
            </a:pPr>
            <a:r>
              <a:rPr lang="en-US" sz="2000">
                <a:highlight>
                  <a:schemeClr val="lt1"/>
                </a:highlight>
              </a:rPr>
              <a:t>Complex gesture recognition</a:t>
            </a:r>
            <a:endParaRPr sz="2000">
              <a:highlight>
                <a:schemeClr val="lt1"/>
              </a:highlight>
            </a:endParaRPr>
          </a:p>
          <a:p>
            <a:pPr marL="0" lvl="0" indent="0" algn="l" rtl="0">
              <a:lnSpc>
                <a:spcPct val="90000"/>
              </a:lnSpc>
              <a:spcBef>
                <a:spcPts val="360"/>
              </a:spcBef>
              <a:spcAft>
                <a:spcPts val="0"/>
              </a:spcAft>
              <a:buNone/>
            </a:pPr>
            <a:endParaRPr sz="2000">
              <a:highlight>
                <a:schemeClr val="lt1"/>
              </a:highlight>
            </a:endParaRPr>
          </a:p>
          <a:p>
            <a:pPr marL="457200" lvl="0" indent="-355600" algn="l" rtl="0">
              <a:lnSpc>
                <a:spcPct val="90000"/>
              </a:lnSpc>
              <a:spcBef>
                <a:spcPts val="360"/>
              </a:spcBef>
              <a:spcAft>
                <a:spcPts val="0"/>
              </a:spcAft>
              <a:buSzPts val="2000"/>
              <a:buChar char="•"/>
            </a:pPr>
            <a:r>
              <a:rPr lang="en-US" sz="2000">
                <a:highlight>
                  <a:schemeClr val="lt1"/>
                </a:highlight>
              </a:rPr>
              <a:t>Robustness</a:t>
            </a:r>
            <a:endParaRPr sz="2000">
              <a:highlight>
                <a:schemeClr val="lt1"/>
              </a:highlight>
            </a:endParaRPr>
          </a:p>
        </p:txBody>
      </p:sp>
      <p:sp>
        <p:nvSpPr>
          <p:cNvPr id="162" name="Google Shape;162;g1fc4701358b_13_1"/>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8"/>
          <p:cNvSpPr txBox="1">
            <a:spLocks noGrp="1"/>
          </p:cNvSpPr>
          <p:nvPr>
            <p:ph type="title"/>
          </p:nvPr>
        </p:nvSpPr>
        <p:spPr>
          <a:xfrm>
            <a:off x="457200" y="228600"/>
            <a:ext cx="8229600" cy="5635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0000"/>
              </a:buClr>
              <a:buSzPct val="100000"/>
              <a:buFont typeface="Arial"/>
              <a:buNone/>
            </a:pPr>
            <a:r>
              <a:rPr lang="en-US" b="1">
                <a:solidFill>
                  <a:srgbClr val="FF0000"/>
                </a:solidFill>
              </a:rPr>
              <a:t>Proposed work</a:t>
            </a:r>
            <a:endParaRPr/>
          </a:p>
        </p:txBody>
      </p:sp>
      <p:sp>
        <p:nvSpPr>
          <p:cNvPr id="168" name="Google Shape;168;p8"/>
          <p:cNvSpPr txBox="1">
            <a:spLocks noGrp="1"/>
          </p:cNvSpPr>
          <p:nvPr>
            <p:ph type="body" idx="1"/>
          </p:nvPr>
        </p:nvSpPr>
        <p:spPr>
          <a:xfrm>
            <a:off x="342900" y="941625"/>
            <a:ext cx="8458200" cy="54147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640"/>
              </a:spcBef>
              <a:spcAft>
                <a:spcPts val="0"/>
              </a:spcAft>
              <a:buSzPts val="275"/>
              <a:buNone/>
            </a:pPr>
            <a:endParaRPr sz="2000">
              <a:highlight>
                <a:schemeClr val="lt1"/>
              </a:highlight>
            </a:endParaRPr>
          </a:p>
          <a:p>
            <a:pPr marL="0" lvl="0" indent="0" algn="l" rtl="0">
              <a:lnSpc>
                <a:spcPct val="80000"/>
              </a:lnSpc>
              <a:spcBef>
                <a:spcPts val="640"/>
              </a:spcBef>
              <a:spcAft>
                <a:spcPts val="0"/>
              </a:spcAft>
              <a:buSzPts val="275"/>
              <a:buNone/>
            </a:pPr>
            <a:r>
              <a:rPr lang="en-US" sz="2000">
                <a:highlight>
                  <a:schemeClr val="lt1"/>
                </a:highlight>
              </a:rPr>
              <a:t>Objective Statement:- 	To build hand gesture recognition system using deep learning.</a:t>
            </a:r>
            <a:endParaRPr sz="2000">
              <a:highlight>
                <a:schemeClr val="lt1"/>
              </a:highlight>
            </a:endParaRPr>
          </a:p>
          <a:p>
            <a:pPr marL="0" lvl="0" indent="0" algn="l" rtl="0">
              <a:lnSpc>
                <a:spcPct val="80000"/>
              </a:lnSpc>
              <a:spcBef>
                <a:spcPts val="640"/>
              </a:spcBef>
              <a:spcAft>
                <a:spcPts val="0"/>
              </a:spcAft>
              <a:buSzPts val="275"/>
              <a:buNone/>
            </a:pPr>
            <a:endParaRPr sz="2000" b="1">
              <a:highlight>
                <a:schemeClr val="lt1"/>
              </a:highlight>
            </a:endParaRPr>
          </a:p>
          <a:p>
            <a:pPr marL="0" lvl="0" indent="0" algn="l" rtl="0">
              <a:lnSpc>
                <a:spcPct val="80000"/>
              </a:lnSpc>
              <a:spcBef>
                <a:spcPts val="640"/>
              </a:spcBef>
              <a:spcAft>
                <a:spcPts val="0"/>
              </a:spcAft>
              <a:buSzPts val="275"/>
              <a:buNone/>
            </a:pPr>
            <a:r>
              <a:rPr lang="en-US" sz="2000">
                <a:highlight>
                  <a:schemeClr val="lt1"/>
                </a:highlight>
              </a:rPr>
              <a:t>Uniqueness  it could be trained on a diverse dataset that contains different hand shapes and skin tones to improve the recognition rate for people with different hand characteristics.</a:t>
            </a:r>
            <a:endParaRPr sz="2000">
              <a:highlight>
                <a:schemeClr val="lt1"/>
              </a:highlight>
            </a:endParaRPr>
          </a:p>
          <a:p>
            <a:pPr marL="0" lvl="0" indent="0" algn="l" rtl="0">
              <a:lnSpc>
                <a:spcPct val="115000"/>
              </a:lnSpc>
              <a:spcBef>
                <a:spcPts val="1500"/>
              </a:spcBef>
              <a:spcAft>
                <a:spcPts val="0"/>
              </a:spcAft>
              <a:buClr>
                <a:schemeClr val="dk1"/>
              </a:buClr>
              <a:buSzPts val="1100"/>
              <a:buFont typeface="Arial"/>
              <a:buNone/>
            </a:pPr>
            <a:r>
              <a:rPr lang="en-US" sz="2000">
                <a:highlight>
                  <a:schemeClr val="lt1"/>
                </a:highlight>
              </a:rPr>
              <a:t>The modules</a:t>
            </a:r>
            <a:r>
              <a:rPr lang="en-US" sz="2000" b="1">
                <a:highlight>
                  <a:schemeClr val="lt1"/>
                </a:highlight>
              </a:rPr>
              <a:t> </a:t>
            </a:r>
            <a:r>
              <a:rPr lang="en-US" sz="2000">
                <a:highlight>
                  <a:schemeClr val="lt1"/>
                </a:highlight>
              </a:rPr>
              <a:t>for hand gesture recognition using deep learning are:</a:t>
            </a:r>
            <a:endParaRPr sz="2000">
              <a:highlight>
                <a:schemeClr val="lt1"/>
              </a:highlight>
            </a:endParaRPr>
          </a:p>
          <a:p>
            <a:pPr marL="457200" lvl="0" indent="-355600" algn="l" rtl="0">
              <a:lnSpc>
                <a:spcPct val="115000"/>
              </a:lnSpc>
              <a:spcBef>
                <a:spcPts val="1500"/>
              </a:spcBef>
              <a:spcAft>
                <a:spcPts val="0"/>
              </a:spcAft>
              <a:buClr>
                <a:srgbClr val="D1D5DB"/>
              </a:buClr>
              <a:buSzPts val="2000"/>
              <a:buFont typeface="Roboto"/>
              <a:buChar char="•"/>
            </a:pPr>
            <a:r>
              <a:rPr lang="en-US" sz="2000">
                <a:highlight>
                  <a:schemeClr val="lt1"/>
                </a:highlight>
              </a:rPr>
              <a:t>Data acquisition: This module captures images of hand gestures using a depth sensor or an RGB camera. The images are labeled according to the gesture they represent.</a:t>
            </a:r>
            <a:endParaRPr sz="2000">
              <a:highlight>
                <a:schemeClr val="lt1"/>
              </a:highlight>
            </a:endParaRPr>
          </a:p>
          <a:p>
            <a:pPr marL="457200" lvl="0" indent="-355600" algn="l" rtl="0">
              <a:lnSpc>
                <a:spcPct val="115000"/>
              </a:lnSpc>
              <a:spcBef>
                <a:spcPts val="0"/>
              </a:spcBef>
              <a:spcAft>
                <a:spcPts val="0"/>
              </a:spcAft>
              <a:buClr>
                <a:schemeClr val="dk1"/>
              </a:buClr>
              <a:buSzPts val="2000"/>
              <a:buFont typeface="Arial"/>
              <a:buChar char="•"/>
            </a:pPr>
            <a:r>
              <a:rPr lang="en-US" sz="2000">
                <a:highlight>
                  <a:schemeClr val="lt1"/>
                </a:highlight>
              </a:rPr>
              <a:t>Data preprocessing: This module preprocesses the images to align the depth and RGB images, resize them to the appropriate size, and normalize the pixel values.</a:t>
            </a:r>
            <a:endParaRPr sz="2000">
              <a:highlight>
                <a:schemeClr val="lt1"/>
              </a:highlight>
            </a:endParaRPr>
          </a:p>
          <a:p>
            <a:pPr marL="0" lvl="0" indent="0" algn="l" rtl="0">
              <a:lnSpc>
                <a:spcPct val="90000"/>
              </a:lnSpc>
              <a:spcBef>
                <a:spcPts val="2900"/>
              </a:spcBef>
              <a:spcAft>
                <a:spcPts val="0"/>
              </a:spcAft>
              <a:buNone/>
            </a:pPr>
            <a:endParaRPr sz="2000">
              <a:highlight>
                <a:schemeClr val="lt1"/>
              </a:highlight>
            </a:endParaRPr>
          </a:p>
          <a:p>
            <a:pPr marL="0" lvl="0" indent="0" algn="l" rtl="0">
              <a:lnSpc>
                <a:spcPct val="80000"/>
              </a:lnSpc>
              <a:spcBef>
                <a:spcPts val="2900"/>
              </a:spcBef>
              <a:spcAft>
                <a:spcPts val="0"/>
              </a:spcAft>
              <a:buSzPts val="275"/>
              <a:buNone/>
            </a:pPr>
            <a:endParaRPr sz="1200">
              <a:highlight>
                <a:schemeClr val="lt1"/>
              </a:highlight>
            </a:endParaRPr>
          </a:p>
          <a:p>
            <a:pPr marL="0" lvl="0" indent="0" algn="l" rtl="0">
              <a:lnSpc>
                <a:spcPct val="80000"/>
              </a:lnSpc>
              <a:spcBef>
                <a:spcPts val="640"/>
              </a:spcBef>
              <a:spcAft>
                <a:spcPts val="0"/>
              </a:spcAft>
              <a:buSzPts val="275"/>
              <a:buNone/>
            </a:pPr>
            <a:endParaRPr sz="1200" b="1">
              <a:highlight>
                <a:schemeClr val="lt1"/>
              </a:highlight>
            </a:endParaRPr>
          </a:p>
        </p:txBody>
      </p:sp>
      <p:sp>
        <p:nvSpPr>
          <p:cNvPr id="169" name="Google Shape;169;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1fc4701358b_22_0"/>
          <p:cNvSpPr txBox="1">
            <a:spLocks noGrp="1"/>
          </p:cNvSpPr>
          <p:nvPr>
            <p:ph type="body" idx="1"/>
          </p:nvPr>
        </p:nvSpPr>
        <p:spPr>
          <a:xfrm>
            <a:off x="457200" y="253650"/>
            <a:ext cx="8229600" cy="6707700"/>
          </a:xfrm>
          <a:prstGeom prst="rect">
            <a:avLst/>
          </a:prstGeom>
        </p:spPr>
        <p:txBody>
          <a:bodyPr spcFirstLastPara="1" wrap="square" lIns="91425" tIns="45700" rIns="91425" bIns="45700" anchor="t" anchorCtr="0">
            <a:noAutofit/>
          </a:bodyPr>
          <a:lstStyle/>
          <a:p>
            <a:pPr marL="457200" lvl="0" indent="-355600" algn="l" rtl="0">
              <a:lnSpc>
                <a:spcPct val="115000"/>
              </a:lnSpc>
              <a:spcBef>
                <a:spcPts val="2900"/>
              </a:spcBef>
              <a:spcAft>
                <a:spcPts val="0"/>
              </a:spcAft>
              <a:buClr>
                <a:schemeClr val="dk1"/>
              </a:buClr>
              <a:buSzPts val="2000"/>
              <a:buFont typeface="Arial"/>
              <a:buChar char="•"/>
            </a:pPr>
            <a:r>
              <a:rPr lang="en-US" sz="2000">
                <a:highlight>
                  <a:schemeClr val="lt1"/>
                </a:highlight>
              </a:rPr>
              <a:t>Feature extraction: This module uses a convolutional neural network (CNN) to extract features from both the depth and RGB images. The CNN has two branches, one for the depth images and one for the RGB images.</a:t>
            </a:r>
            <a:endParaRPr sz="2000">
              <a:highlight>
                <a:schemeClr val="lt1"/>
              </a:highlight>
            </a:endParaRPr>
          </a:p>
          <a:p>
            <a:pPr marL="457200" lvl="0" indent="-355600" algn="l" rtl="0">
              <a:lnSpc>
                <a:spcPct val="115000"/>
              </a:lnSpc>
              <a:spcBef>
                <a:spcPts val="0"/>
              </a:spcBef>
              <a:spcAft>
                <a:spcPts val="0"/>
              </a:spcAft>
              <a:buClr>
                <a:srgbClr val="D1D5DB"/>
              </a:buClr>
              <a:buSzPts val="2000"/>
              <a:buFont typeface="Roboto"/>
              <a:buChar char="•"/>
            </a:pPr>
            <a:endParaRPr sz="2000">
              <a:highlight>
                <a:schemeClr val="lt1"/>
              </a:highlight>
            </a:endParaRPr>
          </a:p>
          <a:p>
            <a:pPr marL="457200" lvl="0" indent="-355600" algn="l" rtl="0">
              <a:lnSpc>
                <a:spcPct val="115000"/>
              </a:lnSpc>
              <a:spcBef>
                <a:spcPts val="0"/>
              </a:spcBef>
              <a:spcAft>
                <a:spcPts val="0"/>
              </a:spcAft>
              <a:buClr>
                <a:schemeClr val="dk1"/>
              </a:buClr>
              <a:buSzPts val="2000"/>
              <a:buFont typeface="Arial"/>
              <a:buChar char="•"/>
            </a:pPr>
            <a:r>
              <a:rPr lang="en-US" sz="2000">
                <a:highlight>
                  <a:schemeClr val="lt1"/>
                </a:highlight>
              </a:rPr>
              <a:t>Gesture recognition: This module uses a long short-term memory (LSTM) network to recognize the gestures based on the features extracted by the CNN. The LSTM network is trained to recognize the gestures.</a:t>
            </a:r>
            <a:endParaRPr sz="2000">
              <a:highlight>
                <a:schemeClr val="lt1"/>
              </a:highlight>
            </a:endParaRPr>
          </a:p>
          <a:p>
            <a:pPr marL="457200" lvl="0" indent="-355600" algn="l" rtl="0">
              <a:lnSpc>
                <a:spcPct val="115000"/>
              </a:lnSpc>
              <a:spcBef>
                <a:spcPts val="0"/>
              </a:spcBef>
              <a:spcAft>
                <a:spcPts val="0"/>
              </a:spcAft>
              <a:buClr>
                <a:srgbClr val="D1D5DB"/>
              </a:buClr>
              <a:buSzPts val="2000"/>
              <a:buFont typeface="Roboto"/>
              <a:buChar char="•"/>
            </a:pPr>
            <a:endParaRPr sz="2000">
              <a:highlight>
                <a:schemeClr val="lt1"/>
              </a:highlight>
            </a:endParaRPr>
          </a:p>
          <a:p>
            <a:pPr marL="457200" lvl="0" indent="-355600" algn="l" rtl="0">
              <a:lnSpc>
                <a:spcPct val="115000"/>
              </a:lnSpc>
              <a:spcBef>
                <a:spcPts val="0"/>
              </a:spcBef>
              <a:spcAft>
                <a:spcPts val="0"/>
              </a:spcAft>
              <a:buClr>
                <a:schemeClr val="dk1"/>
              </a:buClr>
              <a:buSzPts val="2000"/>
              <a:buFont typeface="Arial"/>
              <a:buChar char="•"/>
            </a:pPr>
            <a:r>
              <a:rPr lang="en-US" sz="2000">
                <a:highlight>
                  <a:schemeClr val="lt1"/>
                </a:highlight>
              </a:rPr>
              <a:t>Evaluation: This module evaluates the performance of the model using metrics such as accuracy, precision, recall, and F1-score.</a:t>
            </a:r>
            <a:endParaRPr sz="2000">
              <a:highlight>
                <a:schemeClr val="lt1"/>
              </a:highlight>
            </a:endParaRPr>
          </a:p>
          <a:p>
            <a:pPr marL="457200" lvl="0" indent="-355600" algn="l" rtl="0">
              <a:lnSpc>
                <a:spcPct val="115000"/>
              </a:lnSpc>
              <a:spcBef>
                <a:spcPts val="0"/>
              </a:spcBef>
              <a:spcAft>
                <a:spcPts val="0"/>
              </a:spcAft>
              <a:buClr>
                <a:srgbClr val="D1D5DB"/>
              </a:buClr>
              <a:buSzPts val="2000"/>
              <a:buFont typeface="Roboto"/>
              <a:buChar char="•"/>
            </a:pPr>
            <a:endParaRPr sz="2000">
              <a:highlight>
                <a:schemeClr val="lt1"/>
              </a:highlight>
            </a:endParaRPr>
          </a:p>
          <a:p>
            <a:pPr marL="457200" lvl="0" indent="-355600" algn="l" rtl="0">
              <a:lnSpc>
                <a:spcPct val="115000"/>
              </a:lnSpc>
              <a:spcBef>
                <a:spcPts val="0"/>
              </a:spcBef>
              <a:spcAft>
                <a:spcPts val="0"/>
              </a:spcAft>
              <a:buClr>
                <a:schemeClr val="dk1"/>
              </a:buClr>
              <a:buSzPts val="2000"/>
              <a:buFont typeface="Roboto"/>
              <a:buChar char="•"/>
            </a:pPr>
            <a:r>
              <a:rPr lang="en-US" sz="2000">
                <a:highlight>
                  <a:schemeClr val="lt1"/>
                </a:highlight>
              </a:rPr>
              <a:t>Deployment: This module deploys the model on a device with a depth sensor or RGB camera for real-time gesture recognition</a:t>
            </a:r>
            <a:r>
              <a:rPr lang="en-US" sz="2000">
                <a:highlight>
                  <a:schemeClr val="lt1"/>
                </a:highlight>
                <a:latin typeface="Roboto"/>
                <a:ea typeface="Roboto"/>
                <a:cs typeface="Roboto"/>
                <a:sym typeface="Roboto"/>
              </a:rPr>
              <a:t>.</a:t>
            </a:r>
            <a:endParaRPr sz="2000">
              <a:highlight>
                <a:schemeClr val="lt1"/>
              </a:highlight>
              <a:latin typeface="Roboto"/>
              <a:ea typeface="Roboto"/>
              <a:cs typeface="Roboto"/>
              <a:sym typeface="Roboto"/>
            </a:endParaRPr>
          </a:p>
          <a:p>
            <a:pPr marL="0" lvl="0" indent="0" algn="l" rtl="0">
              <a:lnSpc>
                <a:spcPct val="90000"/>
              </a:lnSpc>
              <a:spcBef>
                <a:spcPts val="2900"/>
              </a:spcBef>
              <a:spcAft>
                <a:spcPts val="2900"/>
              </a:spcAft>
              <a:buClr>
                <a:schemeClr val="dk1"/>
              </a:buClr>
              <a:buSzPts val="1100"/>
              <a:buFont typeface="Arial"/>
              <a:buNone/>
            </a:pPr>
            <a:endParaRPr sz="2000">
              <a:highlight>
                <a:schemeClr val="lt1"/>
              </a:highlight>
            </a:endParaRPr>
          </a:p>
        </p:txBody>
      </p:sp>
      <p:sp>
        <p:nvSpPr>
          <p:cNvPr id="176" name="Google Shape;176;g1fc4701358b_22_0"/>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200e597f8ad_1_0"/>
          <p:cNvSpPr txBox="1">
            <a:spLocks noGrp="1"/>
          </p:cNvSpPr>
          <p:nvPr>
            <p:ph type="body" idx="1"/>
          </p:nvPr>
        </p:nvSpPr>
        <p:spPr>
          <a:xfrm>
            <a:off x="457200" y="418050"/>
            <a:ext cx="8229600" cy="57081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sz="2000">
                <a:highlight>
                  <a:schemeClr val="lt1"/>
                </a:highlight>
              </a:rPr>
              <a:t>The </a:t>
            </a:r>
            <a:r>
              <a:rPr lang="en-US" sz="2000" b="1">
                <a:highlight>
                  <a:schemeClr val="lt1"/>
                </a:highlight>
              </a:rPr>
              <a:t>algorithm </a:t>
            </a:r>
            <a:r>
              <a:rPr lang="en-US" sz="2000">
                <a:highlight>
                  <a:schemeClr val="lt1"/>
                </a:highlight>
              </a:rPr>
              <a:t>used in the hand gesture recognition system using deep learning s a combination of two main algorithms:</a:t>
            </a:r>
            <a:endParaRPr sz="2000">
              <a:highlight>
                <a:schemeClr val="lt1"/>
              </a:highlight>
            </a:endParaRPr>
          </a:p>
          <a:p>
            <a:pPr marL="457200" lvl="0" indent="-355600" algn="l" rtl="0">
              <a:spcBef>
                <a:spcPts val="2900"/>
              </a:spcBef>
              <a:spcAft>
                <a:spcPts val="0"/>
              </a:spcAft>
              <a:buSzPts val="2000"/>
              <a:buAutoNum type="arabicPeriod"/>
            </a:pPr>
            <a:r>
              <a:rPr lang="en-US" sz="2000">
                <a:highlight>
                  <a:schemeClr val="lt1"/>
                </a:highlight>
              </a:rPr>
              <a:t>Convolutional Neural Network (CNN)</a:t>
            </a:r>
            <a:endParaRPr sz="2000">
              <a:highlight>
                <a:schemeClr val="lt1"/>
              </a:highlight>
            </a:endParaRPr>
          </a:p>
          <a:p>
            <a:pPr marL="457200" lvl="0" indent="-355600" algn="l" rtl="0">
              <a:spcBef>
                <a:spcPts val="0"/>
              </a:spcBef>
              <a:spcAft>
                <a:spcPts val="0"/>
              </a:spcAft>
              <a:buSzPts val="2000"/>
              <a:buAutoNum type="arabicPeriod"/>
            </a:pPr>
            <a:r>
              <a:rPr lang="en-US" sz="2000">
                <a:highlight>
                  <a:schemeClr val="lt1"/>
                </a:highlight>
              </a:rPr>
              <a:t>Long Short-term Memory (LSTM) network</a:t>
            </a:r>
            <a:endParaRPr sz="2000">
              <a:highlight>
                <a:schemeClr val="lt1"/>
              </a:highlight>
            </a:endParaRPr>
          </a:p>
          <a:p>
            <a:pPr marL="0" lvl="0" indent="0" algn="l" rtl="0">
              <a:lnSpc>
                <a:spcPct val="90000"/>
              </a:lnSpc>
              <a:spcBef>
                <a:spcPts val="2900"/>
              </a:spcBef>
              <a:spcAft>
                <a:spcPts val="2900"/>
              </a:spcAft>
              <a:buClr>
                <a:schemeClr val="dk1"/>
              </a:buClr>
              <a:buSzPts val="1100"/>
              <a:buFont typeface="Arial"/>
              <a:buNone/>
            </a:pPr>
            <a:r>
              <a:rPr lang="en-US" sz="2000">
                <a:highlight>
                  <a:schemeClr val="lt1"/>
                </a:highlight>
              </a:rPr>
              <a:t>The CNN extracts the features from the depth and RGB images and the LSTM network uses those features to recognize the gesture. The combination of CNN and LSTM can be effective in recognizing complex dynamic hand gestures.</a:t>
            </a:r>
            <a:endParaRPr/>
          </a:p>
        </p:txBody>
      </p:sp>
      <p:sp>
        <p:nvSpPr>
          <p:cNvPr id="183" name="Google Shape;183;g200e597f8ad_1_0"/>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9"/>
          <p:cNvSpPr txBox="1">
            <a:spLocks noGrp="1"/>
          </p:cNvSpPr>
          <p:nvPr>
            <p:ph type="title"/>
          </p:nvPr>
        </p:nvSpPr>
        <p:spPr>
          <a:xfrm>
            <a:off x="457200" y="228600"/>
            <a:ext cx="8229600" cy="5635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0000"/>
              </a:buClr>
              <a:buSzPct val="100000"/>
              <a:buFont typeface="Arial"/>
              <a:buNone/>
            </a:pPr>
            <a:r>
              <a:rPr lang="en-US" b="1">
                <a:solidFill>
                  <a:srgbClr val="FF0000"/>
                </a:solidFill>
              </a:rPr>
              <a:t>System Flow diagram</a:t>
            </a:r>
            <a:endParaRPr/>
          </a:p>
        </p:txBody>
      </p:sp>
      <p:sp>
        <p:nvSpPr>
          <p:cNvPr id="189" name="Google Shape;189;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pic>
        <p:nvPicPr>
          <p:cNvPr id="190" name="Google Shape;190;p9"/>
          <p:cNvPicPr preferRelativeResize="0"/>
          <p:nvPr/>
        </p:nvPicPr>
        <p:blipFill>
          <a:blip r:embed="rId3">
            <a:alphaModFix/>
          </a:blip>
          <a:stretch>
            <a:fillRect/>
          </a:stretch>
        </p:blipFill>
        <p:spPr>
          <a:xfrm>
            <a:off x="1326700" y="944562"/>
            <a:ext cx="6862860" cy="525938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200e597f8ad_3_0"/>
          <p:cNvSpPr txBox="1">
            <a:spLocks noGrp="1"/>
          </p:cNvSpPr>
          <p:nvPr>
            <p:ph type="body" idx="1"/>
          </p:nvPr>
        </p:nvSpPr>
        <p:spPr>
          <a:xfrm>
            <a:off x="457200" y="418050"/>
            <a:ext cx="8229600" cy="5938200"/>
          </a:xfrm>
          <a:prstGeom prst="rect">
            <a:avLst/>
          </a:prstGeom>
        </p:spPr>
        <p:txBody>
          <a:bodyPr spcFirstLastPara="1" wrap="square" lIns="91425" tIns="45700" rIns="91425" bIns="45700" anchor="t" anchorCtr="0">
            <a:normAutofit fontScale="25000" lnSpcReduction="20000"/>
          </a:bodyPr>
          <a:lstStyle/>
          <a:p>
            <a:pPr marL="457200" lvl="0" indent="-355600" algn="l" rtl="0">
              <a:lnSpc>
                <a:spcPct val="115000"/>
              </a:lnSpc>
              <a:spcBef>
                <a:spcPts val="2900"/>
              </a:spcBef>
              <a:spcAft>
                <a:spcPts val="0"/>
              </a:spcAft>
              <a:buClr>
                <a:schemeClr val="dk1"/>
              </a:buClr>
              <a:buSzPct val="100000"/>
              <a:buFont typeface="Arial"/>
              <a:buAutoNum type="arabicPeriod"/>
            </a:pPr>
            <a:r>
              <a:rPr lang="en-US" sz="8000">
                <a:highlight>
                  <a:schemeClr val="lt1"/>
                </a:highlight>
              </a:rPr>
              <a:t>Data acquisition: The system captures images or video of the user's hands using a camera or other input device.</a:t>
            </a:r>
            <a:endParaRPr sz="8000">
              <a:highlight>
                <a:schemeClr val="lt1"/>
              </a:highlight>
            </a:endParaRPr>
          </a:p>
          <a:p>
            <a:pPr marL="457200" lvl="0" indent="-355600" algn="l" rtl="0">
              <a:lnSpc>
                <a:spcPct val="115000"/>
              </a:lnSpc>
              <a:spcBef>
                <a:spcPts val="0"/>
              </a:spcBef>
              <a:spcAft>
                <a:spcPts val="0"/>
              </a:spcAft>
              <a:buClr>
                <a:schemeClr val="dk1"/>
              </a:buClr>
              <a:buSzPct val="100000"/>
              <a:buFont typeface="Arial"/>
              <a:buAutoNum type="arabicPeriod"/>
            </a:pPr>
            <a:r>
              <a:rPr lang="en-US" sz="8000">
                <a:highlight>
                  <a:schemeClr val="lt1"/>
                </a:highlight>
              </a:rPr>
              <a:t>Preprocessing: The images or video are preprocessed to remove noise and enhance the features of the hand gestures. This may include image cropping, normalization, and background subtraction.</a:t>
            </a:r>
            <a:endParaRPr sz="8000">
              <a:highlight>
                <a:schemeClr val="lt1"/>
              </a:highlight>
            </a:endParaRPr>
          </a:p>
          <a:p>
            <a:pPr marL="457200" lvl="0" indent="-355600" algn="l" rtl="0">
              <a:lnSpc>
                <a:spcPct val="115000"/>
              </a:lnSpc>
              <a:spcBef>
                <a:spcPts val="0"/>
              </a:spcBef>
              <a:spcAft>
                <a:spcPts val="0"/>
              </a:spcAft>
              <a:buClr>
                <a:schemeClr val="dk1"/>
              </a:buClr>
              <a:buSzPct val="100000"/>
              <a:buFont typeface="Arial"/>
              <a:buAutoNum type="arabicPeriod"/>
            </a:pPr>
            <a:r>
              <a:rPr lang="en-US" sz="8000">
                <a:highlight>
                  <a:schemeClr val="lt1"/>
                </a:highlight>
              </a:rPr>
              <a:t>Feature extraction: The system extracts features from the preprocessed images or video that are relevant for hand gesture recognition. This may include extracting the shape, size, and movement of the hand.</a:t>
            </a:r>
            <a:endParaRPr sz="8000">
              <a:highlight>
                <a:schemeClr val="lt1"/>
              </a:highlight>
            </a:endParaRPr>
          </a:p>
          <a:p>
            <a:pPr marL="457200" lvl="0" indent="-355600" algn="l" rtl="0">
              <a:lnSpc>
                <a:spcPct val="115000"/>
              </a:lnSpc>
              <a:spcBef>
                <a:spcPts val="0"/>
              </a:spcBef>
              <a:spcAft>
                <a:spcPts val="0"/>
              </a:spcAft>
              <a:buClr>
                <a:schemeClr val="dk1"/>
              </a:buClr>
              <a:buSzPct val="100000"/>
              <a:buFont typeface="Arial"/>
              <a:buAutoNum type="arabicPeriod"/>
            </a:pPr>
            <a:r>
              <a:rPr lang="en-US" sz="8000">
                <a:highlight>
                  <a:schemeClr val="lt1"/>
                </a:highlight>
              </a:rPr>
              <a:t>Classification: The system uses the extracted features to classify the hand gestures. This may include training a machine learning model on a dataset of labeled hand gestures.</a:t>
            </a:r>
            <a:endParaRPr sz="8000">
              <a:highlight>
                <a:schemeClr val="lt1"/>
              </a:highlight>
            </a:endParaRPr>
          </a:p>
          <a:p>
            <a:pPr marL="457200" lvl="0" indent="-355600" algn="l" rtl="0">
              <a:lnSpc>
                <a:spcPct val="115000"/>
              </a:lnSpc>
              <a:spcBef>
                <a:spcPts val="0"/>
              </a:spcBef>
              <a:spcAft>
                <a:spcPts val="0"/>
              </a:spcAft>
              <a:buClr>
                <a:schemeClr val="dk1"/>
              </a:buClr>
              <a:buSzPct val="100000"/>
              <a:buFont typeface="Arial"/>
              <a:buAutoNum type="arabicPeriod"/>
            </a:pPr>
            <a:r>
              <a:rPr lang="en-US" sz="8000">
                <a:highlight>
                  <a:schemeClr val="lt1"/>
                </a:highlight>
              </a:rPr>
              <a:t>Output: The system generates an output based on the recognized hand gesture. This may include controlling a cursor on a screen, or sending commands to another device.</a:t>
            </a:r>
            <a:endParaRPr sz="8000">
              <a:highlight>
                <a:schemeClr val="lt1"/>
              </a:highlight>
            </a:endParaRPr>
          </a:p>
          <a:p>
            <a:pPr marL="457200" lvl="0" indent="-355600" algn="l" rtl="0">
              <a:lnSpc>
                <a:spcPct val="115000"/>
              </a:lnSpc>
              <a:spcBef>
                <a:spcPts val="0"/>
              </a:spcBef>
              <a:spcAft>
                <a:spcPts val="0"/>
              </a:spcAft>
              <a:buClr>
                <a:schemeClr val="dk1"/>
              </a:buClr>
              <a:buSzPct val="100000"/>
              <a:buFont typeface="Arial"/>
              <a:buAutoNum type="arabicPeriod"/>
            </a:pPr>
            <a:r>
              <a:rPr lang="en-US" sz="8000">
                <a:highlight>
                  <a:schemeClr val="lt1"/>
                </a:highlight>
              </a:rPr>
              <a:t>Feedback &amp; Evaluation: Depending on the specific application, the system may be able to provide feedback to the user, or be evaluated against a set of ground truth samples, to improve its recognition accuracy over time.</a:t>
            </a:r>
            <a:endParaRPr sz="8000">
              <a:highlight>
                <a:schemeClr val="lt1"/>
              </a:highlight>
            </a:endParaRPr>
          </a:p>
          <a:p>
            <a:pPr marL="0" lvl="0" indent="0" algn="l" rtl="0">
              <a:spcBef>
                <a:spcPts val="360"/>
              </a:spcBef>
              <a:spcAft>
                <a:spcPts val="0"/>
              </a:spcAft>
              <a:buNone/>
            </a:pPr>
            <a:endParaRPr/>
          </a:p>
        </p:txBody>
      </p:sp>
      <p:sp>
        <p:nvSpPr>
          <p:cNvPr id="197" name="Google Shape;197;g200e597f8ad_3_0"/>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0"/>
          <p:cNvSpPr txBox="1">
            <a:spLocks noGrp="1"/>
          </p:cNvSpPr>
          <p:nvPr>
            <p:ph type="title"/>
          </p:nvPr>
        </p:nvSpPr>
        <p:spPr>
          <a:xfrm>
            <a:off x="457200" y="228600"/>
            <a:ext cx="8229600" cy="5635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0000"/>
              </a:buClr>
              <a:buSzPct val="100000"/>
              <a:buFont typeface="Arial"/>
              <a:buNone/>
            </a:pPr>
            <a:r>
              <a:rPr lang="en-US" b="1">
                <a:solidFill>
                  <a:srgbClr val="FF0000"/>
                </a:solidFill>
              </a:rPr>
              <a:t>Software used</a:t>
            </a:r>
            <a:endParaRPr/>
          </a:p>
        </p:txBody>
      </p:sp>
      <p:sp>
        <p:nvSpPr>
          <p:cNvPr id="203" name="Google Shape;203;p10"/>
          <p:cNvSpPr txBox="1">
            <a:spLocks noGrp="1"/>
          </p:cNvSpPr>
          <p:nvPr>
            <p:ph type="body" idx="1"/>
          </p:nvPr>
        </p:nvSpPr>
        <p:spPr>
          <a:xfrm>
            <a:off x="342900" y="886800"/>
            <a:ext cx="8458200" cy="4526100"/>
          </a:xfrm>
          <a:prstGeom prst="rect">
            <a:avLst/>
          </a:prstGeom>
          <a:noFill/>
          <a:ln>
            <a:noFill/>
          </a:ln>
        </p:spPr>
        <p:txBody>
          <a:bodyPr spcFirstLastPara="1" wrap="square" lIns="91425" tIns="45700" rIns="91425" bIns="45700" anchor="t" anchorCtr="0">
            <a:normAutofit/>
          </a:bodyPr>
          <a:lstStyle/>
          <a:p>
            <a:pPr marL="579438" lvl="1" indent="-350838" algn="l" rtl="0">
              <a:spcBef>
                <a:spcPts val="0"/>
              </a:spcBef>
              <a:spcAft>
                <a:spcPts val="0"/>
              </a:spcAft>
              <a:buClr>
                <a:schemeClr val="dk1"/>
              </a:buClr>
              <a:buSzPts val="2400"/>
              <a:buFont typeface="Arial"/>
              <a:buChar char="•"/>
            </a:pPr>
            <a:r>
              <a:rPr lang="en-US" sz="2400" b="1"/>
              <a:t>Software and Hardware details with Justification</a:t>
            </a:r>
            <a:endParaRPr/>
          </a:p>
        </p:txBody>
      </p:sp>
      <p:sp>
        <p:nvSpPr>
          <p:cNvPr id="204" name="Google Shape;204;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graphicFrame>
        <p:nvGraphicFramePr>
          <p:cNvPr id="205" name="Google Shape;205;p10"/>
          <p:cNvGraphicFramePr/>
          <p:nvPr/>
        </p:nvGraphicFramePr>
        <p:xfrm>
          <a:off x="769075" y="1285580"/>
          <a:ext cx="7445850" cy="2670945"/>
        </p:xfrm>
        <a:graphic>
          <a:graphicData uri="http://schemas.openxmlformats.org/drawingml/2006/table">
            <a:tbl>
              <a:tblPr>
                <a:noFill/>
                <a:tableStyleId>{566FE61F-7D72-47F2-BACF-E87C97AF5362}</a:tableStyleId>
              </a:tblPr>
              <a:tblGrid>
                <a:gridCol w="1504400">
                  <a:extLst>
                    <a:ext uri="{9D8B030D-6E8A-4147-A177-3AD203B41FA5}">
                      <a16:colId xmlns:a16="http://schemas.microsoft.com/office/drawing/2014/main" val="20000"/>
                    </a:ext>
                  </a:extLst>
                </a:gridCol>
                <a:gridCol w="3459500">
                  <a:extLst>
                    <a:ext uri="{9D8B030D-6E8A-4147-A177-3AD203B41FA5}">
                      <a16:colId xmlns:a16="http://schemas.microsoft.com/office/drawing/2014/main" val="20001"/>
                    </a:ext>
                  </a:extLst>
                </a:gridCol>
                <a:gridCol w="2481950">
                  <a:extLst>
                    <a:ext uri="{9D8B030D-6E8A-4147-A177-3AD203B41FA5}">
                      <a16:colId xmlns:a16="http://schemas.microsoft.com/office/drawing/2014/main" val="20002"/>
                    </a:ext>
                  </a:extLst>
                </a:gridCol>
              </a:tblGrid>
              <a:tr h="481275">
                <a:tc>
                  <a:txBody>
                    <a:bodyPr/>
                    <a:lstStyle/>
                    <a:p>
                      <a:pPr marL="0" lvl="0" indent="0" algn="ctr" rtl="0">
                        <a:spcBef>
                          <a:spcPts val="0"/>
                        </a:spcBef>
                        <a:spcAft>
                          <a:spcPts val="0"/>
                        </a:spcAft>
                        <a:buClr>
                          <a:schemeClr val="dk1"/>
                        </a:buClr>
                        <a:buFont typeface="Arial"/>
                        <a:buNone/>
                      </a:pPr>
                      <a:r>
                        <a:rPr lang="en-US" sz="1800" b="1">
                          <a:solidFill>
                            <a:schemeClr val="lt1"/>
                          </a:solidFill>
                          <a:latin typeface="Calibri"/>
                          <a:ea typeface="Calibri"/>
                          <a:cs typeface="Calibri"/>
                          <a:sym typeface="Calibri"/>
                        </a:rPr>
                        <a:t>S.No</a:t>
                      </a:r>
                      <a:endParaRPr/>
                    </a:p>
                  </a:txBody>
                  <a:tcPr marL="91425" marR="91425" marT="91425" marB="91425">
                    <a:solidFill>
                      <a:schemeClr val="dk2"/>
                    </a:solidFill>
                  </a:tcPr>
                </a:tc>
                <a:tc>
                  <a:txBody>
                    <a:bodyPr/>
                    <a:lstStyle/>
                    <a:p>
                      <a:pPr marL="0" lvl="0" indent="0" algn="ctr" rtl="0">
                        <a:spcBef>
                          <a:spcPts val="0"/>
                        </a:spcBef>
                        <a:spcAft>
                          <a:spcPts val="0"/>
                        </a:spcAft>
                        <a:buClr>
                          <a:schemeClr val="dk1"/>
                        </a:buClr>
                        <a:buFont typeface="Arial"/>
                        <a:buNone/>
                      </a:pPr>
                      <a:r>
                        <a:rPr lang="en-US" sz="1800" b="1">
                          <a:solidFill>
                            <a:schemeClr val="lt1"/>
                          </a:solidFill>
                          <a:latin typeface="Calibri"/>
                          <a:ea typeface="Calibri"/>
                          <a:cs typeface="Calibri"/>
                          <a:sym typeface="Calibri"/>
                        </a:rPr>
                        <a:t>Software used </a:t>
                      </a:r>
                      <a:endParaRPr/>
                    </a:p>
                  </a:txBody>
                  <a:tcPr marL="91425" marR="91425" marT="91425" marB="91425">
                    <a:solidFill>
                      <a:schemeClr val="dk2"/>
                    </a:solidFill>
                  </a:tcPr>
                </a:tc>
                <a:tc>
                  <a:txBody>
                    <a:bodyPr/>
                    <a:lstStyle/>
                    <a:p>
                      <a:pPr marL="0" lvl="0" indent="0" algn="ctr" rtl="0">
                        <a:spcBef>
                          <a:spcPts val="0"/>
                        </a:spcBef>
                        <a:spcAft>
                          <a:spcPts val="0"/>
                        </a:spcAft>
                        <a:buClr>
                          <a:schemeClr val="dk1"/>
                        </a:buClr>
                        <a:buFont typeface="Arial"/>
                        <a:buNone/>
                      </a:pPr>
                      <a:r>
                        <a:rPr lang="en-US" sz="1800" b="1">
                          <a:solidFill>
                            <a:schemeClr val="lt1"/>
                          </a:solidFill>
                          <a:latin typeface="Calibri"/>
                          <a:ea typeface="Calibri"/>
                          <a:cs typeface="Calibri"/>
                          <a:sym typeface="Calibri"/>
                        </a:rPr>
                        <a:t>Justification</a:t>
                      </a:r>
                      <a:endParaRPr/>
                    </a:p>
                  </a:txBody>
                  <a:tcPr marL="91425" marR="91425" marT="91425" marB="91425">
                    <a:solidFill>
                      <a:schemeClr val="dk2"/>
                    </a:solidFill>
                  </a:tcPr>
                </a:tc>
                <a:extLst>
                  <a:ext uri="{0D108BD9-81ED-4DB2-BD59-A6C34878D82A}">
                    <a16:rowId xmlns:a16="http://schemas.microsoft.com/office/drawing/2014/main" val="10000"/>
                  </a:ext>
                </a:extLst>
              </a:tr>
              <a:tr h="433125">
                <a:tc>
                  <a:txBody>
                    <a:bodyPr/>
                    <a:lstStyle/>
                    <a:p>
                      <a:pPr marL="0" lvl="0" indent="0" algn="l" rtl="0">
                        <a:spcBef>
                          <a:spcPts val="0"/>
                        </a:spcBef>
                        <a:spcAft>
                          <a:spcPts val="0"/>
                        </a:spcAft>
                        <a:buNone/>
                      </a:pPr>
                      <a:r>
                        <a:rPr lang="en-US">
                          <a:solidFill>
                            <a:schemeClr val="lt1"/>
                          </a:solidFill>
                        </a:rPr>
                        <a:t>1.</a:t>
                      </a:r>
                      <a:endParaRPr>
                        <a:solidFill>
                          <a:schemeClr val="lt1"/>
                        </a:solidFill>
                      </a:endParaRPr>
                    </a:p>
                  </a:txBody>
                  <a:tcPr marL="91425" marR="91425" marT="91425" marB="91425">
                    <a:solidFill>
                      <a:schemeClr val="dk2"/>
                    </a:solidFill>
                  </a:tcPr>
                </a:tc>
                <a:tc>
                  <a:txBody>
                    <a:bodyPr/>
                    <a:lstStyle/>
                    <a:p>
                      <a:pPr marL="0" lvl="0" indent="0" algn="l" rtl="0">
                        <a:spcBef>
                          <a:spcPts val="0"/>
                        </a:spcBef>
                        <a:spcAft>
                          <a:spcPts val="0"/>
                        </a:spcAft>
                        <a:buNone/>
                      </a:pPr>
                      <a:r>
                        <a:rPr lang="en-US" sz="1500">
                          <a:solidFill>
                            <a:schemeClr val="lt1"/>
                          </a:solidFill>
                        </a:rPr>
                        <a:t>Python</a:t>
                      </a:r>
                      <a:endParaRPr sz="1500">
                        <a:solidFill>
                          <a:schemeClr val="lt1"/>
                        </a:solidFill>
                      </a:endParaRPr>
                    </a:p>
                  </a:txBody>
                  <a:tcPr marL="91425" marR="91425" marT="91425" marB="91425">
                    <a:solidFill>
                      <a:schemeClr val="dk2"/>
                    </a:solidFill>
                  </a:tcPr>
                </a:tc>
                <a:tc>
                  <a:txBody>
                    <a:bodyPr/>
                    <a:lstStyle/>
                    <a:p>
                      <a:pPr marL="0" lvl="0" indent="0" algn="l" rtl="0">
                        <a:spcBef>
                          <a:spcPts val="0"/>
                        </a:spcBef>
                        <a:spcAft>
                          <a:spcPts val="0"/>
                        </a:spcAft>
                        <a:buNone/>
                      </a:pPr>
                      <a:r>
                        <a:rPr lang="en-US">
                          <a:solidFill>
                            <a:schemeClr val="lt1"/>
                          </a:solidFill>
                        </a:rPr>
                        <a:t>Programming Language</a:t>
                      </a:r>
                      <a:endParaRPr>
                        <a:solidFill>
                          <a:schemeClr val="lt1"/>
                        </a:solidFill>
                      </a:endParaRPr>
                    </a:p>
                  </a:txBody>
                  <a:tcPr marL="91425" marR="91425" marT="91425" marB="91425">
                    <a:solidFill>
                      <a:schemeClr val="dk2"/>
                    </a:solidFill>
                  </a:tcPr>
                </a:tc>
                <a:extLst>
                  <a:ext uri="{0D108BD9-81ED-4DB2-BD59-A6C34878D82A}">
                    <a16:rowId xmlns:a16="http://schemas.microsoft.com/office/drawing/2014/main" val="10001"/>
                  </a:ext>
                </a:extLst>
              </a:tr>
              <a:tr h="433125">
                <a:tc>
                  <a:txBody>
                    <a:bodyPr/>
                    <a:lstStyle/>
                    <a:p>
                      <a:pPr marL="0" lvl="0" indent="0" algn="ctr" rtl="0">
                        <a:spcBef>
                          <a:spcPts val="0"/>
                        </a:spcBef>
                        <a:spcAft>
                          <a:spcPts val="0"/>
                        </a:spcAft>
                        <a:buClr>
                          <a:schemeClr val="dk1"/>
                        </a:buClr>
                        <a:buFont typeface="Arial"/>
                        <a:buNone/>
                      </a:pPr>
                      <a:r>
                        <a:rPr lang="en-US" sz="1800" b="1">
                          <a:solidFill>
                            <a:schemeClr val="lt1"/>
                          </a:solidFill>
                          <a:latin typeface="Calibri"/>
                          <a:ea typeface="Calibri"/>
                          <a:cs typeface="Calibri"/>
                          <a:sym typeface="Calibri"/>
                        </a:rPr>
                        <a:t>S.No</a:t>
                      </a:r>
                      <a:endParaRPr>
                        <a:solidFill>
                          <a:schemeClr val="lt1"/>
                        </a:solidFill>
                      </a:endParaRPr>
                    </a:p>
                  </a:txBody>
                  <a:tcPr marL="91425" marR="91425" marT="91425" marB="91425">
                    <a:solidFill>
                      <a:schemeClr val="dk2"/>
                    </a:solidFill>
                  </a:tcPr>
                </a:tc>
                <a:tc>
                  <a:txBody>
                    <a:bodyPr/>
                    <a:lstStyle/>
                    <a:p>
                      <a:pPr marL="0" lvl="0" indent="0" algn="ctr" rtl="0">
                        <a:spcBef>
                          <a:spcPts val="0"/>
                        </a:spcBef>
                        <a:spcAft>
                          <a:spcPts val="0"/>
                        </a:spcAft>
                        <a:buClr>
                          <a:schemeClr val="dk1"/>
                        </a:buClr>
                        <a:buFont typeface="Arial"/>
                        <a:buNone/>
                      </a:pPr>
                      <a:r>
                        <a:rPr lang="en-US" sz="1800" b="1">
                          <a:solidFill>
                            <a:schemeClr val="lt1"/>
                          </a:solidFill>
                          <a:latin typeface="Calibri"/>
                          <a:ea typeface="Calibri"/>
                          <a:cs typeface="Calibri"/>
                          <a:sym typeface="Calibri"/>
                        </a:rPr>
                        <a:t>Modules used </a:t>
                      </a:r>
                      <a:endParaRPr sz="1500">
                        <a:solidFill>
                          <a:schemeClr val="lt1"/>
                        </a:solidFill>
                      </a:endParaRPr>
                    </a:p>
                  </a:txBody>
                  <a:tcPr marL="91425" marR="91425" marT="91425" marB="91425">
                    <a:solidFill>
                      <a:schemeClr val="dk2"/>
                    </a:solidFill>
                  </a:tcPr>
                </a:tc>
                <a:tc>
                  <a:txBody>
                    <a:bodyPr/>
                    <a:lstStyle/>
                    <a:p>
                      <a:pPr marL="0" lvl="0" indent="0" algn="ctr" rtl="0">
                        <a:spcBef>
                          <a:spcPts val="0"/>
                        </a:spcBef>
                        <a:spcAft>
                          <a:spcPts val="0"/>
                        </a:spcAft>
                        <a:buClr>
                          <a:schemeClr val="dk1"/>
                        </a:buClr>
                        <a:buFont typeface="Arial"/>
                        <a:buNone/>
                      </a:pPr>
                      <a:r>
                        <a:rPr lang="en-US" sz="1800" b="1">
                          <a:solidFill>
                            <a:schemeClr val="lt1"/>
                          </a:solidFill>
                          <a:latin typeface="Calibri"/>
                          <a:ea typeface="Calibri"/>
                          <a:cs typeface="Calibri"/>
                          <a:sym typeface="Calibri"/>
                        </a:rPr>
                        <a:t>Justification</a:t>
                      </a:r>
                      <a:endParaRPr>
                        <a:solidFill>
                          <a:schemeClr val="lt1"/>
                        </a:solidFill>
                      </a:endParaRPr>
                    </a:p>
                  </a:txBody>
                  <a:tcPr marL="91425" marR="91425" marT="91425" marB="91425">
                    <a:solidFill>
                      <a:schemeClr val="dk2"/>
                    </a:solidFill>
                  </a:tcPr>
                </a:tc>
                <a:extLst>
                  <a:ext uri="{0D108BD9-81ED-4DB2-BD59-A6C34878D82A}">
                    <a16:rowId xmlns:a16="http://schemas.microsoft.com/office/drawing/2014/main" val="10002"/>
                  </a:ext>
                </a:extLst>
              </a:tr>
              <a:tr h="433125">
                <a:tc>
                  <a:txBody>
                    <a:bodyPr/>
                    <a:lstStyle/>
                    <a:p>
                      <a:pPr marL="0" lvl="0" indent="0" algn="l" rtl="0">
                        <a:spcBef>
                          <a:spcPts val="0"/>
                        </a:spcBef>
                        <a:spcAft>
                          <a:spcPts val="0"/>
                        </a:spcAft>
                        <a:buNone/>
                      </a:pPr>
                      <a:r>
                        <a:rPr lang="en-US">
                          <a:solidFill>
                            <a:schemeClr val="lt1"/>
                          </a:solidFill>
                        </a:rPr>
                        <a:t>1.</a:t>
                      </a:r>
                      <a:endParaRPr>
                        <a:solidFill>
                          <a:schemeClr val="lt1"/>
                        </a:solidFill>
                      </a:endParaRPr>
                    </a:p>
                  </a:txBody>
                  <a:tcPr marL="91425" marR="91425" marT="91425" marB="91425">
                    <a:solidFill>
                      <a:schemeClr val="dk2"/>
                    </a:solidFill>
                  </a:tcPr>
                </a:tc>
                <a:tc>
                  <a:txBody>
                    <a:bodyPr/>
                    <a:lstStyle/>
                    <a:p>
                      <a:pPr marL="0" lvl="0" indent="0" algn="l" rtl="0">
                        <a:spcBef>
                          <a:spcPts val="0"/>
                        </a:spcBef>
                        <a:spcAft>
                          <a:spcPts val="0"/>
                        </a:spcAft>
                        <a:buClr>
                          <a:schemeClr val="dk1"/>
                        </a:buClr>
                        <a:buSzPts val="1100"/>
                        <a:buFont typeface="Arial"/>
                        <a:buNone/>
                      </a:pPr>
                      <a:r>
                        <a:rPr lang="en-US" sz="1500">
                          <a:solidFill>
                            <a:schemeClr val="lt1"/>
                          </a:solidFill>
                        </a:rPr>
                        <a:t>TensorFlow</a:t>
                      </a:r>
                      <a:endParaRPr sz="1500">
                        <a:solidFill>
                          <a:schemeClr val="lt1"/>
                        </a:solidFill>
                      </a:endParaRPr>
                    </a:p>
                  </a:txBody>
                  <a:tcPr marL="91425" marR="91425" marT="91425" marB="91425">
                    <a:solidFill>
                      <a:schemeClr val="dk2"/>
                    </a:solidFill>
                  </a:tcPr>
                </a:tc>
                <a:tc>
                  <a:txBody>
                    <a:bodyPr/>
                    <a:lstStyle/>
                    <a:p>
                      <a:pPr marL="0" lvl="0" indent="0" algn="l" rtl="0">
                        <a:spcBef>
                          <a:spcPts val="0"/>
                        </a:spcBef>
                        <a:spcAft>
                          <a:spcPts val="0"/>
                        </a:spcAft>
                        <a:buClr>
                          <a:schemeClr val="dk1"/>
                        </a:buClr>
                        <a:buSzPts val="1100"/>
                        <a:buFont typeface="Arial"/>
                        <a:buNone/>
                      </a:pPr>
                      <a:r>
                        <a:rPr lang="en-US">
                          <a:solidFill>
                            <a:schemeClr val="lt1"/>
                          </a:solidFill>
                        </a:rPr>
                        <a:t>For Machine Learning</a:t>
                      </a:r>
                      <a:endParaRPr sz="1100">
                        <a:solidFill>
                          <a:schemeClr val="lt1"/>
                        </a:solidFill>
                      </a:endParaRPr>
                    </a:p>
                  </a:txBody>
                  <a:tcPr marL="91425" marR="91425" marT="91425" marB="91425">
                    <a:solidFill>
                      <a:schemeClr val="dk2"/>
                    </a:solidFill>
                  </a:tcPr>
                </a:tc>
                <a:extLst>
                  <a:ext uri="{0D108BD9-81ED-4DB2-BD59-A6C34878D82A}">
                    <a16:rowId xmlns:a16="http://schemas.microsoft.com/office/drawing/2014/main" val="10003"/>
                  </a:ext>
                </a:extLst>
              </a:tr>
              <a:tr h="433125">
                <a:tc>
                  <a:txBody>
                    <a:bodyPr/>
                    <a:lstStyle/>
                    <a:p>
                      <a:pPr marL="0" lvl="0" indent="0" algn="l" rtl="0">
                        <a:spcBef>
                          <a:spcPts val="0"/>
                        </a:spcBef>
                        <a:spcAft>
                          <a:spcPts val="0"/>
                        </a:spcAft>
                        <a:buNone/>
                      </a:pPr>
                      <a:r>
                        <a:rPr lang="en-US">
                          <a:solidFill>
                            <a:schemeClr val="lt1"/>
                          </a:solidFill>
                        </a:rPr>
                        <a:t>2.</a:t>
                      </a:r>
                      <a:endParaRPr>
                        <a:solidFill>
                          <a:schemeClr val="lt1"/>
                        </a:solidFill>
                      </a:endParaRPr>
                    </a:p>
                  </a:txBody>
                  <a:tcPr marL="91425" marR="91425" marT="91425" marB="91425">
                    <a:solidFill>
                      <a:schemeClr val="dk2"/>
                    </a:solidFill>
                  </a:tcPr>
                </a:tc>
                <a:tc>
                  <a:txBody>
                    <a:bodyPr/>
                    <a:lstStyle/>
                    <a:p>
                      <a:pPr marL="0" lvl="0" indent="0" algn="l" rtl="0">
                        <a:spcBef>
                          <a:spcPts val="0"/>
                        </a:spcBef>
                        <a:spcAft>
                          <a:spcPts val="0"/>
                        </a:spcAft>
                        <a:buClr>
                          <a:schemeClr val="dk1"/>
                        </a:buClr>
                        <a:buSzPts val="1100"/>
                        <a:buFont typeface="Arial"/>
                        <a:buNone/>
                      </a:pPr>
                      <a:r>
                        <a:rPr lang="en-US" sz="1500">
                          <a:solidFill>
                            <a:schemeClr val="lt1"/>
                          </a:solidFill>
                        </a:rPr>
                        <a:t>Numpy</a:t>
                      </a:r>
                      <a:endParaRPr sz="1500">
                        <a:solidFill>
                          <a:schemeClr val="lt1"/>
                        </a:solidFill>
                      </a:endParaRPr>
                    </a:p>
                  </a:txBody>
                  <a:tcPr marL="91425" marR="91425" marT="91425" marB="91425">
                    <a:solidFill>
                      <a:schemeClr val="dk2"/>
                    </a:solidFill>
                  </a:tcPr>
                </a:tc>
                <a:tc>
                  <a:txBody>
                    <a:bodyPr/>
                    <a:lstStyle/>
                    <a:p>
                      <a:pPr marL="0" lvl="0" indent="0" algn="l" rtl="0">
                        <a:spcBef>
                          <a:spcPts val="0"/>
                        </a:spcBef>
                        <a:spcAft>
                          <a:spcPts val="0"/>
                        </a:spcAft>
                        <a:buClr>
                          <a:schemeClr val="dk1"/>
                        </a:buClr>
                        <a:buFont typeface="Arial"/>
                        <a:buNone/>
                      </a:pPr>
                      <a:r>
                        <a:rPr lang="en-US" sz="1500">
                          <a:solidFill>
                            <a:schemeClr val="lt1"/>
                          </a:solidFill>
                          <a:latin typeface="Calibri"/>
                          <a:ea typeface="Calibri"/>
                          <a:cs typeface="Calibri"/>
                          <a:sym typeface="Calibri"/>
                        </a:rPr>
                        <a:t>Data Preprocessing</a:t>
                      </a:r>
                      <a:endParaRPr sz="1100">
                        <a:solidFill>
                          <a:schemeClr val="lt1"/>
                        </a:solidFill>
                      </a:endParaRPr>
                    </a:p>
                  </a:txBody>
                  <a:tcPr marL="91425" marR="91425" marT="91425" marB="91425">
                    <a:solidFill>
                      <a:schemeClr val="dk2"/>
                    </a:solidFill>
                  </a:tcPr>
                </a:tc>
                <a:extLst>
                  <a:ext uri="{0D108BD9-81ED-4DB2-BD59-A6C34878D82A}">
                    <a16:rowId xmlns:a16="http://schemas.microsoft.com/office/drawing/2014/main" val="10004"/>
                  </a:ext>
                </a:extLst>
              </a:tr>
              <a:tr h="433125">
                <a:tc>
                  <a:txBody>
                    <a:bodyPr/>
                    <a:lstStyle/>
                    <a:p>
                      <a:pPr marL="0" lvl="0" indent="0" algn="l" rtl="0">
                        <a:spcBef>
                          <a:spcPts val="0"/>
                        </a:spcBef>
                        <a:spcAft>
                          <a:spcPts val="0"/>
                        </a:spcAft>
                        <a:buNone/>
                      </a:pPr>
                      <a:r>
                        <a:rPr lang="en-US">
                          <a:solidFill>
                            <a:schemeClr val="lt1"/>
                          </a:solidFill>
                        </a:rPr>
                        <a:t>3.</a:t>
                      </a:r>
                      <a:endParaRPr>
                        <a:solidFill>
                          <a:schemeClr val="lt1"/>
                        </a:solidFill>
                      </a:endParaRPr>
                    </a:p>
                  </a:txBody>
                  <a:tcPr marL="91425" marR="91425" marT="91425" marB="91425">
                    <a:solidFill>
                      <a:schemeClr val="dk2"/>
                    </a:solidFill>
                  </a:tcPr>
                </a:tc>
                <a:tc>
                  <a:txBody>
                    <a:bodyPr/>
                    <a:lstStyle/>
                    <a:p>
                      <a:pPr marL="0" lvl="0" indent="0" algn="l" rtl="0">
                        <a:spcBef>
                          <a:spcPts val="0"/>
                        </a:spcBef>
                        <a:spcAft>
                          <a:spcPts val="0"/>
                        </a:spcAft>
                        <a:buClr>
                          <a:schemeClr val="dk1"/>
                        </a:buClr>
                        <a:buSzPts val="1100"/>
                        <a:buFont typeface="Arial"/>
                        <a:buNone/>
                      </a:pPr>
                      <a:r>
                        <a:rPr lang="en-US" sz="1500">
                          <a:solidFill>
                            <a:schemeClr val="lt1"/>
                          </a:solidFill>
                        </a:rPr>
                        <a:t>OpenCV</a:t>
                      </a:r>
                      <a:endParaRPr sz="1500">
                        <a:solidFill>
                          <a:schemeClr val="lt1"/>
                        </a:solidFill>
                      </a:endParaRPr>
                    </a:p>
                  </a:txBody>
                  <a:tcPr marL="91425" marR="91425" marT="91425" marB="91425">
                    <a:solidFill>
                      <a:schemeClr val="dk2"/>
                    </a:solidFill>
                  </a:tcPr>
                </a:tc>
                <a:tc>
                  <a:txBody>
                    <a:bodyPr/>
                    <a:lstStyle/>
                    <a:p>
                      <a:pPr marL="0" lvl="0" indent="0" algn="l" rtl="0">
                        <a:spcBef>
                          <a:spcPts val="0"/>
                        </a:spcBef>
                        <a:spcAft>
                          <a:spcPts val="0"/>
                        </a:spcAft>
                        <a:buClr>
                          <a:schemeClr val="dk1"/>
                        </a:buClr>
                        <a:buFont typeface="Arial"/>
                        <a:buNone/>
                      </a:pPr>
                      <a:r>
                        <a:rPr lang="en-US" sz="1500">
                          <a:solidFill>
                            <a:schemeClr val="lt1"/>
                          </a:solidFill>
                          <a:latin typeface="Calibri"/>
                          <a:ea typeface="Calibri"/>
                          <a:cs typeface="Calibri"/>
                          <a:sym typeface="Calibri"/>
                        </a:rPr>
                        <a:t>Data and image capture</a:t>
                      </a:r>
                      <a:endParaRPr>
                        <a:solidFill>
                          <a:schemeClr val="lt1"/>
                        </a:solidFill>
                      </a:endParaRPr>
                    </a:p>
                  </a:txBody>
                  <a:tcPr marL="91425" marR="91425" marT="91425" marB="91425">
                    <a:solidFill>
                      <a:schemeClr val="dk2"/>
                    </a:solidFill>
                  </a:tcPr>
                </a:tc>
                <a:extLst>
                  <a:ext uri="{0D108BD9-81ED-4DB2-BD59-A6C34878D82A}">
                    <a16:rowId xmlns:a16="http://schemas.microsoft.com/office/drawing/2014/main" val="10005"/>
                  </a:ext>
                </a:extLst>
              </a:tr>
            </a:tbl>
          </a:graphicData>
        </a:graphic>
      </p:graphicFrame>
      <p:graphicFrame>
        <p:nvGraphicFramePr>
          <p:cNvPr id="206" name="Google Shape;206;p10"/>
          <p:cNvGraphicFramePr/>
          <p:nvPr/>
        </p:nvGraphicFramePr>
        <p:xfrm>
          <a:off x="769063" y="4544000"/>
          <a:ext cx="7445850" cy="2200480"/>
        </p:xfrm>
        <a:graphic>
          <a:graphicData uri="http://schemas.openxmlformats.org/drawingml/2006/table">
            <a:tbl>
              <a:tblPr>
                <a:noFill/>
                <a:tableStyleId>{566FE61F-7D72-47F2-BACF-E87C97AF5362}</a:tableStyleId>
              </a:tblPr>
              <a:tblGrid>
                <a:gridCol w="1523400">
                  <a:extLst>
                    <a:ext uri="{9D8B030D-6E8A-4147-A177-3AD203B41FA5}">
                      <a16:colId xmlns:a16="http://schemas.microsoft.com/office/drawing/2014/main" val="20000"/>
                    </a:ext>
                  </a:extLst>
                </a:gridCol>
                <a:gridCol w="5922450">
                  <a:extLst>
                    <a:ext uri="{9D8B030D-6E8A-4147-A177-3AD203B41FA5}">
                      <a16:colId xmlns:a16="http://schemas.microsoft.com/office/drawing/2014/main" val="20001"/>
                    </a:ext>
                  </a:extLst>
                </a:gridCol>
              </a:tblGrid>
              <a:tr h="457175">
                <a:tc>
                  <a:txBody>
                    <a:bodyPr/>
                    <a:lstStyle/>
                    <a:p>
                      <a:pPr marL="0" lvl="0" indent="0" algn="ctr" rtl="0">
                        <a:spcBef>
                          <a:spcPts val="0"/>
                        </a:spcBef>
                        <a:spcAft>
                          <a:spcPts val="0"/>
                        </a:spcAft>
                        <a:buClr>
                          <a:schemeClr val="dk1"/>
                        </a:buClr>
                        <a:buSzPts val="1100"/>
                        <a:buFont typeface="Arial"/>
                        <a:buNone/>
                      </a:pPr>
                      <a:r>
                        <a:rPr lang="en-US" sz="1800" b="1">
                          <a:solidFill>
                            <a:schemeClr val="dk1"/>
                          </a:solidFill>
                          <a:latin typeface="Calibri"/>
                          <a:ea typeface="Calibri"/>
                          <a:cs typeface="Calibri"/>
                          <a:sym typeface="Calibri"/>
                        </a:rPr>
                        <a:t>S.No</a:t>
                      </a:r>
                      <a:endParaRPr>
                        <a:solidFill>
                          <a:schemeClr val="dk1"/>
                        </a:solidFill>
                      </a:endParaRPr>
                    </a:p>
                  </a:txBody>
                  <a:tcPr marL="91425" marR="91425" marT="91425" marB="91425">
                    <a:solidFill>
                      <a:srgbClr val="E8ECF4"/>
                    </a:solidFill>
                  </a:tcPr>
                </a:tc>
                <a:tc>
                  <a:txBody>
                    <a:bodyPr/>
                    <a:lstStyle/>
                    <a:p>
                      <a:pPr marL="0" lvl="0" indent="0" algn="ctr" rtl="0">
                        <a:spcBef>
                          <a:spcPts val="0"/>
                        </a:spcBef>
                        <a:spcAft>
                          <a:spcPts val="0"/>
                        </a:spcAft>
                        <a:buClr>
                          <a:schemeClr val="dk1"/>
                        </a:buClr>
                        <a:buSzPts val="1100"/>
                        <a:buFont typeface="Arial"/>
                        <a:buNone/>
                      </a:pPr>
                      <a:r>
                        <a:rPr lang="en-US" sz="1800" b="1">
                          <a:solidFill>
                            <a:schemeClr val="dk1"/>
                          </a:solidFill>
                          <a:latin typeface="Calibri"/>
                          <a:ea typeface="Calibri"/>
                          <a:cs typeface="Calibri"/>
                          <a:sym typeface="Calibri"/>
                        </a:rPr>
                        <a:t>Hardware used </a:t>
                      </a:r>
                      <a:endParaRPr>
                        <a:solidFill>
                          <a:schemeClr val="dk1"/>
                        </a:solidFill>
                      </a:endParaRPr>
                    </a:p>
                  </a:txBody>
                  <a:tcPr marL="91425" marR="91425" marT="91425" marB="91425">
                    <a:solidFill>
                      <a:srgbClr val="E8ECF4"/>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US">
                          <a:solidFill>
                            <a:schemeClr val="dk1"/>
                          </a:solidFill>
                        </a:rPr>
                        <a:t>1.</a:t>
                      </a:r>
                      <a:endParaRPr>
                        <a:solidFill>
                          <a:schemeClr val="dk1"/>
                        </a:solidFill>
                      </a:endParaRPr>
                    </a:p>
                  </a:txBody>
                  <a:tcPr marL="91425" marR="91425" marT="91425" marB="91425">
                    <a:solidFill>
                      <a:srgbClr val="E8ECF4"/>
                    </a:solidFill>
                  </a:tcPr>
                </a:tc>
                <a:tc>
                  <a:txBody>
                    <a:bodyPr/>
                    <a:lstStyle/>
                    <a:p>
                      <a:pPr marL="0" lvl="0" indent="0" algn="l" rtl="0">
                        <a:spcBef>
                          <a:spcPts val="0"/>
                        </a:spcBef>
                        <a:spcAft>
                          <a:spcPts val="0"/>
                        </a:spcAft>
                        <a:buNone/>
                      </a:pPr>
                      <a:r>
                        <a:rPr lang="en-US">
                          <a:solidFill>
                            <a:schemeClr val="dk1"/>
                          </a:solidFill>
                        </a:rPr>
                        <a:t>Processor: i3, i5,i7</a:t>
                      </a:r>
                      <a:endParaRPr>
                        <a:solidFill>
                          <a:schemeClr val="dk1"/>
                        </a:solidFill>
                      </a:endParaRPr>
                    </a:p>
                  </a:txBody>
                  <a:tcPr marL="91425" marR="91425" marT="91425" marB="91425">
                    <a:solidFill>
                      <a:srgbClr val="E8ECF4"/>
                    </a:solidFill>
                  </a:tcPr>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US">
                          <a:solidFill>
                            <a:schemeClr val="dk1"/>
                          </a:solidFill>
                        </a:rPr>
                        <a:t>2.</a:t>
                      </a:r>
                      <a:endParaRPr>
                        <a:solidFill>
                          <a:schemeClr val="dk1"/>
                        </a:solidFill>
                      </a:endParaRPr>
                    </a:p>
                  </a:txBody>
                  <a:tcPr marL="91425" marR="91425" marT="91425" marB="91425">
                    <a:solidFill>
                      <a:srgbClr val="E8ECF4"/>
                    </a:solidFill>
                  </a:tcPr>
                </a:tc>
                <a:tc>
                  <a:txBody>
                    <a:bodyPr/>
                    <a:lstStyle/>
                    <a:p>
                      <a:pPr marL="0" lvl="0" indent="0" algn="l" rtl="0">
                        <a:spcBef>
                          <a:spcPts val="0"/>
                        </a:spcBef>
                        <a:spcAft>
                          <a:spcPts val="0"/>
                        </a:spcAft>
                        <a:buNone/>
                      </a:pPr>
                      <a:r>
                        <a:rPr lang="en-US">
                          <a:solidFill>
                            <a:schemeClr val="dk1"/>
                          </a:solidFill>
                        </a:rPr>
                        <a:t>RAM: 4GB,8GB</a:t>
                      </a:r>
                      <a:endParaRPr>
                        <a:solidFill>
                          <a:schemeClr val="dk1"/>
                        </a:solidFill>
                      </a:endParaRPr>
                    </a:p>
                  </a:txBody>
                  <a:tcPr marL="91425" marR="91425" marT="91425" marB="91425">
                    <a:solidFill>
                      <a:srgbClr val="E8ECF4"/>
                    </a:solidFill>
                  </a:tcPr>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US">
                          <a:solidFill>
                            <a:schemeClr val="dk1"/>
                          </a:solidFill>
                        </a:rPr>
                        <a:t>3.</a:t>
                      </a:r>
                      <a:endParaRPr>
                        <a:solidFill>
                          <a:schemeClr val="dk1"/>
                        </a:solidFill>
                      </a:endParaRPr>
                    </a:p>
                  </a:txBody>
                  <a:tcPr marL="91425" marR="91425" marT="91425" marB="91425">
                    <a:solidFill>
                      <a:srgbClr val="E8ECF4"/>
                    </a:solidFill>
                  </a:tcPr>
                </a:tc>
                <a:tc>
                  <a:txBody>
                    <a:bodyPr/>
                    <a:lstStyle/>
                    <a:p>
                      <a:pPr marL="0" lvl="0" indent="0" algn="l" rtl="0">
                        <a:spcBef>
                          <a:spcPts val="0"/>
                        </a:spcBef>
                        <a:spcAft>
                          <a:spcPts val="0"/>
                        </a:spcAft>
                        <a:buNone/>
                      </a:pPr>
                      <a:r>
                        <a:rPr lang="en-US">
                          <a:solidFill>
                            <a:schemeClr val="dk1"/>
                          </a:solidFill>
                        </a:rPr>
                        <a:t>Hard disk: 16GB</a:t>
                      </a:r>
                      <a:endParaRPr>
                        <a:solidFill>
                          <a:schemeClr val="dk1"/>
                        </a:solidFill>
                      </a:endParaRPr>
                    </a:p>
                  </a:txBody>
                  <a:tcPr marL="91425" marR="91425" marT="91425" marB="91425">
                    <a:solidFill>
                      <a:srgbClr val="E8ECF4"/>
                    </a:solidFill>
                  </a:tcPr>
                </a:tc>
                <a:extLst>
                  <a:ext uri="{0D108BD9-81ED-4DB2-BD59-A6C34878D82A}">
                    <a16:rowId xmlns:a16="http://schemas.microsoft.com/office/drawing/2014/main" val="10003"/>
                  </a:ext>
                </a:extLst>
              </a:tr>
              <a:tr h="554675">
                <a:tc>
                  <a:txBody>
                    <a:bodyPr/>
                    <a:lstStyle/>
                    <a:p>
                      <a:pPr marL="0" lvl="0" indent="0" algn="l" rtl="0">
                        <a:spcBef>
                          <a:spcPts val="0"/>
                        </a:spcBef>
                        <a:spcAft>
                          <a:spcPts val="0"/>
                        </a:spcAft>
                        <a:buNone/>
                      </a:pPr>
                      <a:r>
                        <a:rPr lang="en-US">
                          <a:solidFill>
                            <a:schemeClr val="dk1"/>
                          </a:solidFill>
                        </a:rPr>
                        <a:t>4.</a:t>
                      </a:r>
                      <a:endParaRPr>
                        <a:solidFill>
                          <a:schemeClr val="dk1"/>
                        </a:solidFill>
                      </a:endParaRPr>
                    </a:p>
                  </a:txBody>
                  <a:tcPr marL="91425" marR="91425" marT="91425" marB="91425">
                    <a:solidFill>
                      <a:srgbClr val="E8ECF4"/>
                    </a:solidFill>
                  </a:tcPr>
                </a:tc>
                <a:tc>
                  <a:txBody>
                    <a:bodyPr/>
                    <a:lstStyle/>
                    <a:p>
                      <a:pPr marL="0" lvl="0" indent="0" algn="l" rtl="0">
                        <a:spcBef>
                          <a:spcPts val="0"/>
                        </a:spcBef>
                        <a:spcAft>
                          <a:spcPts val="0"/>
                        </a:spcAft>
                        <a:buNone/>
                      </a:pPr>
                      <a:r>
                        <a:rPr lang="en-US">
                          <a:solidFill>
                            <a:schemeClr val="dk1"/>
                          </a:solidFill>
                        </a:rPr>
                        <a:t>Web Cam</a:t>
                      </a:r>
                      <a:endParaRPr>
                        <a:solidFill>
                          <a:schemeClr val="dk1"/>
                        </a:solidFill>
                      </a:endParaRPr>
                    </a:p>
                  </a:txBody>
                  <a:tcPr marL="91425" marR="91425" marT="91425" marB="91425">
                    <a:solidFill>
                      <a:srgbClr val="E8ECF4"/>
                    </a:solidFill>
                  </a:tcPr>
                </a:tc>
                <a:extLst>
                  <a:ext uri="{0D108BD9-81ED-4DB2-BD59-A6C34878D82A}">
                    <a16:rowId xmlns:a16="http://schemas.microsoft.com/office/drawing/2014/main" val="10004"/>
                  </a:ext>
                </a:extLst>
              </a:tr>
            </a:tbl>
          </a:graphicData>
        </a:graphic>
      </p:graphicFrame>
      <p:graphicFrame>
        <p:nvGraphicFramePr>
          <p:cNvPr id="207" name="Google Shape;207;p10"/>
          <p:cNvGraphicFramePr/>
          <p:nvPr/>
        </p:nvGraphicFramePr>
        <p:xfrm>
          <a:off x="769075" y="3932463"/>
          <a:ext cx="7445850" cy="411450"/>
        </p:xfrm>
        <a:graphic>
          <a:graphicData uri="http://schemas.openxmlformats.org/drawingml/2006/table">
            <a:tbl>
              <a:tblPr>
                <a:noFill/>
                <a:tableStyleId>{566FE61F-7D72-47F2-BACF-E87C97AF5362}</a:tableStyleId>
              </a:tblPr>
              <a:tblGrid>
                <a:gridCol w="1504400">
                  <a:extLst>
                    <a:ext uri="{9D8B030D-6E8A-4147-A177-3AD203B41FA5}">
                      <a16:colId xmlns:a16="http://schemas.microsoft.com/office/drawing/2014/main" val="20000"/>
                    </a:ext>
                  </a:extLst>
                </a:gridCol>
                <a:gridCol w="3459500">
                  <a:extLst>
                    <a:ext uri="{9D8B030D-6E8A-4147-A177-3AD203B41FA5}">
                      <a16:colId xmlns:a16="http://schemas.microsoft.com/office/drawing/2014/main" val="20001"/>
                    </a:ext>
                  </a:extLst>
                </a:gridCol>
                <a:gridCol w="248195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Clr>
                          <a:schemeClr val="dk1"/>
                        </a:buClr>
                        <a:buSzPts val="1100"/>
                        <a:buFont typeface="Arial"/>
                        <a:buNone/>
                      </a:pPr>
                      <a:r>
                        <a:rPr lang="en-US">
                          <a:solidFill>
                            <a:schemeClr val="lt1"/>
                          </a:solidFill>
                        </a:rPr>
                        <a:t>4.</a:t>
                      </a:r>
                      <a:endParaRPr>
                        <a:highlight>
                          <a:schemeClr val="lt1"/>
                        </a:highlight>
                      </a:endParaRPr>
                    </a:p>
                  </a:txBody>
                  <a:tcPr marL="91425" marR="91425" marT="91425" marB="91425">
                    <a:lnL w="9525" cap="flat" cmpd="sng">
                      <a:solidFill>
                        <a:srgbClr val="888888"/>
                      </a:solidFill>
                      <a:prstDash val="solid"/>
                      <a:round/>
                      <a:headEnd type="none" w="sm" len="sm"/>
                      <a:tailEnd type="none" w="sm" len="sm"/>
                    </a:lnL>
                    <a:lnR w="9525" cap="flat" cmpd="sng">
                      <a:solidFill>
                        <a:srgbClr val="888888"/>
                      </a:solidFill>
                      <a:prstDash val="solid"/>
                      <a:round/>
                      <a:headEnd type="none" w="sm" len="sm"/>
                      <a:tailEnd type="none" w="sm" len="sm"/>
                    </a:lnR>
                    <a:lnT w="9525" cap="flat" cmpd="sng">
                      <a:solidFill>
                        <a:srgbClr val="888888"/>
                      </a:solidFill>
                      <a:prstDash val="solid"/>
                      <a:round/>
                      <a:headEnd type="none" w="sm" len="sm"/>
                      <a:tailEnd type="none" w="sm" len="sm"/>
                    </a:lnT>
                    <a:lnB w="9525" cap="flat" cmpd="sng">
                      <a:solidFill>
                        <a:srgbClr val="888888"/>
                      </a:solidFill>
                      <a:prstDash val="solid"/>
                      <a:round/>
                      <a:headEnd type="none" w="sm" len="sm"/>
                      <a:tailEnd type="none" w="sm" len="sm"/>
                    </a:lnB>
                    <a:solidFill>
                      <a:schemeClr val="dk2"/>
                    </a:solidFill>
                  </a:tcPr>
                </a:tc>
                <a:tc>
                  <a:txBody>
                    <a:bodyPr/>
                    <a:lstStyle/>
                    <a:p>
                      <a:pPr marL="0" lvl="0" indent="0" algn="l" rtl="0">
                        <a:spcBef>
                          <a:spcPts val="0"/>
                        </a:spcBef>
                        <a:spcAft>
                          <a:spcPts val="0"/>
                        </a:spcAft>
                        <a:buClr>
                          <a:schemeClr val="dk1"/>
                        </a:buClr>
                        <a:buSzPts val="1100"/>
                        <a:buFont typeface="Arial"/>
                        <a:buNone/>
                      </a:pPr>
                      <a:r>
                        <a:rPr lang="en-US" sz="1500">
                          <a:solidFill>
                            <a:schemeClr val="lt1"/>
                          </a:solidFill>
                        </a:rPr>
                        <a:t>Matplotlib.pyplot</a:t>
                      </a:r>
                      <a:endParaRPr/>
                    </a:p>
                  </a:txBody>
                  <a:tcPr marL="91425" marR="91425" marT="91425" marB="91425">
                    <a:lnL w="9525" cap="flat" cmpd="sng">
                      <a:solidFill>
                        <a:srgbClr val="888888"/>
                      </a:solidFill>
                      <a:prstDash val="solid"/>
                      <a:round/>
                      <a:headEnd type="none" w="sm" len="sm"/>
                      <a:tailEnd type="none" w="sm" len="sm"/>
                    </a:lnL>
                    <a:lnR w="9525" cap="flat" cmpd="sng">
                      <a:solidFill>
                        <a:srgbClr val="888888"/>
                      </a:solidFill>
                      <a:prstDash val="solid"/>
                      <a:round/>
                      <a:headEnd type="none" w="sm" len="sm"/>
                      <a:tailEnd type="none" w="sm" len="sm"/>
                    </a:lnR>
                    <a:lnT w="9525" cap="flat" cmpd="sng">
                      <a:solidFill>
                        <a:srgbClr val="888888"/>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2"/>
                    </a:solidFill>
                  </a:tcPr>
                </a:tc>
                <a:tc>
                  <a:txBody>
                    <a:bodyPr/>
                    <a:lstStyle/>
                    <a:p>
                      <a:pPr marL="0" lvl="0" indent="0" algn="l" rtl="0">
                        <a:spcBef>
                          <a:spcPts val="0"/>
                        </a:spcBef>
                        <a:spcAft>
                          <a:spcPts val="0"/>
                        </a:spcAft>
                        <a:buClr>
                          <a:schemeClr val="dk1"/>
                        </a:buClr>
                        <a:buSzPts val="1100"/>
                        <a:buFont typeface="Arial"/>
                        <a:buNone/>
                      </a:pPr>
                      <a:r>
                        <a:rPr lang="en-US">
                          <a:solidFill>
                            <a:schemeClr val="lt1"/>
                          </a:solidFill>
                        </a:rPr>
                        <a:t>To Create Plots and Charts</a:t>
                      </a:r>
                      <a:endParaRPr/>
                    </a:p>
                  </a:txBody>
                  <a:tcPr marL="91425" marR="91425" marT="91425" marB="91425">
                    <a:lnL w="9525" cap="flat" cmpd="sng">
                      <a:solidFill>
                        <a:srgbClr val="888888"/>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rgbClr val="888888"/>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1"/>
          <p:cNvSpPr txBox="1">
            <a:spLocks noGrp="1"/>
          </p:cNvSpPr>
          <p:nvPr>
            <p:ph type="title"/>
          </p:nvPr>
        </p:nvSpPr>
        <p:spPr>
          <a:xfrm>
            <a:off x="457200" y="228600"/>
            <a:ext cx="8229600" cy="5635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0000"/>
              </a:buClr>
              <a:buSzPct val="100000"/>
              <a:buFont typeface="Arial"/>
              <a:buNone/>
            </a:pPr>
            <a:r>
              <a:rPr lang="en-US" b="1">
                <a:solidFill>
                  <a:srgbClr val="FF0000"/>
                </a:solidFill>
              </a:rPr>
              <a:t>Experimental results</a:t>
            </a:r>
            <a:endParaRPr/>
          </a:p>
        </p:txBody>
      </p:sp>
      <p:sp>
        <p:nvSpPr>
          <p:cNvPr id="213" name="Google Shape;21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214" name="Google Shape;214;p11"/>
          <p:cNvSpPr txBox="1"/>
          <p:nvPr/>
        </p:nvSpPr>
        <p:spPr>
          <a:xfrm>
            <a:off x="644475" y="1487275"/>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215" name="Google Shape;215;p11"/>
          <p:cNvPicPr preferRelativeResize="0"/>
          <p:nvPr/>
        </p:nvPicPr>
        <p:blipFill>
          <a:blip r:embed="rId3">
            <a:alphaModFix/>
          </a:blip>
          <a:stretch>
            <a:fillRect/>
          </a:stretch>
        </p:blipFill>
        <p:spPr>
          <a:xfrm>
            <a:off x="457200" y="1144187"/>
            <a:ext cx="5151012" cy="5259387"/>
          </a:xfrm>
          <a:prstGeom prst="rect">
            <a:avLst/>
          </a:prstGeom>
          <a:noFill/>
          <a:ln>
            <a:noFill/>
          </a:ln>
        </p:spPr>
      </p:pic>
      <p:pic>
        <p:nvPicPr>
          <p:cNvPr id="216" name="Google Shape;216;p11"/>
          <p:cNvPicPr preferRelativeResize="0"/>
          <p:nvPr/>
        </p:nvPicPr>
        <p:blipFill>
          <a:blip r:embed="rId4">
            <a:alphaModFix/>
          </a:blip>
          <a:stretch>
            <a:fillRect/>
          </a:stretch>
        </p:blipFill>
        <p:spPr>
          <a:xfrm>
            <a:off x="5842812" y="1144187"/>
            <a:ext cx="2447925" cy="2266950"/>
          </a:xfrm>
          <a:prstGeom prst="rect">
            <a:avLst/>
          </a:prstGeom>
          <a:noFill/>
          <a:ln>
            <a:noFill/>
          </a:ln>
        </p:spPr>
      </p:pic>
      <p:pic>
        <p:nvPicPr>
          <p:cNvPr id="217" name="Google Shape;217;p11"/>
          <p:cNvPicPr preferRelativeResize="0"/>
          <p:nvPr/>
        </p:nvPicPr>
        <p:blipFill>
          <a:blip r:embed="rId5">
            <a:alphaModFix/>
          </a:blip>
          <a:stretch>
            <a:fillRect/>
          </a:stretch>
        </p:blipFill>
        <p:spPr>
          <a:xfrm>
            <a:off x="6148112" y="3563537"/>
            <a:ext cx="2004169" cy="264041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g1fde852085c_0_1"/>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pic>
        <p:nvPicPr>
          <p:cNvPr id="224" name="Google Shape;224;g1fde852085c_0_1"/>
          <p:cNvPicPr preferRelativeResize="0"/>
          <p:nvPr/>
        </p:nvPicPr>
        <p:blipFill>
          <a:blip r:embed="rId3">
            <a:alphaModFix/>
          </a:blip>
          <a:stretch>
            <a:fillRect/>
          </a:stretch>
        </p:blipFill>
        <p:spPr>
          <a:xfrm>
            <a:off x="0" y="147975"/>
            <a:ext cx="6402376" cy="6208374"/>
          </a:xfrm>
          <a:prstGeom prst="rect">
            <a:avLst/>
          </a:prstGeom>
          <a:noFill/>
          <a:ln>
            <a:noFill/>
          </a:ln>
        </p:spPr>
      </p:pic>
      <p:pic>
        <p:nvPicPr>
          <p:cNvPr id="225" name="Google Shape;225;g1fde852085c_0_1"/>
          <p:cNvPicPr preferRelativeResize="0"/>
          <p:nvPr/>
        </p:nvPicPr>
        <p:blipFill>
          <a:blip r:embed="rId4">
            <a:alphaModFix/>
          </a:blip>
          <a:stretch>
            <a:fillRect/>
          </a:stretch>
        </p:blipFill>
        <p:spPr>
          <a:xfrm>
            <a:off x="6715113" y="147963"/>
            <a:ext cx="1971675" cy="4105275"/>
          </a:xfrm>
          <a:prstGeom prst="rect">
            <a:avLst/>
          </a:prstGeom>
          <a:noFill/>
          <a:ln>
            <a:noFill/>
          </a:ln>
        </p:spPr>
      </p:pic>
      <p:pic>
        <p:nvPicPr>
          <p:cNvPr id="226" name="Google Shape;226;g1fde852085c_0_1"/>
          <p:cNvPicPr preferRelativeResize="0"/>
          <p:nvPr/>
        </p:nvPicPr>
        <p:blipFill>
          <a:blip r:embed="rId5">
            <a:alphaModFix/>
          </a:blip>
          <a:stretch>
            <a:fillRect/>
          </a:stretch>
        </p:blipFill>
        <p:spPr>
          <a:xfrm>
            <a:off x="7071513" y="4588462"/>
            <a:ext cx="1258900" cy="1432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0000"/>
              </a:buClr>
              <a:buSzPct val="100000"/>
              <a:buFont typeface="Arial"/>
              <a:buNone/>
            </a:pPr>
            <a:r>
              <a:rPr lang="en-US" b="1">
                <a:solidFill>
                  <a:srgbClr val="FF0000"/>
                </a:solidFill>
              </a:rPr>
              <a:t>Contents</a:t>
            </a:r>
            <a:endParaRPr>
              <a:solidFill>
                <a:srgbClr val="FF0000"/>
              </a:solidFill>
            </a:endParaRPr>
          </a:p>
        </p:txBody>
      </p:sp>
      <p:sp>
        <p:nvSpPr>
          <p:cNvPr id="96" name="Google Shape;96;p2"/>
          <p:cNvSpPr txBox="1">
            <a:spLocks noGrp="1"/>
          </p:cNvSpPr>
          <p:nvPr>
            <p:ph type="body" idx="1"/>
          </p:nvPr>
        </p:nvSpPr>
        <p:spPr>
          <a:xfrm>
            <a:off x="609600" y="1143000"/>
            <a:ext cx="8229600" cy="4876800"/>
          </a:xfrm>
          <a:prstGeom prst="rect">
            <a:avLst/>
          </a:prstGeom>
          <a:noFill/>
          <a:ln>
            <a:noFill/>
          </a:ln>
        </p:spPr>
        <p:txBody>
          <a:bodyPr spcFirstLastPara="1" wrap="square" lIns="91425" tIns="45700" rIns="91425" bIns="45700" anchor="t" anchorCtr="0">
            <a:normAutofit/>
          </a:bodyPr>
          <a:lstStyle/>
          <a:p>
            <a:pPr marL="342900" lvl="0" indent="-312420" algn="l" rtl="0">
              <a:spcBef>
                <a:spcPts val="0"/>
              </a:spcBef>
              <a:spcAft>
                <a:spcPts val="0"/>
              </a:spcAft>
              <a:buClr>
                <a:srgbClr val="000000"/>
              </a:buClr>
              <a:buSzPts val="2000"/>
              <a:buFont typeface="Arial"/>
              <a:buChar char="•"/>
            </a:pPr>
            <a:r>
              <a:rPr lang="en-US" sz="2000" b="0" i="0" u="none" strike="noStrike">
                <a:solidFill>
                  <a:srgbClr val="000000"/>
                </a:solidFill>
                <a:latin typeface="Arial"/>
                <a:ea typeface="Arial"/>
                <a:cs typeface="Arial"/>
                <a:sym typeface="Arial"/>
              </a:rPr>
              <a:t>A</a:t>
            </a:r>
            <a:r>
              <a:rPr lang="en-US" sz="2000">
                <a:solidFill>
                  <a:srgbClr val="000000"/>
                </a:solidFill>
              </a:rPr>
              <a:t>bstract</a:t>
            </a:r>
            <a:endParaRPr sz="2000" b="0" i="0">
              <a:solidFill>
                <a:srgbClr val="000000"/>
              </a:solidFill>
              <a:latin typeface="Arial"/>
              <a:ea typeface="Arial"/>
              <a:cs typeface="Arial"/>
              <a:sym typeface="Arial"/>
            </a:endParaRPr>
          </a:p>
          <a:p>
            <a:pPr marL="342900" lvl="0" indent="-312420" algn="l" rtl="0">
              <a:spcBef>
                <a:spcPts val="496"/>
              </a:spcBef>
              <a:spcAft>
                <a:spcPts val="0"/>
              </a:spcAft>
              <a:buClr>
                <a:srgbClr val="000000"/>
              </a:buClr>
              <a:buSzPts val="2000"/>
              <a:buFont typeface="Arial"/>
              <a:buChar char="•"/>
            </a:pPr>
            <a:r>
              <a:rPr lang="en-US" sz="2000" b="0" i="0" u="none" strike="noStrike">
                <a:solidFill>
                  <a:srgbClr val="000000"/>
                </a:solidFill>
                <a:latin typeface="Arial"/>
                <a:ea typeface="Arial"/>
                <a:cs typeface="Arial"/>
                <a:sym typeface="Arial"/>
              </a:rPr>
              <a:t>O</a:t>
            </a:r>
            <a:r>
              <a:rPr lang="en-US" sz="2000">
                <a:solidFill>
                  <a:srgbClr val="000000"/>
                </a:solidFill>
              </a:rPr>
              <a:t>bjectives</a:t>
            </a:r>
            <a:r>
              <a:rPr lang="en-US" sz="2000" b="0" i="0">
                <a:solidFill>
                  <a:srgbClr val="000000"/>
                </a:solidFill>
                <a:latin typeface="Arial"/>
                <a:ea typeface="Arial"/>
                <a:cs typeface="Arial"/>
                <a:sym typeface="Arial"/>
              </a:rPr>
              <a:t>​</a:t>
            </a:r>
            <a:endParaRPr sz="2000" b="0" i="0">
              <a:solidFill>
                <a:srgbClr val="000000"/>
              </a:solidFill>
              <a:latin typeface="Arial"/>
              <a:ea typeface="Arial"/>
              <a:cs typeface="Arial"/>
              <a:sym typeface="Arial"/>
            </a:endParaRPr>
          </a:p>
          <a:p>
            <a:pPr marL="342900" lvl="0" indent="-312420" algn="l" rtl="0">
              <a:spcBef>
                <a:spcPts val="496"/>
              </a:spcBef>
              <a:spcAft>
                <a:spcPts val="0"/>
              </a:spcAft>
              <a:buClr>
                <a:srgbClr val="000000"/>
              </a:buClr>
              <a:buSzPts val="2000"/>
              <a:buFont typeface="Arial"/>
              <a:buChar char="•"/>
            </a:pPr>
            <a:r>
              <a:rPr lang="en-US" sz="2000" b="0" i="0" u="none" strike="noStrike">
                <a:solidFill>
                  <a:srgbClr val="000000"/>
                </a:solidFill>
                <a:latin typeface="Arial"/>
                <a:ea typeface="Arial"/>
                <a:cs typeface="Arial"/>
                <a:sym typeface="Arial"/>
              </a:rPr>
              <a:t>I</a:t>
            </a:r>
            <a:r>
              <a:rPr lang="en-US" sz="2000">
                <a:solidFill>
                  <a:srgbClr val="000000"/>
                </a:solidFill>
              </a:rPr>
              <a:t>ntroduction</a:t>
            </a:r>
            <a:r>
              <a:rPr lang="en-US" sz="2000" b="0" i="0">
                <a:solidFill>
                  <a:srgbClr val="000000"/>
                </a:solidFill>
                <a:latin typeface="Arial"/>
                <a:ea typeface="Arial"/>
                <a:cs typeface="Arial"/>
                <a:sym typeface="Arial"/>
              </a:rPr>
              <a:t>​</a:t>
            </a:r>
            <a:endParaRPr sz="2000" b="0" i="0">
              <a:solidFill>
                <a:srgbClr val="000000"/>
              </a:solidFill>
              <a:latin typeface="Arial"/>
              <a:ea typeface="Arial"/>
              <a:cs typeface="Arial"/>
              <a:sym typeface="Arial"/>
            </a:endParaRPr>
          </a:p>
          <a:p>
            <a:pPr marL="342900" lvl="0" indent="-312420" algn="l" rtl="0">
              <a:spcBef>
                <a:spcPts val="496"/>
              </a:spcBef>
              <a:spcAft>
                <a:spcPts val="0"/>
              </a:spcAft>
              <a:buClr>
                <a:srgbClr val="000000"/>
              </a:buClr>
              <a:buSzPts val="2000"/>
              <a:buFont typeface="Arial"/>
              <a:buChar char="•"/>
            </a:pPr>
            <a:r>
              <a:rPr lang="en-US" sz="2000" b="0" i="0" u="none" strike="noStrike">
                <a:solidFill>
                  <a:srgbClr val="000000"/>
                </a:solidFill>
                <a:latin typeface="Arial"/>
                <a:ea typeface="Arial"/>
                <a:cs typeface="Arial"/>
                <a:sym typeface="Arial"/>
              </a:rPr>
              <a:t>L</a:t>
            </a:r>
            <a:r>
              <a:rPr lang="en-US" sz="2000">
                <a:solidFill>
                  <a:srgbClr val="000000"/>
                </a:solidFill>
              </a:rPr>
              <a:t>iterature Work</a:t>
            </a:r>
            <a:endParaRPr sz="2000" b="0" i="0">
              <a:solidFill>
                <a:srgbClr val="000000"/>
              </a:solidFill>
              <a:latin typeface="Arial"/>
              <a:ea typeface="Arial"/>
              <a:cs typeface="Arial"/>
              <a:sym typeface="Arial"/>
            </a:endParaRPr>
          </a:p>
          <a:p>
            <a:pPr marL="342900" lvl="0" indent="-312420" algn="l" rtl="0">
              <a:spcBef>
                <a:spcPts val="496"/>
              </a:spcBef>
              <a:spcAft>
                <a:spcPts val="0"/>
              </a:spcAft>
              <a:buClr>
                <a:srgbClr val="000000"/>
              </a:buClr>
              <a:buSzPts val="2000"/>
              <a:buFont typeface="Arial"/>
              <a:buChar char="•"/>
            </a:pPr>
            <a:r>
              <a:rPr lang="en-US" sz="2000" b="0" i="0" u="none" strike="noStrike">
                <a:solidFill>
                  <a:srgbClr val="000000"/>
                </a:solidFill>
                <a:latin typeface="Arial"/>
                <a:ea typeface="Arial"/>
                <a:cs typeface="Arial"/>
                <a:sym typeface="Arial"/>
              </a:rPr>
              <a:t>E</a:t>
            </a:r>
            <a:r>
              <a:rPr lang="en-US" sz="2000">
                <a:solidFill>
                  <a:srgbClr val="000000"/>
                </a:solidFill>
              </a:rPr>
              <a:t>xisting</a:t>
            </a:r>
            <a:r>
              <a:rPr lang="en-US" sz="2000" b="0" i="0" u="none" strike="noStrike">
                <a:solidFill>
                  <a:srgbClr val="000000"/>
                </a:solidFill>
                <a:latin typeface="Arial"/>
                <a:ea typeface="Arial"/>
                <a:cs typeface="Arial"/>
                <a:sym typeface="Arial"/>
              </a:rPr>
              <a:t> W</a:t>
            </a:r>
            <a:r>
              <a:rPr lang="en-US" sz="2000">
                <a:solidFill>
                  <a:srgbClr val="000000"/>
                </a:solidFill>
              </a:rPr>
              <a:t>ork</a:t>
            </a:r>
            <a:endParaRPr sz="2000" b="0" i="0">
              <a:solidFill>
                <a:srgbClr val="000000"/>
              </a:solidFill>
              <a:latin typeface="Arial"/>
              <a:ea typeface="Arial"/>
              <a:cs typeface="Arial"/>
              <a:sym typeface="Arial"/>
            </a:endParaRPr>
          </a:p>
          <a:p>
            <a:pPr marL="342900" lvl="0" indent="-312420" algn="l" rtl="0">
              <a:spcBef>
                <a:spcPts val="496"/>
              </a:spcBef>
              <a:spcAft>
                <a:spcPts val="0"/>
              </a:spcAft>
              <a:buClr>
                <a:srgbClr val="000000"/>
              </a:buClr>
              <a:buSzPts val="2000"/>
              <a:buFont typeface="Arial"/>
              <a:buChar char="•"/>
            </a:pPr>
            <a:r>
              <a:rPr lang="en-US" sz="2000" b="0" i="0" u="none" strike="noStrike">
                <a:solidFill>
                  <a:srgbClr val="000000"/>
                </a:solidFill>
                <a:latin typeface="Arial"/>
                <a:ea typeface="Arial"/>
                <a:cs typeface="Arial"/>
                <a:sym typeface="Arial"/>
              </a:rPr>
              <a:t>P</a:t>
            </a:r>
            <a:r>
              <a:rPr lang="en-US" sz="2000">
                <a:solidFill>
                  <a:srgbClr val="000000"/>
                </a:solidFill>
              </a:rPr>
              <a:t>roposed</a:t>
            </a:r>
            <a:r>
              <a:rPr lang="en-US" sz="2000" b="0" i="0" u="none" strike="noStrike">
                <a:solidFill>
                  <a:srgbClr val="000000"/>
                </a:solidFill>
                <a:latin typeface="Arial"/>
                <a:ea typeface="Arial"/>
                <a:cs typeface="Arial"/>
                <a:sym typeface="Arial"/>
              </a:rPr>
              <a:t> W</a:t>
            </a:r>
            <a:r>
              <a:rPr lang="en-US" sz="2000">
                <a:solidFill>
                  <a:srgbClr val="000000"/>
                </a:solidFill>
              </a:rPr>
              <a:t>ork</a:t>
            </a:r>
            <a:r>
              <a:rPr lang="en-US" sz="2000" b="0" i="0">
                <a:solidFill>
                  <a:srgbClr val="000000"/>
                </a:solidFill>
                <a:latin typeface="Arial"/>
                <a:ea typeface="Arial"/>
                <a:cs typeface="Arial"/>
                <a:sym typeface="Arial"/>
              </a:rPr>
              <a:t>​</a:t>
            </a:r>
            <a:endParaRPr sz="2000" b="0" i="0">
              <a:solidFill>
                <a:srgbClr val="000000"/>
              </a:solidFill>
              <a:latin typeface="Arial"/>
              <a:ea typeface="Arial"/>
              <a:cs typeface="Arial"/>
              <a:sym typeface="Arial"/>
            </a:endParaRPr>
          </a:p>
          <a:p>
            <a:pPr marL="342900" lvl="0" indent="-312420" algn="l" rtl="0">
              <a:spcBef>
                <a:spcPts val="496"/>
              </a:spcBef>
              <a:spcAft>
                <a:spcPts val="0"/>
              </a:spcAft>
              <a:buClr>
                <a:srgbClr val="000000"/>
              </a:buClr>
              <a:buSzPts val="2000"/>
              <a:buFont typeface="Arial"/>
              <a:buChar char="•"/>
            </a:pPr>
            <a:r>
              <a:rPr lang="en-US" sz="2000" b="0" i="0" u="none" strike="noStrike">
                <a:solidFill>
                  <a:srgbClr val="000000"/>
                </a:solidFill>
                <a:latin typeface="Arial"/>
                <a:ea typeface="Arial"/>
                <a:cs typeface="Arial"/>
                <a:sym typeface="Arial"/>
              </a:rPr>
              <a:t>S</a:t>
            </a:r>
            <a:r>
              <a:rPr lang="en-US" sz="2000">
                <a:solidFill>
                  <a:srgbClr val="000000"/>
                </a:solidFill>
              </a:rPr>
              <a:t>ystem</a:t>
            </a:r>
            <a:r>
              <a:rPr lang="en-US" sz="2000" b="0" i="0" u="none" strike="noStrike">
                <a:solidFill>
                  <a:srgbClr val="000000"/>
                </a:solidFill>
                <a:latin typeface="Arial"/>
                <a:ea typeface="Arial"/>
                <a:cs typeface="Arial"/>
                <a:sym typeface="Arial"/>
              </a:rPr>
              <a:t> F</a:t>
            </a:r>
            <a:r>
              <a:rPr lang="en-US" sz="2000">
                <a:solidFill>
                  <a:srgbClr val="000000"/>
                </a:solidFill>
              </a:rPr>
              <a:t>low</a:t>
            </a:r>
            <a:r>
              <a:rPr lang="en-US" sz="2000" b="0" i="0" u="none" strike="noStrike">
                <a:solidFill>
                  <a:srgbClr val="000000"/>
                </a:solidFill>
                <a:latin typeface="Arial"/>
                <a:ea typeface="Arial"/>
                <a:cs typeface="Arial"/>
                <a:sym typeface="Arial"/>
              </a:rPr>
              <a:t> D</a:t>
            </a:r>
            <a:r>
              <a:rPr lang="en-US" sz="2000">
                <a:solidFill>
                  <a:srgbClr val="000000"/>
                </a:solidFill>
              </a:rPr>
              <a:t>iagram</a:t>
            </a:r>
            <a:r>
              <a:rPr lang="en-US" sz="2000" b="0" i="0">
                <a:solidFill>
                  <a:srgbClr val="000000"/>
                </a:solidFill>
                <a:latin typeface="Arial"/>
                <a:ea typeface="Arial"/>
                <a:cs typeface="Arial"/>
                <a:sym typeface="Arial"/>
              </a:rPr>
              <a:t>​</a:t>
            </a:r>
            <a:endParaRPr sz="2000" b="0" i="0">
              <a:solidFill>
                <a:srgbClr val="000000"/>
              </a:solidFill>
              <a:latin typeface="Arial"/>
              <a:ea typeface="Arial"/>
              <a:cs typeface="Arial"/>
              <a:sym typeface="Arial"/>
            </a:endParaRPr>
          </a:p>
          <a:p>
            <a:pPr marL="342900" lvl="0" indent="-312420" algn="l" rtl="0">
              <a:spcBef>
                <a:spcPts val="496"/>
              </a:spcBef>
              <a:spcAft>
                <a:spcPts val="0"/>
              </a:spcAft>
              <a:buClr>
                <a:srgbClr val="000000"/>
              </a:buClr>
              <a:buSzPts val="2000"/>
              <a:buFont typeface="Arial"/>
              <a:buChar char="•"/>
            </a:pPr>
            <a:r>
              <a:rPr lang="en-US" sz="2000" b="0" i="0" u="none" strike="noStrike">
                <a:solidFill>
                  <a:srgbClr val="000000"/>
                </a:solidFill>
                <a:latin typeface="Arial"/>
                <a:ea typeface="Arial"/>
                <a:cs typeface="Arial"/>
                <a:sym typeface="Arial"/>
              </a:rPr>
              <a:t>H</a:t>
            </a:r>
            <a:r>
              <a:rPr lang="en-US" sz="2000">
                <a:solidFill>
                  <a:srgbClr val="000000"/>
                </a:solidFill>
              </a:rPr>
              <a:t>ardware</a:t>
            </a:r>
            <a:r>
              <a:rPr lang="en-US" sz="2000" b="0" i="0" u="none" strike="noStrike">
                <a:solidFill>
                  <a:srgbClr val="000000"/>
                </a:solidFill>
                <a:latin typeface="Arial"/>
                <a:ea typeface="Arial"/>
                <a:cs typeface="Arial"/>
                <a:sym typeface="Arial"/>
              </a:rPr>
              <a:t>/S</a:t>
            </a:r>
            <a:r>
              <a:rPr lang="en-US" sz="2000">
                <a:solidFill>
                  <a:srgbClr val="000000"/>
                </a:solidFill>
              </a:rPr>
              <a:t>oftware</a:t>
            </a:r>
            <a:r>
              <a:rPr lang="en-US" sz="2000" b="0" i="0">
                <a:solidFill>
                  <a:srgbClr val="000000"/>
                </a:solidFill>
                <a:latin typeface="Arial"/>
                <a:ea typeface="Arial"/>
                <a:cs typeface="Arial"/>
                <a:sym typeface="Arial"/>
              </a:rPr>
              <a:t>​</a:t>
            </a:r>
            <a:endParaRPr sz="2000" b="0" i="0">
              <a:solidFill>
                <a:srgbClr val="000000"/>
              </a:solidFill>
              <a:latin typeface="Arial"/>
              <a:ea typeface="Arial"/>
              <a:cs typeface="Arial"/>
              <a:sym typeface="Arial"/>
            </a:endParaRPr>
          </a:p>
          <a:p>
            <a:pPr marL="342900" lvl="0" indent="-312420" algn="l" rtl="0">
              <a:spcBef>
                <a:spcPts val="496"/>
              </a:spcBef>
              <a:spcAft>
                <a:spcPts val="0"/>
              </a:spcAft>
              <a:buClr>
                <a:srgbClr val="000000"/>
              </a:buClr>
              <a:buSzPts val="2000"/>
              <a:buFont typeface="Arial"/>
              <a:buChar char="•"/>
            </a:pPr>
            <a:r>
              <a:rPr lang="en-US" sz="2000" b="0" i="0" u="none" strike="noStrike">
                <a:solidFill>
                  <a:srgbClr val="000000"/>
                </a:solidFill>
                <a:latin typeface="Arial"/>
                <a:ea typeface="Arial"/>
                <a:cs typeface="Arial"/>
                <a:sym typeface="Arial"/>
              </a:rPr>
              <a:t>E</a:t>
            </a:r>
            <a:r>
              <a:rPr lang="en-US" sz="2000">
                <a:solidFill>
                  <a:srgbClr val="000000"/>
                </a:solidFill>
              </a:rPr>
              <a:t>xperimental</a:t>
            </a:r>
            <a:r>
              <a:rPr lang="en-US" sz="2000" b="0" i="0" u="none" strike="noStrike">
                <a:solidFill>
                  <a:srgbClr val="000000"/>
                </a:solidFill>
                <a:latin typeface="Arial"/>
                <a:ea typeface="Arial"/>
                <a:cs typeface="Arial"/>
                <a:sym typeface="Arial"/>
              </a:rPr>
              <a:t> R</a:t>
            </a:r>
            <a:r>
              <a:rPr lang="en-US" sz="2000">
                <a:solidFill>
                  <a:srgbClr val="000000"/>
                </a:solidFill>
              </a:rPr>
              <a:t>esults</a:t>
            </a:r>
            <a:r>
              <a:rPr lang="en-US" sz="2000" b="0" i="0">
                <a:solidFill>
                  <a:srgbClr val="000000"/>
                </a:solidFill>
                <a:latin typeface="Arial"/>
                <a:ea typeface="Arial"/>
                <a:cs typeface="Arial"/>
                <a:sym typeface="Arial"/>
              </a:rPr>
              <a:t>​</a:t>
            </a:r>
            <a:endParaRPr sz="2000" b="0" i="0">
              <a:solidFill>
                <a:srgbClr val="000000"/>
              </a:solidFill>
              <a:latin typeface="Arial"/>
              <a:ea typeface="Arial"/>
              <a:cs typeface="Arial"/>
              <a:sym typeface="Arial"/>
            </a:endParaRPr>
          </a:p>
          <a:p>
            <a:pPr marL="342900" lvl="0" indent="-312420" algn="l" rtl="0">
              <a:spcBef>
                <a:spcPts val="496"/>
              </a:spcBef>
              <a:spcAft>
                <a:spcPts val="0"/>
              </a:spcAft>
              <a:buClr>
                <a:srgbClr val="000000"/>
              </a:buClr>
              <a:buSzPts val="2000"/>
              <a:buFont typeface="Arial"/>
              <a:buChar char="•"/>
            </a:pPr>
            <a:r>
              <a:rPr lang="en-US" sz="2000" b="0" i="0" u="none" strike="noStrike">
                <a:solidFill>
                  <a:srgbClr val="000000"/>
                </a:solidFill>
                <a:latin typeface="Arial"/>
                <a:ea typeface="Arial"/>
                <a:cs typeface="Arial"/>
                <a:sym typeface="Arial"/>
              </a:rPr>
              <a:t>C</a:t>
            </a:r>
            <a:r>
              <a:rPr lang="en-US" sz="2000">
                <a:solidFill>
                  <a:srgbClr val="000000"/>
                </a:solidFill>
              </a:rPr>
              <a:t>onclusion</a:t>
            </a:r>
            <a:r>
              <a:rPr lang="en-US" sz="2000" b="0" i="0" u="none" strike="noStrike">
                <a:solidFill>
                  <a:srgbClr val="000000"/>
                </a:solidFill>
                <a:latin typeface="Arial"/>
                <a:ea typeface="Arial"/>
                <a:cs typeface="Arial"/>
                <a:sym typeface="Arial"/>
              </a:rPr>
              <a:t> </a:t>
            </a:r>
            <a:r>
              <a:rPr lang="en-US" sz="2000">
                <a:solidFill>
                  <a:srgbClr val="000000"/>
                </a:solidFill>
              </a:rPr>
              <a:t>and</a:t>
            </a:r>
            <a:r>
              <a:rPr lang="en-US" sz="2000" b="0" i="0" u="none" strike="noStrike">
                <a:solidFill>
                  <a:srgbClr val="000000"/>
                </a:solidFill>
                <a:latin typeface="Arial"/>
                <a:ea typeface="Arial"/>
                <a:cs typeface="Arial"/>
                <a:sym typeface="Arial"/>
              </a:rPr>
              <a:t> </a:t>
            </a:r>
            <a:r>
              <a:rPr lang="en-US" sz="2000">
                <a:solidFill>
                  <a:srgbClr val="000000"/>
                </a:solidFill>
              </a:rPr>
              <a:t>future</a:t>
            </a:r>
            <a:r>
              <a:rPr lang="en-US" sz="2000" b="0" i="0" u="none" strike="noStrike">
                <a:solidFill>
                  <a:srgbClr val="000000"/>
                </a:solidFill>
                <a:latin typeface="Arial"/>
                <a:ea typeface="Arial"/>
                <a:cs typeface="Arial"/>
                <a:sym typeface="Arial"/>
              </a:rPr>
              <a:t> </a:t>
            </a:r>
            <a:r>
              <a:rPr lang="en-US" sz="2000">
                <a:solidFill>
                  <a:srgbClr val="000000"/>
                </a:solidFill>
              </a:rPr>
              <a:t>work</a:t>
            </a:r>
            <a:r>
              <a:rPr lang="en-US" sz="2000" b="0" i="0">
                <a:solidFill>
                  <a:srgbClr val="000000"/>
                </a:solidFill>
                <a:latin typeface="Arial"/>
                <a:ea typeface="Arial"/>
                <a:cs typeface="Arial"/>
                <a:sym typeface="Arial"/>
              </a:rPr>
              <a:t>​</a:t>
            </a:r>
            <a:endParaRPr sz="2000" b="0" i="0">
              <a:solidFill>
                <a:srgbClr val="000000"/>
              </a:solidFill>
              <a:latin typeface="Arial"/>
              <a:ea typeface="Arial"/>
              <a:cs typeface="Arial"/>
              <a:sym typeface="Arial"/>
            </a:endParaRPr>
          </a:p>
          <a:p>
            <a:pPr marL="342900" lvl="0" indent="-312420" algn="l" rtl="0">
              <a:spcBef>
                <a:spcPts val="496"/>
              </a:spcBef>
              <a:spcAft>
                <a:spcPts val="0"/>
              </a:spcAft>
              <a:buClr>
                <a:srgbClr val="000000"/>
              </a:buClr>
              <a:buSzPts val="2000"/>
              <a:buFont typeface="Arial"/>
              <a:buChar char="•"/>
            </a:pPr>
            <a:r>
              <a:rPr lang="en-US" sz="2000" b="0" i="0" u="none" strike="noStrike">
                <a:solidFill>
                  <a:srgbClr val="000000"/>
                </a:solidFill>
                <a:latin typeface="Arial"/>
                <a:ea typeface="Arial"/>
                <a:cs typeface="Arial"/>
                <a:sym typeface="Arial"/>
              </a:rPr>
              <a:t>R</a:t>
            </a:r>
            <a:r>
              <a:rPr lang="en-US" sz="2000">
                <a:solidFill>
                  <a:srgbClr val="000000"/>
                </a:solidFill>
              </a:rPr>
              <a:t>eference</a:t>
            </a:r>
            <a:endParaRPr sz="2000" b="0" i="0">
              <a:solidFill>
                <a:srgbClr val="000000"/>
              </a:solidFill>
              <a:latin typeface="Arial"/>
              <a:ea typeface="Arial"/>
              <a:cs typeface="Arial"/>
              <a:sym typeface="Arial"/>
            </a:endParaRPr>
          </a:p>
          <a:p>
            <a:pPr marL="342900" lvl="0" indent="-312420" algn="l" rtl="0">
              <a:spcBef>
                <a:spcPts val="496"/>
              </a:spcBef>
              <a:spcAft>
                <a:spcPts val="0"/>
              </a:spcAft>
              <a:buClr>
                <a:srgbClr val="000000"/>
              </a:buClr>
              <a:buSzPts val="2000"/>
              <a:buFont typeface="Arial"/>
              <a:buChar char="•"/>
            </a:pPr>
            <a:r>
              <a:rPr lang="en-US" sz="2000" b="0" i="0" u="none" strike="noStrike">
                <a:solidFill>
                  <a:srgbClr val="000000"/>
                </a:solidFill>
                <a:latin typeface="Arial"/>
                <a:ea typeface="Arial"/>
                <a:cs typeface="Arial"/>
                <a:sym typeface="Arial"/>
              </a:rPr>
              <a:t>C</a:t>
            </a:r>
            <a:r>
              <a:rPr lang="en-US" sz="2000">
                <a:solidFill>
                  <a:srgbClr val="000000"/>
                </a:solidFill>
              </a:rPr>
              <a:t>ontribution</a:t>
            </a:r>
            <a:endParaRPr sz="2000" b="0" i="0">
              <a:solidFill>
                <a:srgbClr val="000000"/>
              </a:solidFill>
              <a:latin typeface="Arial"/>
              <a:ea typeface="Arial"/>
              <a:cs typeface="Arial"/>
              <a:sym typeface="Arial"/>
            </a:endParaRPr>
          </a:p>
        </p:txBody>
      </p:sp>
      <p:sp>
        <p:nvSpPr>
          <p:cNvPr id="97" name="Google Shape;97;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2"/>
          <p:cNvSpPr txBox="1">
            <a:spLocks noGrp="1"/>
          </p:cNvSpPr>
          <p:nvPr>
            <p:ph type="title"/>
          </p:nvPr>
        </p:nvSpPr>
        <p:spPr>
          <a:xfrm>
            <a:off x="457200" y="228600"/>
            <a:ext cx="8229600" cy="5637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0000"/>
              </a:buClr>
              <a:buSzPct val="100000"/>
              <a:buFont typeface="Arial"/>
              <a:buNone/>
            </a:pPr>
            <a:r>
              <a:rPr lang="en-US" b="1">
                <a:solidFill>
                  <a:srgbClr val="FF0000"/>
                </a:solidFill>
              </a:rPr>
              <a:t>Conclusion and future work</a:t>
            </a:r>
            <a:endParaRPr/>
          </a:p>
        </p:txBody>
      </p:sp>
      <p:sp>
        <p:nvSpPr>
          <p:cNvPr id="232" name="Google Shape;232;p12"/>
          <p:cNvSpPr txBox="1">
            <a:spLocks noGrp="1"/>
          </p:cNvSpPr>
          <p:nvPr>
            <p:ph type="body" idx="1"/>
          </p:nvPr>
        </p:nvSpPr>
        <p:spPr>
          <a:xfrm>
            <a:off x="457200" y="708000"/>
            <a:ext cx="8458200" cy="5757900"/>
          </a:xfrm>
          <a:prstGeom prst="rect">
            <a:avLst/>
          </a:prstGeom>
          <a:noFill/>
          <a:ln>
            <a:noFill/>
          </a:ln>
        </p:spPr>
        <p:txBody>
          <a:bodyPr spcFirstLastPara="1" wrap="square" lIns="91425" tIns="45700" rIns="91425" bIns="45700" anchor="t" anchorCtr="0">
            <a:normAutofit fontScale="85000"/>
          </a:bodyPr>
          <a:lstStyle/>
          <a:p>
            <a:pPr marL="0" lvl="0" indent="0" algn="l" rtl="0">
              <a:lnSpc>
                <a:spcPct val="150000"/>
              </a:lnSpc>
              <a:spcBef>
                <a:spcPts val="640"/>
              </a:spcBef>
              <a:spcAft>
                <a:spcPts val="0"/>
              </a:spcAft>
              <a:buNone/>
            </a:pPr>
            <a:endParaRPr sz="3781" b="1"/>
          </a:p>
          <a:p>
            <a:pPr marL="457200" lvl="0" indent="-358726" algn="l" rtl="0">
              <a:lnSpc>
                <a:spcPct val="150000"/>
              </a:lnSpc>
              <a:spcBef>
                <a:spcPts val="640"/>
              </a:spcBef>
              <a:spcAft>
                <a:spcPts val="0"/>
              </a:spcAft>
              <a:buSzPct val="100000"/>
              <a:buChar char="•"/>
            </a:pPr>
            <a:r>
              <a:rPr lang="en-US" sz="2410"/>
              <a:t>There are people who are deaf who uses hand sign to convey their message but normal people some time might know sign language</a:t>
            </a:r>
            <a:endParaRPr sz="2410"/>
          </a:p>
          <a:p>
            <a:pPr marL="457200" lvl="0" indent="-358726" algn="l" rtl="0">
              <a:lnSpc>
                <a:spcPct val="150000"/>
              </a:lnSpc>
              <a:spcBef>
                <a:spcPts val="0"/>
              </a:spcBef>
              <a:spcAft>
                <a:spcPts val="0"/>
              </a:spcAft>
              <a:buSzPct val="100000"/>
              <a:buChar char="•"/>
            </a:pPr>
            <a:r>
              <a:rPr lang="en-US" sz="2410"/>
              <a:t>Individuals who are using hand signs to communicate covertly or to trigger certain actions.</a:t>
            </a:r>
            <a:endParaRPr sz="2410"/>
          </a:p>
          <a:p>
            <a:pPr marL="457200" lvl="0" indent="-358726" algn="l" rtl="0">
              <a:lnSpc>
                <a:spcPct val="150000"/>
              </a:lnSpc>
              <a:spcBef>
                <a:spcPts val="0"/>
              </a:spcBef>
              <a:spcAft>
                <a:spcPts val="0"/>
              </a:spcAft>
              <a:buSzPct val="100000"/>
              <a:buChar char="•"/>
            </a:pPr>
            <a:r>
              <a:rPr lang="en-US" sz="2410"/>
              <a:t>Sometime it is difficult for audience and players to interpret hand signals used by coaches and players to communicate during games.</a:t>
            </a:r>
            <a:endParaRPr sz="2410"/>
          </a:p>
          <a:p>
            <a:pPr marL="457200" lvl="0" indent="0" algn="l" rtl="0">
              <a:lnSpc>
                <a:spcPct val="150000"/>
              </a:lnSpc>
              <a:spcBef>
                <a:spcPts val="640"/>
              </a:spcBef>
              <a:spcAft>
                <a:spcPts val="0"/>
              </a:spcAft>
              <a:buNone/>
            </a:pPr>
            <a:endParaRPr sz="2400" b="1"/>
          </a:p>
          <a:p>
            <a:pPr marL="0" lvl="0" indent="0" algn="l" rtl="0">
              <a:lnSpc>
                <a:spcPct val="150000"/>
              </a:lnSpc>
              <a:spcBef>
                <a:spcPts val="640"/>
              </a:spcBef>
              <a:spcAft>
                <a:spcPts val="0"/>
              </a:spcAft>
              <a:buNone/>
            </a:pPr>
            <a:endParaRPr sz="2400" b="1"/>
          </a:p>
          <a:p>
            <a:pPr marL="742950" lvl="0" indent="0" algn="l" rtl="0">
              <a:lnSpc>
                <a:spcPct val="150000"/>
              </a:lnSpc>
              <a:spcBef>
                <a:spcPts val="480"/>
              </a:spcBef>
              <a:spcAft>
                <a:spcPts val="0"/>
              </a:spcAft>
              <a:buNone/>
            </a:pPr>
            <a:endParaRPr sz="2400" b="1"/>
          </a:p>
        </p:txBody>
      </p:sp>
      <p:sp>
        <p:nvSpPr>
          <p:cNvPr id="233" name="Google Shape;233;p1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234" name="Google Shape;234;p12"/>
          <p:cNvSpPr txBox="1"/>
          <p:nvPr/>
        </p:nvSpPr>
        <p:spPr>
          <a:xfrm>
            <a:off x="656750" y="3699250"/>
            <a:ext cx="786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3"/>
          <p:cNvSpPr txBox="1">
            <a:spLocks noGrp="1"/>
          </p:cNvSpPr>
          <p:nvPr>
            <p:ph type="title"/>
          </p:nvPr>
        </p:nvSpPr>
        <p:spPr>
          <a:xfrm>
            <a:off x="2632525" y="85300"/>
            <a:ext cx="2895600" cy="5637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0000"/>
              </a:buClr>
              <a:buSzPct val="100000"/>
              <a:buFont typeface="Arial"/>
              <a:buNone/>
            </a:pPr>
            <a:r>
              <a:rPr lang="en-US" b="1">
                <a:solidFill>
                  <a:srgbClr val="FF0000"/>
                </a:solidFill>
              </a:rPr>
              <a:t>Reference</a:t>
            </a:r>
            <a:endParaRPr/>
          </a:p>
        </p:txBody>
      </p:sp>
      <p:sp>
        <p:nvSpPr>
          <p:cNvPr id="240" name="Google Shape;240;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241" name="Google Shape;241;p13"/>
          <p:cNvSpPr txBox="1"/>
          <p:nvPr/>
        </p:nvSpPr>
        <p:spPr>
          <a:xfrm>
            <a:off x="148200" y="851450"/>
            <a:ext cx="8995800" cy="60339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Char char="●"/>
            </a:pPr>
            <a:r>
              <a:rPr lang="en-US" sz="2000"/>
              <a:t>Paper 1 , Abdullah Mujahid , Real-Time Hand Gesture Recognition Based on Deep Learning YOLO v3 Model , (MDPI , DOI:10.3390/app11094164,</a:t>
            </a:r>
            <a:endParaRPr sz="2000"/>
          </a:p>
          <a:p>
            <a:pPr marL="0" lvl="0" indent="0" algn="l" rtl="0">
              <a:spcBef>
                <a:spcPts val="0"/>
              </a:spcBef>
              <a:spcAft>
                <a:spcPts val="0"/>
              </a:spcAft>
              <a:buNone/>
            </a:pPr>
            <a:r>
              <a:rPr lang="en-US" sz="2000"/>
              <a:t>       Year of publication 2021)</a:t>
            </a:r>
            <a:endParaRPr sz="2000"/>
          </a:p>
          <a:p>
            <a:pPr marL="0" lvl="0" indent="0" algn="l" rtl="0">
              <a:spcBef>
                <a:spcPts val="0"/>
              </a:spcBef>
              <a:spcAft>
                <a:spcPts val="0"/>
              </a:spcAft>
              <a:buNone/>
            </a:pPr>
            <a:endParaRPr sz="2000"/>
          </a:p>
          <a:p>
            <a:pPr marL="457200" lvl="0" indent="-355600" algn="l" rtl="0">
              <a:spcBef>
                <a:spcPts val="0"/>
              </a:spcBef>
              <a:spcAft>
                <a:spcPts val="0"/>
              </a:spcAft>
              <a:buSzPts val="2000"/>
              <a:buChar char="●"/>
            </a:pPr>
            <a:r>
              <a:rPr lang="en-US" sz="2000"/>
              <a:t>Paper 2 , Ali Moin , A wearable bio-sensing system with in-sensor adaptive machine learning for hand gesture , (MDPI , DOI-</a:t>
            </a:r>
            <a:r>
              <a:rPr lang="en-US" sz="2000" u="sng">
                <a:solidFill>
                  <a:schemeClr val="hlink"/>
                </a:solidFill>
                <a:hlinkClick r:id="rId3"/>
              </a:rPr>
              <a:t>https://doi.org/10.1038/s41928-020-00510-8</a:t>
            </a:r>
            <a:r>
              <a:rPr lang="en-US" sz="2000"/>
              <a:t> , </a:t>
            </a:r>
            <a:r>
              <a:rPr lang="en-US" sz="2000">
                <a:solidFill>
                  <a:schemeClr val="dk1"/>
                </a:solidFill>
              </a:rPr>
              <a:t>Year of publication 2021)</a:t>
            </a:r>
            <a:endParaRPr sz="2000"/>
          </a:p>
          <a:p>
            <a:pPr marL="457200" lvl="0" indent="0" algn="l" rtl="0">
              <a:spcBef>
                <a:spcPts val="0"/>
              </a:spcBef>
              <a:spcAft>
                <a:spcPts val="0"/>
              </a:spcAft>
              <a:buNone/>
            </a:pPr>
            <a:endParaRPr sz="2000"/>
          </a:p>
          <a:p>
            <a:pPr marL="457200" lvl="0" indent="-355600" algn="l" rtl="0">
              <a:spcBef>
                <a:spcPts val="0"/>
              </a:spcBef>
              <a:spcAft>
                <a:spcPts val="0"/>
              </a:spcAft>
              <a:buSzPts val="2000"/>
              <a:buChar char="●"/>
            </a:pPr>
            <a:r>
              <a:rPr lang="en-US" sz="2000"/>
              <a:t>Paper 3 , </a:t>
            </a:r>
            <a:r>
              <a:rPr lang="en-US" sz="2000">
                <a:uFill>
                  <a:noFill/>
                </a:uFill>
                <a:hlinkClick r:id="rId4"/>
              </a:rPr>
              <a:t>Ankita Wadhawan</a:t>
            </a:r>
            <a:r>
              <a:rPr lang="en-US" sz="2000"/>
              <a:t> , Deep learning-based sign language recognition system for static sign , (DOI-</a:t>
            </a:r>
            <a:r>
              <a:rPr lang="en-US" sz="2000" u="sng">
                <a:solidFill>
                  <a:schemeClr val="hlink"/>
                </a:solidFill>
                <a:hlinkClick r:id="rId5"/>
              </a:rPr>
              <a:t>https://doi.org/10.1007/s00521-019-04691-y</a:t>
            </a:r>
            <a:r>
              <a:rPr lang="en-US" sz="2000"/>
              <a:t> , Year of publication 2021)</a:t>
            </a:r>
            <a:endParaRPr sz="2000"/>
          </a:p>
          <a:p>
            <a:pPr marL="457200" lvl="0" indent="0" algn="l" rtl="0">
              <a:spcBef>
                <a:spcPts val="0"/>
              </a:spcBef>
              <a:spcAft>
                <a:spcPts val="0"/>
              </a:spcAft>
              <a:buNone/>
            </a:pPr>
            <a:r>
              <a:rPr lang="en-US" sz="2000"/>
              <a:t> </a:t>
            </a:r>
            <a:endParaRPr sz="2000"/>
          </a:p>
          <a:p>
            <a:pPr marL="457200" lvl="0" indent="-355600" algn="l" rtl="0">
              <a:spcBef>
                <a:spcPts val="0"/>
              </a:spcBef>
              <a:spcAft>
                <a:spcPts val="0"/>
              </a:spcAft>
              <a:buSzPts val="2000"/>
              <a:buChar char="●"/>
            </a:pPr>
            <a:r>
              <a:rPr lang="en-US" sz="2000"/>
              <a:t>Paper 4, Munir Oudah , Hand Gesture Recognition Based on Computer Vision , ( MDPI , </a:t>
            </a:r>
            <a:r>
              <a:rPr lang="en-US" sz="2000">
                <a:uFill>
                  <a:noFill/>
                </a:uFill>
                <a:hlinkClick r:id="rId6"/>
              </a:rPr>
              <a:t>10.3390/jimaging6080073</a:t>
            </a:r>
            <a:r>
              <a:rPr lang="en-US" sz="2000"/>
              <a:t> , Year of publication 2020)</a:t>
            </a:r>
            <a:endParaRPr sz="2000"/>
          </a:p>
          <a:p>
            <a:pPr marL="457200" lvl="0" indent="0" algn="l" rtl="0">
              <a:spcBef>
                <a:spcPts val="0"/>
              </a:spcBef>
              <a:spcAft>
                <a:spcPts val="0"/>
              </a:spcAft>
              <a:buNone/>
            </a:pPr>
            <a:endParaRPr sz="2000"/>
          </a:p>
          <a:p>
            <a:pPr marL="0" lvl="0" indent="0" algn="l" rtl="0">
              <a:spcBef>
                <a:spcPts val="0"/>
              </a:spcBef>
              <a:spcAft>
                <a:spcPts val="0"/>
              </a:spcAft>
              <a:buNone/>
            </a:pPr>
            <a:endParaRPr sz="2000"/>
          </a:p>
          <a:p>
            <a:pPr marL="457200" lvl="0" indent="0" algn="l" rtl="0">
              <a:spcBef>
                <a:spcPts val="0"/>
              </a:spcBef>
              <a:spcAft>
                <a:spcPts val="0"/>
              </a:spcAft>
              <a:buNone/>
            </a:pP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g1ffb4b2c28e_0_13"/>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
        <p:nvSpPr>
          <p:cNvPr id="248" name="Google Shape;248;g1ffb4b2c28e_0_13"/>
          <p:cNvSpPr txBox="1"/>
          <p:nvPr/>
        </p:nvSpPr>
        <p:spPr>
          <a:xfrm>
            <a:off x="31975" y="81375"/>
            <a:ext cx="9051900" cy="38790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Char char="●"/>
            </a:pPr>
            <a:r>
              <a:rPr lang="en-US" sz="2000">
                <a:solidFill>
                  <a:schemeClr val="dk1"/>
                </a:solidFill>
              </a:rPr>
              <a:t>Paper 5 , </a:t>
            </a:r>
            <a:r>
              <a:rPr lang="en-US" sz="2000">
                <a:solidFill>
                  <a:schemeClr val="dk1"/>
                </a:solidFill>
                <a:uFill>
                  <a:noFill/>
                </a:uFill>
                <a:hlinkClick r:id="rId3">
                  <a:extLst>
                    <a:ext uri="{A12FA001-AC4F-418D-AE19-62706E023703}">
                      <ahyp:hlinkClr xmlns:ahyp="http://schemas.microsoft.com/office/drawing/2018/hyperlinkcolor" val="tx"/>
                    </a:ext>
                  </a:extLst>
                </a:hlinkClick>
              </a:rPr>
              <a:t>Muneer Al-Hammadi</a:t>
            </a:r>
            <a:r>
              <a:rPr lang="en-US" sz="2000">
                <a:solidFill>
                  <a:schemeClr val="dk1"/>
                </a:solidFill>
              </a:rPr>
              <a:t> , Deep Learning-Based Approach for Sign Language Gesture Recognition With Efficient Hand Gesture Representation , ( IEEE, </a:t>
            </a:r>
            <a:r>
              <a:rPr lang="en-US" sz="2000">
                <a:solidFill>
                  <a:schemeClr val="dk1"/>
                </a:solidFill>
                <a:uFill>
                  <a:noFill/>
                </a:uFill>
                <a:hlinkClick r:id="rId4">
                  <a:extLst>
                    <a:ext uri="{A12FA001-AC4F-418D-AE19-62706E023703}">
                      <ahyp:hlinkClr xmlns:ahyp="http://schemas.microsoft.com/office/drawing/2018/hyperlinkcolor" val="tx"/>
                    </a:ext>
                  </a:extLst>
                </a:hlinkClick>
              </a:rPr>
              <a:t>10.1109/ACCESS.2020.3032140</a:t>
            </a:r>
            <a:r>
              <a:rPr lang="en-US" sz="2000">
                <a:solidFill>
                  <a:schemeClr val="dk1"/>
                </a:solidFill>
              </a:rPr>
              <a:t> , Year of publication 2020)</a:t>
            </a:r>
            <a:endParaRPr sz="2000">
              <a:solidFill>
                <a:schemeClr val="dk1"/>
              </a:solidFill>
            </a:endParaRPr>
          </a:p>
          <a:p>
            <a:pPr marL="457200" lvl="0" indent="0" algn="l" rtl="0">
              <a:spcBef>
                <a:spcPts val="0"/>
              </a:spcBef>
              <a:spcAft>
                <a:spcPts val="0"/>
              </a:spcAft>
              <a:buNone/>
            </a:pPr>
            <a:endParaRPr sz="2000">
              <a:solidFill>
                <a:schemeClr val="dk1"/>
              </a:solidFill>
            </a:endParaRPr>
          </a:p>
          <a:p>
            <a:pPr marL="457200" lvl="0" indent="-355600" algn="l" rtl="0">
              <a:spcBef>
                <a:spcPts val="0"/>
              </a:spcBef>
              <a:spcAft>
                <a:spcPts val="0"/>
              </a:spcAft>
              <a:buClr>
                <a:schemeClr val="dk1"/>
              </a:buClr>
              <a:buSzPts val="2000"/>
              <a:buChar char="●"/>
            </a:pPr>
            <a:r>
              <a:rPr lang="en-US" sz="2000">
                <a:solidFill>
                  <a:schemeClr val="dk1"/>
                </a:solidFill>
              </a:rPr>
              <a:t>Paper 6 , Bin Hu , Deep Learning Based Hand Gesture Recognition and UAV Flight Controls , ( Researchgate , DOI- doi.org/10.1007/s11633-019-1194-7, Year of publication 2020</a:t>
            </a:r>
            <a:endParaRPr sz="2000">
              <a:solidFill>
                <a:schemeClr val="dk1"/>
              </a:solidFill>
            </a:endParaRPr>
          </a:p>
          <a:p>
            <a:pPr marL="457200" lvl="0" indent="0" algn="l" rtl="0">
              <a:spcBef>
                <a:spcPts val="0"/>
              </a:spcBef>
              <a:spcAft>
                <a:spcPts val="0"/>
              </a:spcAft>
              <a:buNone/>
            </a:pPr>
            <a:endParaRPr sz="2000">
              <a:solidFill>
                <a:schemeClr val="dk1"/>
              </a:solidFill>
            </a:endParaRPr>
          </a:p>
          <a:p>
            <a:pPr marL="457200" lvl="0" indent="-355600" algn="l" rtl="0">
              <a:spcBef>
                <a:spcPts val="0"/>
              </a:spcBef>
              <a:spcAft>
                <a:spcPts val="0"/>
              </a:spcAft>
              <a:buSzPts val="2000"/>
              <a:buChar char="●"/>
            </a:pPr>
            <a:r>
              <a:rPr lang="en-US" sz="2000"/>
              <a:t>Paper 7 , Ali Raza Asif , Performance Evaluation of Convolutional Neural Network for Hand Gesture Recognition Using EMG ,( MDPI , DOI -</a:t>
            </a:r>
            <a:r>
              <a:rPr lang="en-US" sz="2000">
                <a:uFill>
                  <a:noFill/>
                </a:uFill>
                <a:hlinkClick r:id="rId5"/>
              </a:rPr>
              <a:t> doi.org/10.3390/s20061642</a:t>
            </a:r>
            <a:r>
              <a:rPr lang="en-US" sz="2000"/>
              <a:t> , Year of publication 2020)</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14"/>
          <p:cNvSpPr txBox="1">
            <a:spLocks noGrp="1"/>
          </p:cNvSpPr>
          <p:nvPr>
            <p:ph type="title"/>
          </p:nvPr>
        </p:nvSpPr>
        <p:spPr>
          <a:xfrm>
            <a:off x="457200" y="228600"/>
            <a:ext cx="8229600" cy="5635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0000"/>
              </a:buClr>
              <a:buSzPct val="100000"/>
              <a:buFont typeface="Arial"/>
              <a:buNone/>
            </a:pPr>
            <a:r>
              <a:rPr lang="en-US" b="1">
                <a:solidFill>
                  <a:srgbClr val="FF0000"/>
                </a:solidFill>
              </a:rPr>
              <a:t>Contribution of all the members</a:t>
            </a:r>
            <a:endParaRPr/>
          </a:p>
        </p:txBody>
      </p:sp>
      <p:sp>
        <p:nvSpPr>
          <p:cNvPr id="254" name="Google Shape;254;p14"/>
          <p:cNvSpPr txBox="1">
            <a:spLocks noGrp="1"/>
          </p:cNvSpPr>
          <p:nvPr>
            <p:ph type="body" idx="1"/>
          </p:nvPr>
        </p:nvSpPr>
        <p:spPr>
          <a:xfrm>
            <a:off x="342900" y="882125"/>
            <a:ext cx="8458200" cy="4526100"/>
          </a:xfrm>
          <a:prstGeom prst="rect">
            <a:avLst/>
          </a:prstGeom>
          <a:noFill/>
          <a:ln>
            <a:noFill/>
          </a:ln>
        </p:spPr>
        <p:txBody>
          <a:bodyPr spcFirstLastPara="1" wrap="square" lIns="91425" tIns="45700" rIns="91425" bIns="45700" anchor="t" anchorCtr="0">
            <a:normAutofit/>
          </a:bodyPr>
          <a:lstStyle/>
          <a:p>
            <a:pPr marL="579438" lvl="1" indent="-350838" algn="l" rtl="0">
              <a:spcBef>
                <a:spcPts val="0"/>
              </a:spcBef>
              <a:spcAft>
                <a:spcPts val="0"/>
              </a:spcAft>
              <a:buClr>
                <a:schemeClr val="dk1"/>
              </a:buClr>
              <a:buSzPts val="2400"/>
              <a:buFont typeface="Arial"/>
              <a:buChar char="•"/>
            </a:pPr>
            <a:r>
              <a:rPr lang="en-US" sz="2400" b="1"/>
              <a:t>Mention all the members with contribution</a:t>
            </a:r>
            <a:endParaRPr/>
          </a:p>
        </p:txBody>
      </p:sp>
      <p:sp>
        <p:nvSpPr>
          <p:cNvPr id="255" name="Google Shape;255;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graphicFrame>
        <p:nvGraphicFramePr>
          <p:cNvPr id="256" name="Google Shape;256;p14"/>
          <p:cNvGraphicFramePr/>
          <p:nvPr/>
        </p:nvGraphicFramePr>
        <p:xfrm>
          <a:off x="457175" y="1557925"/>
          <a:ext cx="8504825" cy="4754700"/>
        </p:xfrm>
        <a:graphic>
          <a:graphicData uri="http://schemas.openxmlformats.org/drawingml/2006/table">
            <a:tbl>
              <a:tblPr>
                <a:noFill/>
                <a:tableStyleId>{566FE61F-7D72-47F2-BACF-E87C97AF5362}</a:tableStyleId>
              </a:tblPr>
              <a:tblGrid>
                <a:gridCol w="730275">
                  <a:extLst>
                    <a:ext uri="{9D8B030D-6E8A-4147-A177-3AD203B41FA5}">
                      <a16:colId xmlns:a16="http://schemas.microsoft.com/office/drawing/2014/main" val="20000"/>
                    </a:ext>
                  </a:extLst>
                </a:gridCol>
                <a:gridCol w="1689500">
                  <a:extLst>
                    <a:ext uri="{9D8B030D-6E8A-4147-A177-3AD203B41FA5}">
                      <a16:colId xmlns:a16="http://schemas.microsoft.com/office/drawing/2014/main" val="20001"/>
                    </a:ext>
                  </a:extLst>
                </a:gridCol>
                <a:gridCol w="1556600">
                  <a:extLst>
                    <a:ext uri="{9D8B030D-6E8A-4147-A177-3AD203B41FA5}">
                      <a16:colId xmlns:a16="http://schemas.microsoft.com/office/drawing/2014/main" val="20002"/>
                    </a:ext>
                  </a:extLst>
                </a:gridCol>
                <a:gridCol w="4528450">
                  <a:extLst>
                    <a:ext uri="{9D8B030D-6E8A-4147-A177-3AD203B41FA5}">
                      <a16:colId xmlns:a16="http://schemas.microsoft.com/office/drawing/2014/main" val="20003"/>
                    </a:ext>
                  </a:extLst>
                </a:gridCol>
              </a:tblGrid>
              <a:tr h="713200">
                <a:tc>
                  <a:txBody>
                    <a:bodyPr/>
                    <a:lstStyle/>
                    <a:p>
                      <a:pPr marL="0" lvl="0" indent="0" algn="l" rtl="0">
                        <a:spcBef>
                          <a:spcPts val="0"/>
                        </a:spcBef>
                        <a:spcAft>
                          <a:spcPts val="0"/>
                        </a:spcAft>
                        <a:buNone/>
                      </a:pPr>
                      <a:r>
                        <a:rPr lang="en-US" sz="2000"/>
                        <a:t>S.No.</a:t>
                      </a:r>
                      <a:endParaRPr sz="2000"/>
                    </a:p>
                  </a:txBody>
                  <a:tcPr marL="91425" marR="91425" marT="91425" marB="91425"/>
                </a:tc>
                <a:tc>
                  <a:txBody>
                    <a:bodyPr/>
                    <a:lstStyle/>
                    <a:p>
                      <a:pPr marL="0" lvl="0" indent="0" algn="l" rtl="0">
                        <a:spcBef>
                          <a:spcPts val="0"/>
                        </a:spcBef>
                        <a:spcAft>
                          <a:spcPts val="0"/>
                        </a:spcAft>
                        <a:buNone/>
                      </a:pPr>
                      <a:r>
                        <a:rPr lang="en-US" sz="2000"/>
                        <a:t>Roll No</a:t>
                      </a:r>
                      <a:endParaRPr sz="2000"/>
                    </a:p>
                  </a:txBody>
                  <a:tcPr marL="91425" marR="91425" marT="91425" marB="91425"/>
                </a:tc>
                <a:tc>
                  <a:txBody>
                    <a:bodyPr/>
                    <a:lstStyle/>
                    <a:p>
                      <a:pPr marL="0" lvl="0" indent="0" algn="l" rtl="0">
                        <a:spcBef>
                          <a:spcPts val="0"/>
                        </a:spcBef>
                        <a:spcAft>
                          <a:spcPts val="0"/>
                        </a:spcAft>
                        <a:buNone/>
                      </a:pPr>
                      <a:r>
                        <a:rPr lang="en-US" sz="2000"/>
                        <a:t>Name</a:t>
                      </a:r>
                      <a:endParaRPr sz="2000"/>
                    </a:p>
                  </a:txBody>
                  <a:tcPr marL="91425" marR="91425" marT="91425" marB="91425"/>
                </a:tc>
                <a:tc>
                  <a:txBody>
                    <a:bodyPr/>
                    <a:lstStyle/>
                    <a:p>
                      <a:pPr marL="0" lvl="0" indent="0" algn="l" rtl="0">
                        <a:spcBef>
                          <a:spcPts val="0"/>
                        </a:spcBef>
                        <a:spcAft>
                          <a:spcPts val="0"/>
                        </a:spcAft>
                        <a:buNone/>
                      </a:pPr>
                      <a:r>
                        <a:rPr lang="en-US" sz="2000"/>
                        <a:t>Contribution</a:t>
                      </a:r>
                      <a:endParaRPr sz="2000"/>
                    </a:p>
                  </a:txBody>
                  <a:tcPr marL="91425" marR="91425" marT="91425" marB="91425"/>
                </a:tc>
                <a:extLst>
                  <a:ext uri="{0D108BD9-81ED-4DB2-BD59-A6C34878D82A}">
                    <a16:rowId xmlns:a16="http://schemas.microsoft.com/office/drawing/2014/main" val="10000"/>
                  </a:ext>
                </a:extLst>
              </a:tr>
              <a:tr h="723250">
                <a:tc>
                  <a:txBody>
                    <a:bodyPr/>
                    <a:lstStyle/>
                    <a:p>
                      <a:pPr marL="0" lvl="0" indent="0" algn="l" rtl="0">
                        <a:spcBef>
                          <a:spcPts val="0"/>
                        </a:spcBef>
                        <a:spcAft>
                          <a:spcPts val="0"/>
                        </a:spcAft>
                        <a:buNone/>
                      </a:pPr>
                      <a:r>
                        <a:rPr lang="en-US" sz="2000"/>
                        <a:t>1</a:t>
                      </a:r>
                      <a:endParaRPr sz="2000"/>
                    </a:p>
                  </a:txBody>
                  <a:tcPr marL="91425" marR="91425" marT="91425" marB="91425"/>
                </a:tc>
                <a:tc>
                  <a:txBody>
                    <a:bodyPr/>
                    <a:lstStyle/>
                    <a:p>
                      <a:pPr marL="0" lvl="0" indent="0" algn="l" rtl="0">
                        <a:spcBef>
                          <a:spcPts val="0"/>
                        </a:spcBef>
                        <a:spcAft>
                          <a:spcPts val="0"/>
                        </a:spcAft>
                        <a:buNone/>
                      </a:pPr>
                      <a:r>
                        <a:rPr lang="en-US" sz="2000"/>
                        <a:t>21BAI10168</a:t>
                      </a:r>
                      <a:endParaRPr sz="2000"/>
                    </a:p>
                  </a:txBody>
                  <a:tcPr marL="91425" marR="91425" marT="91425" marB="91425"/>
                </a:tc>
                <a:tc>
                  <a:txBody>
                    <a:bodyPr/>
                    <a:lstStyle/>
                    <a:p>
                      <a:pPr marL="0" lvl="0" indent="0" algn="l" rtl="0">
                        <a:spcBef>
                          <a:spcPts val="0"/>
                        </a:spcBef>
                        <a:spcAft>
                          <a:spcPts val="0"/>
                        </a:spcAft>
                        <a:buNone/>
                      </a:pPr>
                      <a:r>
                        <a:rPr lang="en-US" sz="2000"/>
                        <a:t>Nishant Seth</a:t>
                      </a:r>
                      <a:endParaRPr sz="2000"/>
                    </a:p>
                  </a:txBody>
                  <a:tcPr marL="91425" marR="91425" marT="91425" marB="91425"/>
                </a:tc>
                <a:tc>
                  <a:txBody>
                    <a:bodyPr/>
                    <a:lstStyle/>
                    <a:p>
                      <a:pPr marL="0" lvl="0" indent="0" algn="l" rtl="0">
                        <a:spcBef>
                          <a:spcPts val="0"/>
                        </a:spcBef>
                        <a:spcAft>
                          <a:spcPts val="0"/>
                        </a:spcAft>
                        <a:buNone/>
                      </a:pPr>
                      <a:r>
                        <a:rPr lang="en-US" sz="2000"/>
                        <a:t>Content, Abstract,Objective, Introduction, Software Used,Code</a:t>
                      </a:r>
                      <a:endParaRPr sz="2000"/>
                    </a:p>
                  </a:txBody>
                  <a:tcPr marL="91425" marR="91425" marT="91425" marB="91425"/>
                </a:tc>
                <a:extLst>
                  <a:ext uri="{0D108BD9-81ED-4DB2-BD59-A6C34878D82A}">
                    <a16:rowId xmlns:a16="http://schemas.microsoft.com/office/drawing/2014/main" val="10001"/>
                  </a:ext>
                </a:extLst>
              </a:tr>
              <a:tr h="713200">
                <a:tc>
                  <a:txBody>
                    <a:bodyPr/>
                    <a:lstStyle/>
                    <a:p>
                      <a:pPr marL="0" lvl="0" indent="0" algn="l" rtl="0">
                        <a:spcBef>
                          <a:spcPts val="0"/>
                        </a:spcBef>
                        <a:spcAft>
                          <a:spcPts val="0"/>
                        </a:spcAft>
                        <a:buNone/>
                      </a:pPr>
                      <a:r>
                        <a:rPr lang="en-US" sz="2000"/>
                        <a:t>2</a:t>
                      </a:r>
                      <a:endParaRPr sz="2000"/>
                    </a:p>
                  </a:txBody>
                  <a:tcPr marL="91425" marR="91425" marT="91425" marB="91425"/>
                </a:tc>
                <a:tc>
                  <a:txBody>
                    <a:bodyPr/>
                    <a:lstStyle/>
                    <a:p>
                      <a:pPr marL="0" lvl="0" indent="0" algn="l" rtl="0">
                        <a:spcBef>
                          <a:spcPts val="0"/>
                        </a:spcBef>
                        <a:spcAft>
                          <a:spcPts val="0"/>
                        </a:spcAft>
                        <a:buNone/>
                      </a:pPr>
                      <a:r>
                        <a:rPr lang="en-US" sz="2000"/>
                        <a:t>21BAI10159</a:t>
                      </a:r>
                      <a:endParaRPr sz="2000"/>
                    </a:p>
                  </a:txBody>
                  <a:tcPr marL="91425" marR="91425" marT="91425" marB="91425"/>
                </a:tc>
                <a:tc>
                  <a:txBody>
                    <a:bodyPr/>
                    <a:lstStyle/>
                    <a:p>
                      <a:pPr marL="0" lvl="0" indent="0" algn="l" rtl="0">
                        <a:spcBef>
                          <a:spcPts val="0"/>
                        </a:spcBef>
                        <a:spcAft>
                          <a:spcPts val="0"/>
                        </a:spcAft>
                        <a:buNone/>
                      </a:pPr>
                      <a:r>
                        <a:rPr lang="en-US" sz="2000"/>
                        <a:t>Divya Agarwal</a:t>
                      </a:r>
                      <a:endParaRPr sz="2000"/>
                    </a:p>
                  </a:txBody>
                  <a:tcPr marL="91425" marR="91425" marT="91425" marB="91425"/>
                </a:tc>
                <a:tc>
                  <a:txBody>
                    <a:bodyPr/>
                    <a:lstStyle/>
                    <a:p>
                      <a:pPr marL="0" lvl="0" indent="0" algn="l" rtl="0">
                        <a:spcBef>
                          <a:spcPts val="0"/>
                        </a:spcBef>
                        <a:spcAft>
                          <a:spcPts val="0"/>
                        </a:spcAft>
                        <a:buNone/>
                      </a:pPr>
                      <a:r>
                        <a:rPr lang="en-US" sz="2000"/>
                        <a:t>Existing work,Research gap,Problem statement,Proposed work</a:t>
                      </a:r>
                      <a:endParaRPr sz="2000"/>
                    </a:p>
                  </a:txBody>
                  <a:tcPr marL="91425" marR="91425" marT="91425" marB="91425"/>
                </a:tc>
                <a:extLst>
                  <a:ext uri="{0D108BD9-81ED-4DB2-BD59-A6C34878D82A}">
                    <a16:rowId xmlns:a16="http://schemas.microsoft.com/office/drawing/2014/main" val="10002"/>
                  </a:ext>
                </a:extLst>
              </a:tr>
              <a:tr h="685800">
                <a:tc>
                  <a:txBody>
                    <a:bodyPr/>
                    <a:lstStyle/>
                    <a:p>
                      <a:pPr marL="0" lvl="0" indent="0" algn="l" rtl="0">
                        <a:spcBef>
                          <a:spcPts val="0"/>
                        </a:spcBef>
                        <a:spcAft>
                          <a:spcPts val="0"/>
                        </a:spcAft>
                        <a:buNone/>
                      </a:pPr>
                      <a:r>
                        <a:rPr lang="en-US" sz="2000"/>
                        <a:t>3</a:t>
                      </a:r>
                      <a:endParaRPr sz="2000"/>
                    </a:p>
                  </a:txBody>
                  <a:tcPr marL="91425" marR="91425" marT="91425" marB="91425"/>
                </a:tc>
                <a:tc>
                  <a:txBody>
                    <a:bodyPr/>
                    <a:lstStyle/>
                    <a:p>
                      <a:pPr marL="0" lvl="0" indent="0" algn="l" rtl="0">
                        <a:spcBef>
                          <a:spcPts val="0"/>
                        </a:spcBef>
                        <a:spcAft>
                          <a:spcPts val="0"/>
                        </a:spcAft>
                        <a:buNone/>
                      </a:pPr>
                      <a:r>
                        <a:rPr lang="en-US" sz="2000"/>
                        <a:t>21BAI10247</a:t>
                      </a:r>
                      <a:endParaRPr sz="2000"/>
                    </a:p>
                  </a:txBody>
                  <a:tcPr marL="91425" marR="91425" marT="91425" marB="91425"/>
                </a:tc>
                <a:tc>
                  <a:txBody>
                    <a:bodyPr/>
                    <a:lstStyle/>
                    <a:p>
                      <a:pPr marL="0" lvl="0" indent="0" algn="l" rtl="0">
                        <a:spcBef>
                          <a:spcPts val="0"/>
                        </a:spcBef>
                        <a:spcAft>
                          <a:spcPts val="0"/>
                        </a:spcAft>
                        <a:buNone/>
                      </a:pPr>
                      <a:r>
                        <a:rPr lang="en-US" sz="2000"/>
                        <a:t>Shubham Singh </a:t>
                      </a:r>
                      <a:endParaRPr sz="2000"/>
                    </a:p>
                  </a:txBody>
                  <a:tcPr marL="91425" marR="91425" marT="91425" marB="91425"/>
                </a:tc>
                <a:tc>
                  <a:txBody>
                    <a:bodyPr/>
                    <a:lstStyle/>
                    <a:p>
                      <a:pPr marL="0" lvl="0" indent="0" algn="l" rtl="0">
                        <a:spcBef>
                          <a:spcPts val="0"/>
                        </a:spcBef>
                        <a:spcAft>
                          <a:spcPts val="0"/>
                        </a:spcAft>
                        <a:buNone/>
                      </a:pPr>
                      <a:r>
                        <a:rPr lang="en-US" sz="2000"/>
                        <a:t>future scope ,conclusion and Reference </a:t>
                      </a:r>
                      <a:endParaRPr sz="2000"/>
                    </a:p>
                  </a:txBody>
                  <a:tcPr marL="91425" marR="91425" marT="91425" marB="91425"/>
                </a:tc>
                <a:extLst>
                  <a:ext uri="{0D108BD9-81ED-4DB2-BD59-A6C34878D82A}">
                    <a16:rowId xmlns:a16="http://schemas.microsoft.com/office/drawing/2014/main" val="10003"/>
                  </a:ext>
                </a:extLst>
              </a:tr>
              <a:tr h="685800">
                <a:tc>
                  <a:txBody>
                    <a:bodyPr/>
                    <a:lstStyle/>
                    <a:p>
                      <a:pPr marL="0" lvl="0" indent="0" algn="l" rtl="0">
                        <a:spcBef>
                          <a:spcPts val="0"/>
                        </a:spcBef>
                        <a:spcAft>
                          <a:spcPts val="0"/>
                        </a:spcAft>
                        <a:buNone/>
                      </a:pPr>
                      <a:r>
                        <a:rPr lang="en-US" sz="2000"/>
                        <a:t>4</a:t>
                      </a:r>
                      <a:endParaRPr sz="2000"/>
                    </a:p>
                  </a:txBody>
                  <a:tcPr marL="91425" marR="91425" marT="91425" marB="91425"/>
                </a:tc>
                <a:tc>
                  <a:txBody>
                    <a:bodyPr/>
                    <a:lstStyle/>
                    <a:p>
                      <a:pPr marL="0" lvl="0" indent="0" algn="l" rtl="0">
                        <a:spcBef>
                          <a:spcPts val="0"/>
                        </a:spcBef>
                        <a:spcAft>
                          <a:spcPts val="0"/>
                        </a:spcAft>
                        <a:buNone/>
                      </a:pPr>
                      <a:r>
                        <a:rPr lang="en-US" sz="2000"/>
                        <a:t>21BAI10116</a:t>
                      </a:r>
                      <a:endParaRPr sz="2000"/>
                    </a:p>
                  </a:txBody>
                  <a:tcPr marL="91425" marR="91425" marT="91425" marB="91425"/>
                </a:tc>
                <a:tc>
                  <a:txBody>
                    <a:bodyPr/>
                    <a:lstStyle/>
                    <a:p>
                      <a:pPr marL="0" lvl="0" indent="0" algn="l" rtl="0">
                        <a:spcBef>
                          <a:spcPts val="0"/>
                        </a:spcBef>
                        <a:spcAft>
                          <a:spcPts val="0"/>
                        </a:spcAft>
                        <a:buNone/>
                      </a:pPr>
                      <a:r>
                        <a:rPr lang="en-US" sz="2000"/>
                        <a:t>Aashish Yadav</a:t>
                      </a:r>
                      <a:endParaRPr sz="2000"/>
                    </a:p>
                  </a:txBody>
                  <a:tcPr marL="91425" marR="91425" marT="91425" marB="91425"/>
                </a:tc>
                <a:tc>
                  <a:txBody>
                    <a:bodyPr/>
                    <a:lstStyle/>
                    <a:p>
                      <a:pPr marL="0" lvl="0" indent="0" algn="l" rtl="0">
                        <a:spcBef>
                          <a:spcPts val="0"/>
                        </a:spcBef>
                        <a:spcAft>
                          <a:spcPts val="0"/>
                        </a:spcAft>
                        <a:buNone/>
                      </a:pPr>
                      <a:r>
                        <a:rPr lang="en-US" sz="2000"/>
                        <a:t>Literature Work, System Flow Diagram </a:t>
                      </a:r>
                      <a:endParaRPr sz="2000"/>
                    </a:p>
                  </a:txBody>
                  <a:tcPr marL="91425" marR="91425" marT="91425" marB="91425"/>
                </a:tc>
                <a:extLst>
                  <a:ext uri="{0D108BD9-81ED-4DB2-BD59-A6C34878D82A}">
                    <a16:rowId xmlns:a16="http://schemas.microsoft.com/office/drawing/2014/main" val="10004"/>
                  </a:ext>
                </a:extLst>
              </a:tr>
              <a:tr h="685800">
                <a:tc>
                  <a:txBody>
                    <a:bodyPr/>
                    <a:lstStyle/>
                    <a:p>
                      <a:pPr marL="0" lvl="0" indent="0" algn="l" rtl="0">
                        <a:spcBef>
                          <a:spcPts val="0"/>
                        </a:spcBef>
                        <a:spcAft>
                          <a:spcPts val="0"/>
                        </a:spcAft>
                        <a:buNone/>
                      </a:pPr>
                      <a:r>
                        <a:rPr lang="en-US" sz="2000"/>
                        <a:t>5</a:t>
                      </a:r>
                      <a:endParaRPr sz="2000"/>
                    </a:p>
                  </a:txBody>
                  <a:tcPr marL="91425" marR="91425" marT="91425" marB="91425"/>
                </a:tc>
                <a:tc>
                  <a:txBody>
                    <a:bodyPr/>
                    <a:lstStyle/>
                    <a:p>
                      <a:pPr marL="0" lvl="0" indent="0" algn="l" rtl="0">
                        <a:spcBef>
                          <a:spcPts val="0"/>
                        </a:spcBef>
                        <a:spcAft>
                          <a:spcPts val="0"/>
                        </a:spcAft>
                        <a:buNone/>
                      </a:pPr>
                      <a:r>
                        <a:rPr lang="en-US" sz="2000"/>
                        <a:t>21BAI10047</a:t>
                      </a:r>
                      <a:endParaRPr sz="2000"/>
                    </a:p>
                  </a:txBody>
                  <a:tcPr marL="91425" marR="91425" marT="91425" marB="91425"/>
                </a:tc>
                <a:tc>
                  <a:txBody>
                    <a:bodyPr/>
                    <a:lstStyle/>
                    <a:p>
                      <a:pPr marL="0" lvl="0" indent="0" algn="l" rtl="0">
                        <a:spcBef>
                          <a:spcPts val="0"/>
                        </a:spcBef>
                        <a:spcAft>
                          <a:spcPts val="0"/>
                        </a:spcAft>
                        <a:buNone/>
                      </a:pPr>
                      <a:r>
                        <a:rPr lang="en-US" sz="2000"/>
                        <a:t>Ujjwal Sagar</a:t>
                      </a:r>
                      <a:endParaRPr sz="2000"/>
                    </a:p>
                  </a:txBody>
                  <a:tcPr marL="91425" marR="91425" marT="91425" marB="91425"/>
                </a:tc>
                <a:tc>
                  <a:txBody>
                    <a:bodyPr/>
                    <a:lstStyle/>
                    <a:p>
                      <a:pPr marL="0" lvl="0" indent="0" algn="l" rtl="0">
                        <a:spcBef>
                          <a:spcPts val="0"/>
                        </a:spcBef>
                        <a:spcAft>
                          <a:spcPts val="0"/>
                        </a:spcAft>
                        <a:buNone/>
                      </a:pPr>
                      <a:r>
                        <a:rPr lang="en-US" sz="2000"/>
                        <a:t>Literature Work</a:t>
                      </a:r>
                      <a:endParaRPr sz="2000"/>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
          <p:cNvSpPr txBox="1">
            <a:spLocks noGrp="1"/>
          </p:cNvSpPr>
          <p:nvPr>
            <p:ph type="title"/>
          </p:nvPr>
        </p:nvSpPr>
        <p:spPr>
          <a:xfrm>
            <a:off x="457200" y="228600"/>
            <a:ext cx="8229600" cy="5635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0000"/>
              </a:buClr>
              <a:buSzPct val="100000"/>
              <a:buFont typeface="Arial"/>
              <a:buNone/>
            </a:pPr>
            <a:r>
              <a:rPr lang="en-US" b="1">
                <a:solidFill>
                  <a:srgbClr val="FF0000"/>
                </a:solidFill>
              </a:rPr>
              <a:t>Abstract</a:t>
            </a:r>
            <a:endParaRPr>
              <a:solidFill>
                <a:srgbClr val="FF0000"/>
              </a:solidFill>
            </a:endParaRPr>
          </a:p>
        </p:txBody>
      </p:sp>
      <p:sp>
        <p:nvSpPr>
          <p:cNvPr id="103" name="Google Shape;103;p3"/>
          <p:cNvSpPr txBox="1">
            <a:spLocks noGrp="1"/>
          </p:cNvSpPr>
          <p:nvPr>
            <p:ph type="body" idx="1"/>
          </p:nvPr>
        </p:nvSpPr>
        <p:spPr>
          <a:xfrm>
            <a:off x="381000" y="914400"/>
            <a:ext cx="8151300" cy="5181600"/>
          </a:xfrm>
          <a:prstGeom prst="rect">
            <a:avLst/>
          </a:prstGeom>
          <a:noFill/>
          <a:ln>
            <a:noFill/>
          </a:ln>
        </p:spPr>
        <p:txBody>
          <a:bodyPr spcFirstLastPara="1" wrap="square" lIns="91425" tIns="45700" rIns="91425" bIns="45700" anchor="t" anchorCtr="0">
            <a:noAutofit/>
          </a:bodyPr>
          <a:lstStyle/>
          <a:p>
            <a:pPr marL="579438" lvl="1" indent="-350838" algn="l" rtl="0">
              <a:spcBef>
                <a:spcPts val="0"/>
              </a:spcBef>
              <a:spcAft>
                <a:spcPts val="0"/>
              </a:spcAft>
              <a:buClr>
                <a:schemeClr val="dk1"/>
              </a:buClr>
              <a:buSzPts val="2000"/>
              <a:buFont typeface="Arial"/>
              <a:buChar char="•"/>
            </a:pPr>
            <a:r>
              <a:rPr lang="en-US" sz="2000" b="0" i="0"/>
              <a:t>Hand gesture recognition is a technology that uses computer vision techniques to detect and interpret hand gestures made by a person. </a:t>
            </a:r>
            <a:endParaRPr sz="2000"/>
          </a:p>
          <a:p>
            <a:pPr marL="228600" lvl="1" indent="0" algn="l" rtl="0">
              <a:spcBef>
                <a:spcPts val="400"/>
              </a:spcBef>
              <a:spcAft>
                <a:spcPts val="0"/>
              </a:spcAft>
              <a:buClr>
                <a:schemeClr val="dk1"/>
              </a:buClr>
              <a:buSzPts val="2000"/>
              <a:buNone/>
            </a:pPr>
            <a:endParaRPr sz="2000" b="0" i="0"/>
          </a:p>
          <a:p>
            <a:pPr marL="579438" lvl="1" indent="-350838" algn="l" rtl="0">
              <a:spcBef>
                <a:spcPts val="400"/>
              </a:spcBef>
              <a:spcAft>
                <a:spcPts val="0"/>
              </a:spcAft>
              <a:buClr>
                <a:schemeClr val="dk1"/>
              </a:buClr>
              <a:buSzPts val="2000"/>
              <a:buFont typeface="Arial"/>
              <a:buChar char="•"/>
            </a:pPr>
            <a:r>
              <a:rPr lang="en-US" sz="2000" b="0" i="0"/>
              <a:t>These gestures can be used as a form of non-verbal communication and input for various types of systems, such as human-computer interaction, sign language recognition, and gaming. </a:t>
            </a:r>
            <a:endParaRPr sz="2000"/>
          </a:p>
          <a:p>
            <a:pPr marL="579438" lvl="1" indent="-223837" algn="l" rtl="0">
              <a:spcBef>
                <a:spcPts val="400"/>
              </a:spcBef>
              <a:spcAft>
                <a:spcPts val="0"/>
              </a:spcAft>
              <a:buClr>
                <a:schemeClr val="dk1"/>
              </a:buClr>
              <a:buSzPts val="2000"/>
              <a:buFont typeface="Arial"/>
              <a:buNone/>
            </a:pPr>
            <a:endParaRPr sz="2000" b="0" i="0"/>
          </a:p>
          <a:p>
            <a:pPr marL="579438" lvl="1" indent="-350838" algn="l" rtl="0">
              <a:spcBef>
                <a:spcPts val="400"/>
              </a:spcBef>
              <a:spcAft>
                <a:spcPts val="0"/>
              </a:spcAft>
              <a:buClr>
                <a:schemeClr val="dk1"/>
              </a:buClr>
              <a:buSzPts val="2000"/>
              <a:buFont typeface="Arial"/>
              <a:buChar char="•"/>
            </a:pPr>
            <a:r>
              <a:rPr lang="en-US" sz="2000" b="0" i="0"/>
              <a:t>A typical hand gesture recognition system includes a camera or depth sensor to capture the image or depth data of the hand</a:t>
            </a:r>
            <a:r>
              <a:rPr lang="en-US" sz="2000"/>
              <a:t>.</a:t>
            </a:r>
            <a:endParaRPr sz="2000"/>
          </a:p>
          <a:p>
            <a:pPr marL="579438" lvl="1" indent="-223837" algn="l" rtl="0">
              <a:spcBef>
                <a:spcPts val="400"/>
              </a:spcBef>
              <a:spcAft>
                <a:spcPts val="0"/>
              </a:spcAft>
              <a:buClr>
                <a:schemeClr val="dk1"/>
              </a:buClr>
              <a:buSzPts val="2000"/>
              <a:buFont typeface="Arial"/>
              <a:buNone/>
            </a:pPr>
            <a:endParaRPr sz="2000"/>
          </a:p>
          <a:p>
            <a:pPr marL="579438" lvl="1" indent="-350838" algn="l" rtl="0">
              <a:spcBef>
                <a:spcPts val="400"/>
              </a:spcBef>
              <a:spcAft>
                <a:spcPts val="0"/>
              </a:spcAft>
              <a:buClr>
                <a:schemeClr val="dk1"/>
              </a:buClr>
              <a:buSzPts val="2000"/>
              <a:buFont typeface="Arial"/>
              <a:buChar char="•"/>
            </a:pPr>
            <a:r>
              <a:rPr lang="en-US" sz="2000" b="0" i="0"/>
              <a:t>The system can be trained using machine learning algorithms with a dataset of labeled hand gestures.</a:t>
            </a:r>
            <a:endParaRPr sz="2000"/>
          </a:p>
        </p:txBody>
      </p:sp>
      <p:sp>
        <p:nvSpPr>
          <p:cNvPr id="104" name="Google Shape;104;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4"/>
          <p:cNvSpPr txBox="1">
            <a:spLocks noGrp="1"/>
          </p:cNvSpPr>
          <p:nvPr>
            <p:ph type="title"/>
          </p:nvPr>
        </p:nvSpPr>
        <p:spPr>
          <a:xfrm>
            <a:off x="457200" y="228600"/>
            <a:ext cx="8229600" cy="5635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0000"/>
              </a:buClr>
              <a:buSzPct val="100000"/>
              <a:buFont typeface="Arial"/>
              <a:buNone/>
            </a:pPr>
            <a:r>
              <a:rPr lang="en-US" b="1">
                <a:solidFill>
                  <a:srgbClr val="FF0000"/>
                </a:solidFill>
              </a:rPr>
              <a:t>Objectives</a:t>
            </a:r>
            <a:endParaRPr/>
          </a:p>
        </p:txBody>
      </p:sp>
      <p:sp>
        <p:nvSpPr>
          <p:cNvPr id="110" name="Google Shape;110;p4"/>
          <p:cNvSpPr txBox="1">
            <a:spLocks noGrp="1"/>
          </p:cNvSpPr>
          <p:nvPr>
            <p:ph type="body" idx="1"/>
          </p:nvPr>
        </p:nvSpPr>
        <p:spPr>
          <a:xfrm>
            <a:off x="381000" y="914400"/>
            <a:ext cx="8458200" cy="5441950"/>
          </a:xfrm>
          <a:prstGeom prst="rect">
            <a:avLst/>
          </a:prstGeom>
          <a:noFill/>
          <a:ln>
            <a:noFill/>
          </a:ln>
        </p:spPr>
        <p:txBody>
          <a:bodyPr spcFirstLastPara="1" wrap="square" lIns="91425" tIns="45700" rIns="91425" bIns="45700" anchor="t" anchorCtr="0">
            <a:noAutofit/>
          </a:bodyPr>
          <a:lstStyle/>
          <a:p>
            <a:pPr marL="342900" lvl="0" indent="-355600" algn="l" rtl="0">
              <a:spcBef>
                <a:spcPts val="0"/>
              </a:spcBef>
              <a:spcAft>
                <a:spcPts val="0"/>
              </a:spcAft>
              <a:buSzPts val="2000"/>
              <a:buChar char="•"/>
            </a:pPr>
            <a:r>
              <a:rPr lang="en-US" sz="2000" b="0" i="0"/>
              <a:t>Human-computer interaction: The system should allow users to interact with computers and other electronic devices using hand gestures, making the interaction more natural and intuitive.</a:t>
            </a:r>
            <a:endParaRPr sz="2000" b="0" i="0"/>
          </a:p>
          <a:p>
            <a:pPr marL="342900" lvl="0" indent="0" algn="l" rtl="0">
              <a:spcBef>
                <a:spcPts val="0"/>
              </a:spcBef>
              <a:spcAft>
                <a:spcPts val="0"/>
              </a:spcAft>
              <a:buNone/>
            </a:pPr>
            <a:endParaRPr sz="2000"/>
          </a:p>
          <a:p>
            <a:pPr marL="342900" lvl="0" indent="-342900" algn="l" rtl="0">
              <a:spcBef>
                <a:spcPts val="400"/>
              </a:spcBef>
              <a:spcAft>
                <a:spcPts val="0"/>
              </a:spcAft>
              <a:buClr>
                <a:schemeClr val="dk1"/>
              </a:buClr>
              <a:buSzPts val="2000"/>
              <a:buFont typeface="Arial"/>
              <a:buChar char="•"/>
            </a:pPr>
            <a:r>
              <a:rPr lang="en-US" sz="2000" b="0" i="0"/>
              <a:t>Sign language recognition: The system should be able to recognize and interpret sign language gestures, allowing for more effective communication with people who are deaf or hard of hearing.</a:t>
            </a:r>
            <a:endParaRPr sz="2000" b="0" i="0"/>
          </a:p>
          <a:p>
            <a:pPr marL="342900" lvl="0" indent="0" algn="l" rtl="0">
              <a:spcBef>
                <a:spcPts val="400"/>
              </a:spcBef>
              <a:spcAft>
                <a:spcPts val="0"/>
              </a:spcAft>
              <a:buNone/>
            </a:pPr>
            <a:endParaRPr sz="2000"/>
          </a:p>
          <a:p>
            <a:pPr marL="342900" lvl="0" indent="-342900" algn="l" rtl="0">
              <a:spcBef>
                <a:spcPts val="400"/>
              </a:spcBef>
              <a:spcAft>
                <a:spcPts val="0"/>
              </a:spcAft>
              <a:buClr>
                <a:schemeClr val="dk1"/>
              </a:buClr>
              <a:buSzPts val="2000"/>
              <a:buFont typeface="Arial"/>
              <a:buChar char="•"/>
            </a:pPr>
            <a:r>
              <a:rPr lang="en-US" sz="2000" b="0" i="0"/>
              <a:t>Gaming: The system should be able to recognize and respond to hand gestures made by players, allowing for more immersive and interactive gaming experiences.</a:t>
            </a:r>
            <a:endParaRPr sz="2000" b="0" i="0"/>
          </a:p>
          <a:p>
            <a:pPr marL="342900" lvl="0" indent="0" algn="l" rtl="0">
              <a:spcBef>
                <a:spcPts val="400"/>
              </a:spcBef>
              <a:spcAft>
                <a:spcPts val="0"/>
              </a:spcAft>
              <a:buNone/>
            </a:pPr>
            <a:endParaRPr sz="2000"/>
          </a:p>
          <a:p>
            <a:pPr marL="342900" lvl="0" indent="-342900" algn="l" rtl="0">
              <a:spcBef>
                <a:spcPts val="400"/>
              </a:spcBef>
              <a:spcAft>
                <a:spcPts val="0"/>
              </a:spcAft>
              <a:buClr>
                <a:schemeClr val="dk1"/>
              </a:buClr>
              <a:buSzPts val="2000"/>
              <a:buFont typeface="Arial"/>
              <a:buChar char="•"/>
            </a:pPr>
            <a:r>
              <a:rPr lang="en-US" sz="2000" b="0" i="0"/>
              <a:t>Virtual reality: The system should be able to recognize and respond to hand gestures made by users, allowing for more realistic and intuitive interaction in virtual environments</a:t>
            </a:r>
            <a:r>
              <a:rPr lang="en-US" sz="2000"/>
              <a:t>.</a:t>
            </a:r>
            <a:endParaRPr sz="2000"/>
          </a:p>
        </p:txBody>
      </p:sp>
      <p:sp>
        <p:nvSpPr>
          <p:cNvPr id="111" name="Google Shape;111;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5"/>
          <p:cNvSpPr txBox="1">
            <a:spLocks noGrp="1"/>
          </p:cNvSpPr>
          <p:nvPr>
            <p:ph type="title"/>
          </p:nvPr>
        </p:nvSpPr>
        <p:spPr>
          <a:xfrm>
            <a:off x="457200" y="228600"/>
            <a:ext cx="8229600" cy="5635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0000"/>
              </a:buClr>
              <a:buSzPct val="100000"/>
              <a:buFont typeface="Arial"/>
              <a:buNone/>
            </a:pPr>
            <a:r>
              <a:rPr lang="en-US" b="1">
                <a:solidFill>
                  <a:srgbClr val="FF0000"/>
                </a:solidFill>
              </a:rPr>
              <a:t>Introduction </a:t>
            </a:r>
            <a:endParaRPr/>
          </a:p>
        </p:txBody>
      </p:sp>
      <p:sp>
        <p:nvSpPr>
          <p:cNvPr id="117" name="Google Shape;117;p5"/>
          <p:cNvSpPr txBox="1">
            <a:spLocks noGrp="1"/>
          </p:cNvSpPr>
          <p:nvPr>
            <p:ph type="body" idx="1"/>
          </p:nvPr>
        </p:nvSpPr>
        <p:spPr>
          <a:xfrm>
            <a:off x="342900" y="1032050"/>
            <a:ext cx="8458200" cy="5084400"/>
          </a:xfrm>
          <a:prstGeom prst="rect">
            <a:avLst/>
          </a:prstGeom>
          <a:noFill/>
          <a:ln>
            <a:noFill/>
          </a:ln>
        </p:spPr>
        <p:txBody>
          <a:bodyPr spcFirstLastPara="1" wrap="square" lIns="91425" tIns="45700" rIns="91425" bIns="45700" anchor="t" anchorCtr="0">
            <a:noAutofit/>
          </a:bodyPr>
          <a:lstStyle/>
          <a:p>
            <a:pPr marL="579438" lvl="1" indent="-350838" algn="l" rtl="0">
              <a:spcBef>
                <a:spcPts val="0"/>
              </a:spcBef>
              <a:spcAft>
                <a:spcPts val="0"/>
              </a:spcAft>
              <a:buClr>
                <a:schemeClr val="dk1"/>
              </a:buClr>
              <a:buSzPts val="2000"/>
              <a:buFont typeface="Arial"/>
              <a:buChar char="•"/>
            </a:pPr>
            <a:r>
              <a:rPr lang="en-US" sz="2000" b="0" i="0">
                <a:latin typeface="Arial"/>
                <a:ea typeface="Arial"/>
                <a:cs typeface="Arial"/>
                <a:sym typeface="Arial"/>
              </a:rPr>
              <a:t>Hand gesture recognition a wide range of applications, such as human-computer interaction, gaming, virtual reality, sign language recognition, and robotics.</a:t>
            </a:r>
            <a:endParaRPr sz="2000"/>
          </a:p>
          <a:p>
            <a:pPr marL="228600" lvl="1" indent="0" algn="l" rtl="0">
              <a:spcBef>
                <a:spcPts val="400"/>
              </a:spcBef>
              <a:spcAft>
                <a:spcPts val="0"/>
              </a:spcAft>
              <a:buClr>
                <a:schemeClr val="dk1"/>
              </a:buClr>
              <a:buSzPts val="2000"/>
              <a:buNone/>
            </a:pPr>
            <a:endParaRPr sz="2000" b="0" i="0">
              <a:latin typeface="Arial"/>
              <a:ea typeface="Arial"/>
              <a:cs typeface="Arial"/>
              <a:sym typeface="Arial"/>
            </a:endParaRPr>
          </a:p>
          <a:p>
            <a:pPr marL="579437" lvl="1" indent="-350837" algn="l" rtl="0">
              <a:spcBef>
                <a:spcPts val="400"/>
              </a:spcBef>
              <a:spcAft>
                <a:spcPts val="0"/>
              </a:spcAft>
              <a:buClr>
                <a:schemeClr val="dk1"/>
              </a:buClr>
              <a:buSzPts val="2000"/>
              <a:buFont typeface="Arial"/>
              <a:buChar char="•"/>
            </a:pPr>
            <a:r>
              <a:rPr lang="en-US" sz="2000" b="0" i="0"/>
              <a:t>One of the main issues in the area of hand gesture recognition is the variability of hand gestures.</a:t>
            </a:r>
            <a:endParaRPr sz="2000" b="0" i="0"/>
          </a:p>
          <a:p>
            <a:pPr marL="742950" lvl="0" indent="0" algn="l" rtl="0">
              <a:spcBef>
                <a:spcPts val="400"/>
              </a:spcBef>
              <a:spcAft>
                <a:spcPts val="0"/>
              </a:spcAft>
              <a:buNone/>
            </a:pPr>
            <a:r>
              <a:rPr lang="en-US" sz="2000" b="0" i="0"/>
              <a:t> </a:t>
            </a:r>
            <a:endParaRPr sz="2000" b="0" i="0"/>
          </a:p>
          <a:p>
            <a:pPr marL="579437" lvl="1" indent="-350837" algn="l" rtl="0">
              <a:spcBef>
                <a:spcPts val="400"/>
              </a:spcBef>
              <a:spcAft>
                <a:spcPts val="0"/>
              </a:spcAft>
              <a:buClr>
                <a:schemeClr val="dk1"/>
              </a:buClr>
              <a:buSzPts val="2000"/>
              <a:buFont typeface="Arial"/>
              <a:buChar char="•"/>
            </a:pPr>
            <a:r>
              <a:rPr lang="en-US" sz="2000" b="0" i="0"/>
              <a:t>Different individuals may make similar gestures with slight variations, making it difficult for the system to accurately recognize them. </a:t>
            </a:r>
            <a:endParaRPr sz="2000" b="0" i="0"/>
          </a:p>
          <a:p>
            <a:pPr marL="742950" lvl="0" indent="0" algn="l" rtl="0">
              <a:spcBef>
                <a:spcPts val="400"/>
              </a:spcBef>
              <a:spcAft>
                <a:spcPts val="0"/>
              </a:spcAft>
              <a:buNone/>
            </a:pPr>
            <a:endParaRPr sz="2000"/>
          </a:p>
          <a:p>
            <a:pPr marL="579437" lvl="1" indent="-350837" algn="l" rtl="0">
              <a:spcBef>
                <a:spcPts val="400"/>
              </a:spcBef>
              <a:spcAft>
                <a:spcPts val="0"/>
              </a:spcAft>
              <a:buClr>
                <a:schemeClr val="dk1"/>
              </a:buClr>
              <a:buSzPts val="2000"/>
              <a:buFont typeface="Arial"/>
              <a:buChar char="•"/>
            </a:pPr>
            <a:r>
              <a:rPr lang="en-US" sz="2000" b="0" i="0"/>
              <a:t>Additionally, variations in lighting conditions, hand shape, and skin color can also affect the performance of the system.</a:t>
            </a:r>
            <a:endParaRPr sz="2000"/>
          </a:p>
        </p:txBody>
      </p:sp>
      <p:sp>
        <p:nvSpPr>
          <p:cNvPr id="118" name="Google Shape;118;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6"/>
          <p:cNvSpPr txBox="1">
            <a:spLocks noGrp="1"/>
          </p:cNvSpPr>
          <p:nvPr>
            <p:ph type="title"/>
          </p:nvPr>
        </p:nvSpPr>
        <p:spPr>
          <a:xfrm>
            <a:off x="457200" y="228600"/>
            <a:ext cx="8229600" cy="5635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0000"/>
              </a:buClr>
              <a:buSzPct val="100000"/>
              <a:buFont typeface="Arial"/>
              <a:buNone/>
            </a:pPr>
            <a:r>
              <a:rPr lang="en-US" b="1">
                <a:solidFill>
                  <a:srgbClr val="FF0000"/>
                </a:solidFill>
              </a:rPr>
              <a:t>Literature Work</a:t>
            </a:r>
            <a:endParaRPr/>
          </a:p>
        </p:txBody>
      </p:sp>
      <p:sp>
        <p:nvSpPr>
          <p:cNvPr id="124" name="Google Shape;124;p6"/>
          <p:cNvSpPr txBox="1">
            <a:spLocks noGrp="1"/>
          </p:cNvSpPr>
          <p:nvPr>
            <p:ph type="body" idx="1"/>
          </p:nvPr>
        </p:nvSpPr>
        <p:spPr>
          <a:xfrm>
            <a:off x="304800" y="914400"/>
            <a:ext cx="8534400" cy="4525963"/>
          </a:xfrm>
          <a:prstGeom prst="rect">
            <a:avLst/>
          </a:prstGeom>
          <a:noFill/>
          <a:ln>
            <a:noFill/>
          </a:ln>
        </p:spPr>
        <p:txBody>
          <a:bodyPr spcFirstLastPara="1" wrap="square" lIns="91425" tIns="45700" rIns="91425" bIns="45700" anchor="t" anchorCtr="0">
            <a:normAutofit/>
          </a:bodyPr>
          <a:lstStyle/>
          <a:p>
            <a:pPr marL="742950" lvl="0" indent="0" algn="l" rtl="0">
              <a:spcBef>
                <a:spcPts val="480"/>
              </a:spcBef>
              <a:spcAft>
                <a:spcPts val="0"/>
              </a:spcAft>
              <a:buNone/>
            </a:pPr>
            <a:endParaRPr/>
          </a:p>
        </p:txBody>
      </p:sp>
      <p:sp>
        <p:nvSpPr>
          <p:cNvPr id="125" name="Google Shape;125;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pic>
        <p:nvPicPr>
          <p:cNvPr id="126" name="Google Shape;126;p6"/>
          <p:cNvPicPr preferRelativeResize="0"/>
          <p:nvPr/>
        </p:nvPicPr>
        <p:blipFill>
          <a:blip r:embed="rId3">
            <a:alphaModFix/>
          </a:blip>
          <a:stretch>
            <a:fillRect/>
          </a:stretch>
        </p:blipFill>
        <p:spPr>
          <a:xfrm>
            <a:off x="304800" y="914400"/>
            <a:ext cx="8534400" cy="4525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1fc4701358b_4_1"/>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pic>
        <p:nvPicPr>
          <p:cNvPr id="133" name="Google Shape;133;g1fc4701358b_4_1"/>
          <p:cNvPicPr preferRelativeResize="0"/>
          <p:nvPr/>
        </p:nvPicPr>
        <p:blipFill>
          <a:blip r:embed="rId3">
            <a:alphaModFix/>
          </a:blip>
          <a:stretch>
            <a:fillRect/>
          </a:stretch>
        </p:blipFill>
        <p:spPr>
          <a:xfrm>
            <a:off x="361950" y="786651"/>
            <a:ext cx="8420100" cy="5009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1fc4701358b_4_9"/>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pic>
        <p:nvPicPr>
          <p:cNvPr id="140" name="Google Shape;140;g1fc4701358b_4_9"/>
          <p:cNvPicPr preferRelativeResize="0"/>
          <p:nvPr/>
        </p:nvPicPr>
        <p:blipFill>
          <a:blip r:embed="rId3">
            <a:alphaModFix/>
          </a:blip>
          <a:stretch>
            <a:fillRect/>
          </a:stretch>
        </p:blipFill>
        <p:spPr>
          <a:xfrm>
            <a:off x="152400" y="152400"/>
            <a:ext cx="8855200" cy="5777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1fc4701358b_4_17"/>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pic>
        <p:nvPicPr>
          <p:cNvPr id="147" name="Google Shape;147;g1fc4701358b_4_17"/>
          <p:cNvPicPr preferRelativeResize="0"/>
          <p:nvPr/>
        </p:nvPicPr>
        <p:blipFill>
          <a:blip r:embed="rId3">
            <a:alphaModFix/>
          </a:blip>
          <a:stretch>
            <a:fillRect/>
          </a:stretch>
        </p:blipFill>
        <p:spPr>
          <a:xfrm>
            <a:off x="152400" y="152400"/>
            <a:ext cx="8739950" cy="5792149"/>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599367A66599446A65CD904CFC9092E" ma:contentTypeVersion="4" ma:contentTypeDescription="Create a new document." ma:contentTypeScope="" ma:versionID="e699df64c09ec455a2c95d4861fdb040">
  <xsd:schema xmlns:xsd="http://www.w3.org/2001/XMLSchema" xmlns:xs="http://www.w3.org/2001/XMLSchema" xmlns:p="http://schemas.microsoft.com/office/2006/metadata/properties" xmlns:ns2="0cfde312-b344-4423-b6ed-690b226800e7" targetNamespace="http://schemas.microsoft.com/office/2006/metadata/properties" ma:root="true" ma:fieldsID="82c23f5917c7fc0ea98bc9322bd48b15" ns2:_="">
    <xsd:import namespace="0cfde312-b344-4423-b6ed-690b226800e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fde312-b344-4423-b6ed-690b226800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8168390-2786-4614-944E-395F1714DAB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C5E4B17-A080-4FE0-A5D6-104BD67A1206}">
  <ds:schemaRefs>
    <ds:schemaRef ds:uri="http://schemas.microsoft.com/sharepoint/v3/contenttype/forms"/>
  </ds:schemaRefs>
</ds:datastoreItem>
</file>

<file path=customXml/itemProps3.xml><?xml version="1.0" encoding="utf-8"?>
<ds:datastoreItem xmlns:ds="http://schemas.openxmlformats.org/officeDocument/2006/customXml" ds:itemID="{566A1553-7315-4843-B2DC-311EA41EE46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fde312-b344-4423-b6ed-690b226800e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23</Slides>
  <Notes>23</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  HAND GESTURE DETECTION AND RECOGNITION </vt:lpstr>
      <vt:lpstr>Contents</vt:lpstr>
      <vt:lpstr>Abstract</vt:lpstr>
      <vt:lpstr>Objectives</vt:lpstr>
      <vt:lpstr>Introduction </vt:lpstr>
      <vt:lpstr>Literature Work</vt:lpstr>
      <vt:lpstr>PowerPoint Presentation</vt:lpstr>
      <vt:lpstr>PowerPoint Presentation</vt:lpstr>
      <vt:lpstr>PowerPoint Presentation</vt:lpstr>
      <vt:lpstr>Existing work</vt:lpstr>
      <vt:lpstr>Research Gap</vt:lpstr>
      <vt:lpstr>Proposed work</vt:lpstr>
      <vt:lpstr>PowerPoint Presentation</vt:lpstr>
      <vt:lpstr>PowerPoint Presentation</vt:lpstr>
      <vt:lpstr>System Flow diagram</vt:lpstr>
      <vt:lpstr>PowerPoint Presentation</vt:lpstr>
      <vt:lpstr>Software used</vt:lpstr>
      <vt:lpstr>Experimental results</vt:lpstr>
      <vt:lpstr>PowerPoint Presentation</vt:lpstr>
      <vt:lpstr>Conclusion and future work</vt:lpstr>
      <vt:lpstr>Reference</vt:lpstr>
      <vt:lpstr>PowerPoint Presentation</vt:lpstr>
      <vt:lpstr>Contribution of all the members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HAND GESTURE DETECTION AND RECOGNITION </dc:title>
  <dc:creator>Admin</dc:creator>
  <cp:revision>1</cp:revision>
  <dcterms:created xsi:type="dcterms:W3CDTF">2023-01-09T04:28:00Z</dcterms:created>
  <dcterms:modified xsi:type="dcterms:W3CDTF">2023-02-14T06:05:33Z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0x010100E599367A66599446A65CD904CFC9092E</vt:lpwstr>
  </property>
</Properties>
</file>