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E3C82-F117-17AE-35FD-341E7BF7A8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AE97D3-A126-6391-8488-5AD278FFA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58FB68-498F-C3E0-F88B-8BF308B28B31}"/>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5" name="Footer Placeholder 4">
            <a:extLst>
              <a:ext uri="{FF2B5EF4-FFF2-40B4-BE49-F238E27FC236}">
                <a16:creationId xmlns:a16="http://schemas.microsoft.com/office/drawing/2014/main" id="{CEF0D9E1-0B79-0D58-7D03-7398BB79F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AE62A0-AFA7-9191-370C-92426E039103}"/>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819688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6C9E-7B5E-63C9-0DBB-1F1421859D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7CE340-C91E-E994-A053-6C0747D6E2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17843-7B13-765B-B178-2BED0BEF6841}"/>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5" name="Footer Placeholder 4">
            <a:extLst>
              <a:ext uri="{FF2B5EF4-FFF2-40B4-BE49-F238E27FC236}">
                <a16:creationId xmlns:a16="http://schemas.microsoft.com/office/drawing/2014/main" id="{A5CD5C00-154E-DC61-D1A1-21996B08A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DCD271-52B7-116B-64CA-A0E74EF74432}"/>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6213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F023D-D412-154C-870C-84F88CBEF8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763F18-4689-4D7F-187D-8715ACACC1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FAB5E-7EE9-B9A4-9651-112BB7A191D2}"/>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5" name="Footer Placeholder 4">
            <a:extLst>
              <a:ext uri="{FF2B5EF4-FFF2-40B4-BE49-F238E27FC236}">
                <a16:creationId xmlns:a16="http://schemas.microsoft.com/office/drawing/2014/main" id="{0A342551-9E75-E113-7BCF-5792DE1BF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4A8B9-D0AD-8074-D210-1027FA1AF0CD}"/>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3660912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8DFF-F81A-BA51-B046-54AE2D2751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09299-3654-57B1-4658-18C670877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4F33D3-D90F-DEE0-9595-18A92C69894A}"/>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5" name="Footer Placeholder 4">
            <a:extLst>
              <a:ext uri="{FF2B5EF4-FFF2-40B4-BE49-F238E27FC236}">
                <a16:creationId xmlns:a16="http://schemas.microsoft.com/office/drawing/2014/main" id="{89B1DFB2-5E9C-EDAD-1006-379E514184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E0CEC3-FF12-0FD0-F6D2-9D6C5F4BC2EE}"/>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435898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CA27B-F517-D7A8-205A-243CC5F2A4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EC6610-ADDD-A0B2-C5E9-60A6F87E8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7256DA-18AA-FCFA-142C-AB89E8B4CC38}"/>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5" name="Footer Placeholder 4">
            <a:extLst>
              <a:ext uri="{FF2B5EF4-FFF2-40B4-BE49-F238E27FC236}">
                <a16:creationId xmlns:a16="http://schemas.microsoft.com/office/drawing/2014/main" id="{4FF8725A-3646-3731-C0C9-DB57B25D46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152D2-95A3-9450-0D2E-F74F693C9EBE}"/>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2547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31FD5-BBB5-501E-3E70-B3B1C37758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7C3065-C542-7907-5DDB-EFCB1A170F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965FA8-8A9C-6D89-28D8-6F0ED778F3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5D2C90-6152-057D-4982-AB89D86B681F}"/>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6" name="Footer Placeholder 5">
            <a:extLst>
              <a:ext uri="{FF2B5EF4-FFF2-40B4-BE49-F238E27FC236}">
                <a16:creationId xmlns:a16="http://schemas.microsoft.com/office/drawing/2014/main" id="{B46CC177-1AA2-C46B-CC08-B8CBC01228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1F4969-F1BA-51D3-0CA4-F7F624DE128F}"/>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12260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1DFC-31B2-30C1-98EC-A2CA92A3A1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932472-32B8-66BD-0C26-1AAE6D54EC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494AEF-BC9A-9459-86AF-E6E95BA857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64DD23-C3FD-0A65-81A9-C2DFF944E6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B35D40-4CD9-C2FE-A8A3-B6CC6694E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F73013-2ED5-08A3-87EA-6E9CFB3E4713}"/>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8" name="Footer Placeholder 7">
            <a:extLst>
              <a:ext uri="{FF2B5EF4-FFF2-40B4-BE49-F238E27FC236}">
                <a16:creationId xmlns:a16="http://schemas.microsoft.com/office/drawing/2014/main" id="{56E9ACD6-57E5-4179-074F-CC253B2A6D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22E355-2FDC-E58C-54F9-27890519D436}"/>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303106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4D392-F532-F44E-765F-414772ED36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215BEE-A842-8E29-70B3-D53C64A48AB5}"/>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4" name="Footer Placeholder 3">
            <a:extLst>
              <a:ext uri="{FF2B5EF4-FFF2-40B4-BE49-F238E27FC236}">
                <a16:creationId xmlns:a16="http://schemas.microsoft.com/office/drawing/2014/main" id="{02678784-1408-9A19-84A8-8D6D080FC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39D22F-3061-B2E2-1041-7E6948BC664F}"/>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2029462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659EB6-96DE-46AC-1614-D2D8F8407EFA}"/>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3" name="Footer Placeholder 2">
            <a:extLst>
              <a:ext uri="{FF2B5EF4-FFF2-40B4-BE49-F238E27FC236}">
                <a16:creationId xmlns:a16="http://schemas.microsoft.com/office/drawing/2014/main" id="{B15A3E30-529D-419C-3147-39269FF263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A0CF3B-8364-6C2D-ED77-72CCAA558DFE}"/>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3397233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0A8DD-5152-1EAA-5E50-12C98CBD4C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4FE182-B4A5-7947-3D24-3096988C26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F68232-C488-22AF-08E8-3DA99DC2D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A981B3-D7CA-3E96-7169-7FB8CD105F37}"/>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6" name="Footer Placeholder 5">
            <a:extLst>
              <a:ext uri="{FF2B5EF4-FFF2-40B4-BE49-F238E27FC236}">
                <a16:creationId xmlns:a16="http://schemas.microsoft.com/office/drawing/2014/main" id="{B20B7A83-2019-9E22-FBED-BAFCB9F3E8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CB2BE-2C49-D626-C4C6-384F58D7C12B}"/>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2899864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F0A5-2714-5625-23FE-20EC5BC7E3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45BCB6-6804-6323-786F-D9FBFD2469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0408D4-153F-602E-FF92-B03B09401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DD057-1C17-B798-990E-F0AEBC0D3DAC}"/>
              </a:ext>
            </a:extLst>
          </p:cNvPr>
          <p:cNvSpPr>
            <a:spLocks noGrp="1"/>
          </p:cNvSpPr>
          <p:nvPr>
            <p:ph type="dt" sz="half" idx="10"/>
          </p:nvPr>
        </p:nvSpPr>
        <p:spPr/>
        <p:txBody>
          <a:bodyPr/>
          <a:lstStyle/>
          <a:p>
            <a:fld id="{806CAEC9-64AC-4AA8-AB5E-5ECD68EC6FDB}" type="datetimeFigureOut">
              <a:rPr lang="en-US" smtClean="0"/>
              <a:t>4/13/2025</a:t>
            </a:fld>
            <a:endParaRPr lang="en-US"/>
          </a:p>
        </p:txBody>
      </p:sp>
      <p:sp>
        <p:nvSpPr>
          <p:cNvPr id="6" name="Footer Placeholder 5">
            <a:extLst>
              <a:ext uri="{FF2B5EF4-FFF2-40B4-BE49-F238E27FC236}">
                <a16:creationId xmlns:a16="http://schemas.microsoft.com/office/drawing/2014/main" id="{E8E7DE15-3916-3645-222E-18F726608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BD2C1-E983-0CDE-3063-CB1E36BC48F8}"/>
              </a:ext>
            </a:extLst>
          </p:cNvPr>
          <p:cNvSpPr>
            <a:spLocks noGrp="1"/>
          </p:cNvSpPr>
          <p:nvPr>
            <p:ph type="sldNum" sz="quarter" idx="12"/>
          </p:nvPr>
        </p:nvSpPr>
        <p:spPr/>
        <p:txBody>
          <a:bodyPr/>
          <a:lstStyle/>
          <a:p>
            <a:fld id="{19257F87-3AB7-4302-9EBC-02B983DDA22E}" type="slidenum">
              <a:rPr lang="en-US" smtClean="0"/>
              <a:t>‹#›</a:t>
            </a:fld>
            <a:endParaRPr lang="en-US"/>
          </a:p>
        </p:txBody>
      </p:sp>
    </p:spTree>
    <p:extLst>
      <p:ext uri="{BB962C8B-B14F-4D97-AF65-F5344CB8AC3E}">
        <p14:creationId xmlns:p14="http://schemas.microsoft.com/office/powerpoint/2010/main" val="2733349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6B9E41-D3AB-C711-AC30-C8E6B80FBF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3796F3-6B9A-3A2B-1F8F-808218CBFB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433B9-8436-4038-5E19-F13F4B8D10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6CAEC9-64AC-4AA8-AB5E-5ECD68EC6FDB}" type="datetimeFigureOut">
              <a:rPr lang="en-US" smtClean="0"/>
              <a:t>4/13/2025</a:t>
            </a:fld>
            <a:endParaRPr lang="en-US"/>
          </a:p>
        </p:txBody>
      </p:sp>
      <p:sp>
        <p:nvSpPr>
          <p:cNvPr id="5" name="Footer Placeholder 4">
            <a:extLst>
              <a:ext uri="{FF2B5EF4-FFF2-40B4-BE49-F238E27FC236}">
                <a16:creationId xmlns:a16="http://schemas.microsoft.com/office/drawing/2014/main" id="{E02443AC-E073-4291-41BB-7ADDF3F010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50FEF2-F8D7-A12F-A33E-E1CE38CB50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57F87-3AB7-4302-9EBC-02B983DDA22E}" type="slidenum">
              <a:rPr lang="en-US" smtClean="0"/>
              <a:t>‹#›</a:t>
            </a:fld>
            <a:endParaRPr lang="en-US"/>
          </a:p>
        </p:txBody>
      </p:sp>
    </p:spTree>
    <p:extLst>
      <p:ext uri="{BB962C8B-B14F-4D97-AF65-F5344CB8AC3E}">
        <p14:creationId xmlns:p14="http://schemas.microsoft.com/office/powerpoint/2010/main" val="269969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8349-D02B-8D84-8567-B32785D525F5}"/>
              </a:ext>
            </a:extLst>
          </p:cNvPr>
          <p:cNvSpPr>
            <a:spLocks noGrp="1"/>
          </p:cNvSpPr>
          <p:nvPr>
            <p:ph type="ctrTitle"/>
          </p:nvPr>
        </p:nvSpPr>
        <p:spPr>
          <a:xfrm>
            <a:off x="1335464" y="220172"/>
            <a:ext cx="9144000" cy="894973"/>
          </a:xfrm>
        </p:spPr>
        <p:txBody>
          <a:bodyPr>
            <a:normAutofit fontScale="90000"/>
          </a:bodyPr>
          <a:lstStyle/>
          <a:p>
            <a:r>
              <a:rPr lang="en-US" b="1" u="sng" dirty="0"/>
              <a:t>Cars Sales</a:t>
            </a:r>
          </a:p>
        </p:txBody>
      </p:sp>
      <p:sp>
        <p:nvSpPr>
          <p:cNvPr id="3" name="Subtitle 2">
            <a:extLst>
              <a:ext uri="{FF2B5EF4-FFF2-40B4-BE49-F238E27FC236}">
                <a16:creationId xmlns:a16="http://schemas.microsoft.com/office/drawing/2014/main" id="{136905E1-374A-1930-E3A9-80D70FA8A738}"/>
              </a:ext>
            </a:extLst>
          </p:cNvPr>
          <p:cNvSpPr>
            <a:spLocks noGrp="1"/>
          </p:cNvSpPr>
          <p:nvPr>
            <p:ph type="subTitle" idx="1"/>
          </p:nvPr>
        </p:nvSpPr>
        <p:spPr>
          <a:xfrm>
            <a:off x="358219" y="1115145"/>
            <a:ext cx="11519554" cy="5381281"/>
          </a:xfrm>
        </p:spPr>
        <p:txBody>
          <a:bodyPr>
            <a:noAutofit/>
          </a:bodyPr>
          <a:lstStyle/>
          <a:p>
            <a:pPr algn="l">
              <a:lnSpc>
                <a:spcPct val="100000"/>
              </a:lnSpc>
              <a:buNone/>
            </a:pPr>
            <a:r>
              <a:rPr lang="en-US" sz="1400" b="1" dirty="0">
                <a:effectLst/>
              </a:rPr>
              <a:t>1. The total sales of the products we observed is $9.6M.</a:t>
            </a:r>
            <a:endParaRPr lang="en-US" sz="1400" dirty="0">
              <a:effectLst/>
            </a:endParaRPr>
          </a:p>
          <a:p>
            <a:pPr algn="l">
              <a:lnSpc>
                <a:spcPct val="100000"/>
              </a:lnSpc>
              <a:buNone/>
            </a:pPr>
            <a:r>
              <a:rPr lang="en-US" sz="1400" b="1" dirty="0">
                <a:effectLst/>
              </a:rPr>
              <a:t>2. Overall, 122 customers are there from the obtained data.</a:t>
            </a:r>
            <a:endParaRPr lang="en-US" sz="1400" dirty="0">
              <a:effectLst/>
            </a:endParaRPr>
          </a:p>
          <a:p>
            <a:pPr algn="l">
              <a:lnSpc>
                <a:spcPct val="100000"/>
              </a:lnSpc>
              <a:buNone/>
            </a:pPr>
            <a:r>
              <a:rPr lang="en-US" sz="1400" b="1" dirty="0">
                <a:effectLst/>
              </a:rPr>
              <a:t>3. Year 2004 had the highest profit of $1.69 Million, followed by 2003 at $1.22 Million and 2005 at $643.41 Thousand.</a:t>
            </a:r>
            <a:endParaRPr lang="en-US" sz="1400" dirty="0">
              <a:effectLst/>
            </a:endParaRPr>
          </a:p>
          <a:p>
            <a:pPr algn="l">
              <a:lnSpc>
                <a:spcPct val="100000"/>
              </a:lnSpc>
              <a:buNone/>
            </a:pPr>
            <a:r>
              <a:rPr lang="en-US" sz="1400" b="1" dirty="0">
                <a:effectLst/>
              </a:rPr>
              <a:t>4.Classic Cars had the highest total sales of $3.9 Million and was higher than Trains, which had the lowest total sales of $0.2 Million. Classic cars accounted for 40% of sales.</a:t>
            </a:r>
            <a:endParaRPr lang="en-US" sz="1400" dirty="0">
              <a:effectLst/>
            </a:endParaRPr>
          </a:p>
          <a:p>
            <a:pPr algn="l">
              <a:lnSpc>
                <a:spcPct val="100000"/>
              </a:lnSpc>
              <a:buNone/>
            </a:pPr>
            <a:r>
              <a:rPr lang="en-US" sz="1400" b="1" dirty="0">
                <a:effectLst/>
              </a:rPr>
              <a:t>5. Both year's 2003 and 2004, November month had the highest sales and resulted in highest profits. Whereas in rest of the months sales has been nearly constant. </a:t>
            </a:r>
            <a:endParaRPr lang="en-US" sz="1400" dirty="0">
              <a:effectLst/>
            </a:endParaRPr>
          </a:p>
          <a:p>
            <a:pPr algn="l">
              <a:lnSpc>
                <a:spcPct val="100000"/>
              </a:lnSpc>
              <a:buNone/>
            </a:pPr>
            <a:r>
              <a:rPr lang="en-US" sz="1400" b="1" dirty="0">
                <a:effectLst/>
              </a:rPr>
              <a:t>6. Sales representative department have a greater number of employees then other department have one employee in each.</a:t>
            </a:r>
            <a:endParaRPr lang="en-US" sz="1400" dirty="0">
              <a:effectLst/>
            </a:endParaRPr>
          </a:p>
          <a:p>
            <a:pPr algn="l">
              <a:lnSpc>
                <a:spcPct val="100000"/>
              </a:lnSpc>
              <a:buNone/>
            </a:pPr>
            <a:r>
              <a:rPr lang="en-US" sz="1400" b="1" dirty="0">
                <a:effectLst/>
              </a:rPr>
              <a:t>7. Nearly large number of the orders has been successfully shipped to the customers.</a:t>
            </a:r>
            <a:endParaRPr lang="en-US" sz="1400" dirty="0">
              <a:effectLst/>
            </a:endParaRPr>
          </a:p>
          <a:p>
            <a:pPr algn="l">
              <a:lnSpc>
                <a:spcPct val="100000"/>
              </a:lnSpc>
              <a:buNone/>
            </a:pPr>
            <a:r>
              <a:rPr lang="en-US" sz="1400" b="1" dirty="0">
                <a:effectLst/>
              </a:rPr>
              <a:t>8.Totally 110 products are there in the data.</a:t>
            </a:r>
            <a:endParaRPr lang="en-US" sz="1400" dirty="0">
              <a:effectLst/>
            </a:endParaRPr>
          </a:p>
          <a:p>
            <a:pPr algn="l">
              <a:lnSpc>
                <a:spcPct val="100000"/>
              </a:lnSpc>
              <a:buNone/>
            </a:pPr>
            <a:r>
              <a:rPr lang="en-US" sz="1400" b="1" dirty="0">
                <a:effectLst/>
              </a:rPr>
              <a:t>9. The growth by quarter has been negative in the 1st quarter for all the years. This negative growth is attributed to the higher growth of sales in the 4th quarter of each year.</a:t>
            </a:r>
            <a:endParaRPr lang="en-US" sz="1400" dirty="0">
              <a:effectLst/>
            </a:endParaRPr>
          </a:p>
          <a:p>
            <a:pPr algn="l">
              <a:lnSpc>
                <a:spcPct val="100000"/>
              </a:lnSpc>
              <a:buNone/>
            </a:pPr>
            <a:r>
              <a:rPr lang="en-US" sz="1400" b="1" dirty="0">
                <a:effectLst/>
              </a:rPr>
              <a:t>10. The 1992 Ferrari 360 Spider red was the top product which is ordered number of times. The 2001 Ferrari Enzo was second top product followed by it.</a:t>
            </a:r>
            <a:endParaRPr lang="en-US" sz="1400" dirty="0">
              <a:effectLst/>
            </a:endParaRPr>
          </a:p>
          <a:p>
            <a:pPr algn="l">
              <a:lnSpc>
                <a:spcPct val="100000"/>
              </a:lnSpc>
              <a:buNone/>
            </a:pPr>
            <a:r>
              <a:rPr lang="en-US" sz="1400" b="1" dirty="0">
                <a:effectLst/>
              </a:rPr>
              <a:t>11.The total quantity in stock is 555 Thousand.</a:t>
            </a:r>
            <a:endParaRPr lang="en-US" sz="1400" dirty="0">
              <a:effectLst/>
            </a:endParaRPr>
          </a:p>
          <a:p>
            <a:pPr algn="l">
              <a:lnSpc>
                <a:spcPct val="100000"/>
              </a:lnSpc>
              <a:buNone/>
            </a:pPr>
            <a:r>
              <a:rPr lang="en-US" sz="1400" b="1" dirty="0">
                <a:effectLst/>
              </a:rPr>
              <a:t>12. Total profit is $3.55 Million.</a:t>
            </a:r>
            <a:endParaRPr lang="en-US" sz="1400" dirty="0">
              <a:effectLst/>
            </a:endParaRPr>
          </a:p>
          <a:p>
            <a:pPr algn="l">
              <a:lnSpc>
                <a:spcPct val="100000"/>
              </a:lnSpc>
              <a:buNone/>
            </a:pPr>
            <a:r>
              <a:rPr lang="en-US" sz="1400" b="1" dirty="0">
                <a:effectLst/>
              </a:rPr>
              <a:t>13. The total number of orders received are 106 thousand.</a:t>
            </a:r>
            <a:endParaRPr lang="en-US" sz="1400" dirty="0">
              <a:effectLst/>
            </a:endParaRPr>
          </a:p>
          <a:p>
            <a:pPr algn="l">
              <a:lnSpc>
                <a:spcPct val="100000"/>
              </a:lnSpc>
              <a:buNone/>
            </a:pPr>
            <a:r>
              <a:rPr lang="en-US" sz="1400" b="1" dirty="0">
                <a:effectLst/>
              </a:rPr>
              <a:t>14.From the Pie Chart we can see that approximately 30% of Customers from USA, 10% from Germany and 10% from France and 6% from Spain followed by other countries.</a:t>
            </a:r>
            <a:endParaRPr lang="en-US" sz="1400" dirty="0">
              <a:effectLst/>
            </a:endParaRPr>
          </a:p>
          <a:p>
            <a:pPr algn="l">
              <a:lnSpc>
                <a:spcPct val="100000"/>
              </a:lnSpc>
              <a:buNone/>
            </a:pPr>
            <a:br>
              <a:rPr lang="en-US" sz="1400" dirty="0">
                <a:effectLst/>
              </a:rPr>
            </a:br>
            <a:endParaRPr lang="en-US" sz="1400" dirty="0"/>
          </a:p>
          <a:p>
            <a:pPr>
              <a:buNone/>
            </a:pPr>
            <a:endParaRPr lang="en-US" sz="1400" dirty="0"/>
          </a:p>
        </p:txBody>
      </p:sp>
    </p:spTree>
    <p:extLst>
      <p:ext uri="{BB962C8B-B14F-4D97-AF65-F5344CB8AC3E}">
        <p14:creationId xmlns:p14="http://schemas.microsoft.com/office/powerpoint/2010/main" val="2893183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312</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Cars Sales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Sonule</dc:creator>
  <cp:lastModifiedBy>Priyanka Sonule</cp:lastModifiedBy>
  <cp:revision>2</cp:revision>
  <dcterms:created xsi:type="dcterms:W3CDTF">2025-04-13T11:06:32Z</dcterms:created>
  <dcterms:modified xsi:type="dcterms:W3CDTF">2025-04-13T11:20:44Z</dcterms:modified>
</cp:coreProperties>
</file>