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4"/>
  </p:sldMasterIdLst>
  <p:sldIdLst>
    <p:sldId id="256" r:id="rId5"/>
    <p:sldId id="257" r:id="rId6"/>
    <p:sldId id="272" r:id="rId7"/>
    <p:sldId id="260" r:id="rId8"/>
    <p:sldId id="262" r:id="rId9"/>
    <p:sldId id="264" r:id="rId10"/>
    <p:sldId id="266" r:id="rId11"/>
    <p:sldId id="267" r:id="rId12"/>
    <p:sldId id="271" r:id="rId13"/>
    <p:sldId id="268" r:id="rId14"/>
    <p:sldId id="273"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5/24/2024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471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050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87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090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596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833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865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7105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051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93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5/24/2024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386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5/24/2024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1600730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74" r:id="rId6"/>
    <p:sldLayoutId id="2147483770" r:id="rId7"/>
    <p:sldLayoutId id="2147483771" r:id="rId8"/>
    <p:sldLayoutId id="2147483772" r:id="rId9"/>
    <p:sldLayoutId id="2147483773" r:id="rId10"/>
    <p:sldLayoutId id="214748377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2"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3" name="Freeform: Shape 22">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Freeform: Shape 23">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F27821FA-A385-A08E-B22E-4A7DAA2839AF}"/>
              </a:ext>
            </a:extLst>
          </p:cNvPr>
          <p:cNvSpPr>
            <a:spLocks noGrp="1"/>
          </p:cNvSpPr>
          <p:nvPr>
            <p:ph type="ctrTitle"/>
          </p:nvPr>
        </p:nvSpPr>
        <p:spPr>
          <a:xfrm>
            <a:off x="1435940" y="15178"/>
            <a:ext cx="3776416" cy="3331191"/>
          </a:xfrm>
        </p:spPr>
        <p:txBody>
          <a:bodyPr anchor="b">
            <a:norm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&amp; </a:t>
            </a:r>
            <a:r>
              <a:rPr lang="en-US" alt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APPLICATIONS</a:t>
            </a:r>
            <a:b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G.L. Bajaj Institute of technology and management </a:t>
            </a:r>
            <a:b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sz="2000" dirty="0"/>
              <a:t>Major Project</a:t>
            </a:r>
            <a:endParaRPr lang="en-IN" sz="2000" dirty="0"/>
          </a:p>
        </p:txBody>
      </p:sp>
      <p:sp>
        <p:nvSpPr>
          <p:cNvPr id="3" name="Subtitle 2">
            <a:extLst>
              <a:ext uri="{FF2B5EF4-FFF2-40B4-BE49-F238E27FC236}">
                <a16:creationId xmlns:a16="http://schemas.microsoft.com/office/drawing/2014/main" id="{23F0AB27-79D2-AE59-5FC4-957F242C081B}"/>
              </a:ext>
            </a:extLst>
          </p:cNvPr>
          <p:cNvSpPr>
            <a:spLocks noGrp="1"/>
          </p:cNvSpPr>
          <p:nvPr>
            <p:ph type="subTitle" idx="1"/>
          </p:nvPr>
        </p:nvSpPr>
        <p:spPr>
          <a:xfrm>
            <a:off x="1536006" y="5349759"/>
            <a:ext cx="3897528" cy="1602101"/>
          </a:xfrm>
        </p:spPr>
        <p:txBody>
          <a:bodyPr anchor="t">
            <a:normAutofit/>
          </a:bodyPr>
          <a:lstStyle/>
          <a:p>
            <a:pPr algn="l">
              <a:lnSpc>
                <a:spcPct val="70000"/>
              </a:lnSpc>
            </a:pPr>
            <a:r>
              <a:rPr lang="en-US" sz="1600" b="1" dirty="0">
                <a:latin typeface="Times New Roman" panose="02020603050405020304" pitchFamily="18" charset="0"/>
                <a:cs typeface="Times New Roman" pitchFamily="18" charset="0"/>
              </a:rPr>
              <a:t>Vikas </a:t>
            </a:r>
            <a:r>
              <a:rPr lang="en-US" sz="1600" b="1" dirty="0" err="1">
                <a:latin typeface="Times New Roman" panose="02020603050405020304" pitchFamily="18" charset="0"/>
                <a:cs typeface="Times New Roman" pitchFamily="18" charset="0"/>
              </a:rPr>
              <a:t>verma</a:t>
            </a:r>
            <a:r>
              <a:rPr lang="en-US" sz="1600" b="1" dirty="0">
                <a:latin typeface="Times New Roman" panose="02020603050405020304" pitchFamily="18" charset="0"/>
                <a:cs typeface="Times New Roman" pitchFamily="18" charset="0"/>
              </a:rPr>
              <a:t> 2201920140192</a:t>
            </a:r>
          </a:p>
          <a:p>
            <a:pPr algn="l">
              <a:lnSpc>
                <a:spcPct val="70000"/>
              </a:lnSpc>
            </a:pPr>
            <a:r>
              <a:rPr lang="en-US" sz="1600" b="1" dirty="0">
                <a:latin typeface="Times New Roman" panose="02020603050405020304" pitchFamily="18" charset="0"/>
                <a:cs typeface="Times New Roman" pitchFamily="18" charset="0"/>
              </a:rPr>
              <a:t>MCA(4th Sem)</a:t>
            </a:r>
          </a:p>
          <a:p>
            <a:pPr algn="l">
              <a:lnSpc>
                <a:spcPct val="70000"/>
              </a:lnSpc>
            </a:pPr>
            <a:r>
              <a:rPr lang="en-US" sz="1600" b="1" dirty="0">
                <a:latin typeface="Times New Roman" panose="02020603050405020304" pitchFamily="18" charset="0"/>
                <a:cs typeface="Times New Roman" pitchFamily="18" charset="0"/>
              </a:rPr>
              <a:t>A3</a:t>
            </a:r>
          </a:p>
          <a:p>
            <a:pPr algn="l"/>
            <a:r>
              <a:rPr lang="en-US" sz="1600" b="1" dirty="0">
                <a:latin typeface="Times New Roman" panose="02020603050405020304" pitchFamily="18" charset="0"/>
                <a:cs typeface="Times New Roman" pitchFamily="18" charset="0"/>
              </a:rPr>
              <a:t>Under the Guidance of : Ms. Anju Mishra </a:t>
            </a:r>
          </a:p>
          <a:p>
            <a:pPr algn="l"/>
            <a:endParaRPr lang="en-IN" sz="2200" dirty="0"/>
          </a:p>
        </p:txBody>
      </p:sp>
      <p:grpSp>
        <p:nvGrpSpPr>
          <p:cNvPr id="32"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33" name="Straight Connector 32">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6"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7" name="Freeform: Shape 36">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8"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0" name="Freeform: Shape 39">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9" name="Freeform: Shape 38">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a:extLst>
              <a:ext uri="{FF2B5EF4-FFF2-40B4-BE49-F238E27FC236}">
                <a16:creationId xmlns:a16="http://schemas.microsoft.com/office/drawing/2014/main" id="{D82319D2-0C3D-1CEB-FCD1-8E90A83C61AE}"/>
              </a:ext>
              <a:ext uri="{C183D7F6-B498-43B3-948B-1728B52AA6E4}">
                <adec:decorative xmlns:adec="http://schemas.microsoft.com/office/drawing/2017/decorative" val="1"/>
              </a:ext>
            </a:extLst>
          </p:cNvPr>
          <p:cNvPicPr/>
          <p:nvPr/>
        </p:nvPicPr>
        <p:blipFill>
          <a:blip r:embed="rId2">
            <a:extLst>
              <a:ext uri="{28A0092B-C50C-407E-A947-70E740481C1C}">
                <a14:useLocalDpi xmlns:a14="http://schemas.microsoft.com/office/drawing/2010/main" val="0"/>
              </a:ext>
            </a:extLst>
          </a:blip>
          <a:srcRect/>
          <a:stretch>
            <a:fillRect/>
          </a:stretch>
        </p:blipFill>
        <p:spPr>
          <a:xfrm>
            <a:off x="50567" y="580596"/>
            <a:ext cx="1371479" cy="1336561"/>
          </a:xfrm>
          <a:prstGeom prst="rect">
            <a:avLst/>
          </a:prstGeom>
          <a:noFill/>
          <a:ln>
            <a:noFill/>
          </a:ln>
        </p:spPr>
      </p:pic>
      <p:pic>
        <p:nvPicPr>
          <p:cNvPr id="6" name="Picture 5">
            <a:extLst>
              <a:ext uri="{FF2B5EF4-FFF2-40B4-BE49-F238E27FC236}">
                <a16:creationId xmlns:a16="http://schemas.microsoft.com/office/drawing/2014/main" id="{12611675-3C34-D5DB-6953-619A62163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907" y="909637"/>
            <a:ext cx="6628268" cy="5603448"/>
          </a:xfrm>
          <a:prstGeom prst="rect">
            <a:avLst/>
          </a:prstGeom>
        </p:spPr>
      </p:pic>
    </p:spTree>
    <p:extLst>
      <p:ext uri="{BB962C8B-B14F-4D97-AF65-F5344CB8AC3E}">
        <p14:creationId xmlns:p14="http://schemas.microsoft.com/office/powerpoint/2010/main" val="335977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1A11-61FB-F7FA-CD69-22D670DDE214}"/>
              </a:ext>
            </a:extLst>
          </p:cNvPr>
          <p:cNvSpPr>
            <a:spLocks noGrp="1"/>
          </p:cNvSpPr>
          <p:nvPr>
            <p:ph type="title"/>
          </p:nvPr>
        </p:nvSpPr>
        <p:spPr>
          <a:xfrm>
            <a:off x="845976" y="327803"/>
            <a:ext cx="10515600" cy="1325563"/>
          </a:xfrm>
        </p:spPr>
        <p:txBody>
          <a:bodyPr/>
          <a:lstStyle/>
          <a:p>
            <a:r>
              <a:rPr lang="en-US" b="1" dirty="0"/>
              <a:t>FUTURE SCOPE</a:t>
            </a:r>
            <a:endParaRPr lang="en-IN" b="1" dirty="0"/>
          </a:p>
        </p:txBody>
      </p:sp>
      <p:sp>
        <p:nvSpPr>
          <p:cNvPr id="3" name="Content Placeholder 2">
            <a:extLst>
              <a:ext uri="{FF2B5EF4-FFF2-40B4-BE49-F238E27FC236}">
                <a16:creationId xmlns:a16="http://schemas.microsoft.com/office/drawing/2014/main" id="{5FF03405-A921-A3EB-733E-3089CADCEEEF}"/>
              </a:ext>
            </a:extLst>
          </p:cNvPr>
          <p:cNvSpPr>
            <a:spLocks noGrp="1"/>
          </p:cNvSpPr>
          <p:nvPr>
            <p:ph idx="1"/>
          </p:nvPr>
        </p:nvSpPr>
        <p:spPr>
          <a:xfrm>
            <a:off x="838200" y="1825625"/>
            <a:ext cx="10515600" cy="4827102"/>
          </a:xfrm>
        </p:spPr>
        <p:txBody>
          <a:bodyPr>
            <a:normAutofit fontScale="85000" lnSpcReduction="20000"/>
          </a:bodyPr>
          <a:lstStyle/>
          <a:p>
            <a:pPr marL="0" indent="0" algn="l">
              <a:buNone/>
            </a:pPr>
            <a:r>
              <a:rPr lang="en-US" sz="1800" dirty="0"/>
              <a:t>The project aims to develop a web application for weather forecasting to provide accurate weather information to users.</a:t>
            </a:r>
          </a:p>
          <a:p>
            <a:pPr marL="0" indent="0" algn="l">
              <a:buNone/>
            </a:pPr>
            <a:endParaRPr lang="en-US" sz="1800" dirty="0"/>
          </a:p>
          <a:p>
            <a:pPr marL="0" indent="0" algn="l">
              <a:buNone/>
            </a:pPr>
            <a:r>
              <a:rPr lang="en-US" sz="1800" dirty="0"/>
              <a:t>The scope includes developing software for forecasting weather parameters like wind speed, cloud cover, and precipitation.</a:t>
            </a:r>
          </a:p>
          <a:p>
            <a:pPr marL="0" indent="0" algn="l">
              <a:buNone/>
            </a:pPr>
            <a:endParaRPr lang="en-US" sz="1800" dirty="0"/>
          </a:p>
          <a:p>
            <a:pPr marL="0" indent="0" algn="l">
              <a:buNone/>
            </a:pPr>
            <a:r>
              <a:rPr lang="en-US" sz="1800" dirty="0"/>
              <a:t>The system requirements involve hardware (e.g., hard disk, RAM, processor) and software (e.g., Visual Studio Code, HTML, CSS, JavaScript).</a:t>
            </a:r>
          </a:p>
          <a:p>
            <a:pPr marL="0" indent="0" algn="l">
              <a:buNone/>
            </a:pPr>
            <a:endParaRPr lang="en-US" sz="1800" dirty="0"/>
          </a:p>
          <a:p>
            <a:pPr marL="0" indent="0" algn="l">
              <a:buNone/>
            </a:pPr>
            <a:r>
              <a:rPr lang="en-US" sz="1800" dirty="0"/>
              <a:t>The architecture involves data collection, analysis, and presentation using numerical weather prediction models.</a:t>
            </a:r>
          </a:p>
          <a:p>
            <a:pPr marL="0" indent="0" algn="l">
              <a:buNone/>
            </a:pPr>
            <a:endParaRPr lang="en-US" sz="1800" dirty="0"/>
          </a:p>
          <a:p>
            <a:pPr marL="0" indent="0" algn="l">
              <a:buNone/>
            </a:pPr>
            <a:r>
              <a:rPr lang="en-US" sz="1800" dirty="0"/>
              <a:t>The results include a homepage diagram of the web application.</a:t>
            </a:r>
          </a:p>
          <a:p>
            <a:pPr marL="0" indent="0" algn="l">
              <a:buNone/>
            </a:pPr>
            <a:endParaRPr lang="en-US" sz="1800" dirty="0"/>
          </a:p>
          <a:p>
            <a:pPr marL="0" indent="0" algn="l">
              <a:buNone/>
            </a:pPr>
            <a:r>
              <a:rPr lang="en-US" sz="1800" dirty="0"/>
              <a:t>The conclusion states that while weather forecasting has improved, there is still room for enhancement.</a:t>
            </a:r>
          </a:p>
          <a:p>
            <a:pPr marL="0" indent="0" algn="l">
              <a:buNone/>
            </a:pPr>
            <a:endParaRPr lang="en-US" sz="1800" dirty="0"/>
          </a:p>
          <a:p>
            <a:pPr marL="0" indent="0" algn="l">
              <a:buNone/>
            </a:pPr>
            <a:r>
              <a:rPr lang="en-US" sz="1800" dirty="0"/>
              <a:t>Future work suggests developing a mobile application for timely weather updates.</a:t>
            </a:r>
            <a:endParaRPr lang="en-IN" sz="1800" dirty="0"/>
          </a:p>
        </p:txBody>
      </p:sp>
    </p:spTree>
    <p:extLst>
      <p:ext uri="{BB962C8B-B14F-4D97-AF65-F5344CB8AC3E}">
        <p14:creationId xmlns:p14="http://schemas.microsoft.com/office/powerpoint/2010/main" val="299670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D7F14-CC90-ACC3-A0E5-5EE543EB9E8C}"/>
              </a:ext>
            </a:extLst>
          </p:cNvPr>
          <p:cNvPicPr>
            <a:picLocks noChangeAspect="1"/>
          </p:cNvPicPr>
          <p:nvPr/>
        </p:nvPicPr>
        <p:blipFill rotWithShape="1">
          <a:blip r:embed="rId2">
            <a:extLst>
              <a:ext uri="{28A0092B-C50C-407E-A947-70E740481C1C}">
                <a14:useLocalDpi xmlns:a14="http://schemas.microsoft.com/office/drawing/2010/main" val="0"/>
              </a:ext>
            </a:extLst>
          </a:blip>
          <a:srcRect l="15952" t="28273" r="25357" b="10552"/>
          <a:stretch/>
        </p:blipFill>
        <p:spPr>
          <a:xfrm>
            <a:off x="0" y="0"/>
            <a:ext cx="12192000" cy="6858000"/>
          </a:xfrm>
          <a:prstGeom prst="rect">
            <a:avLst/>
          </a:prstGeom>
        </p:spPr>
      </p:pic>
    </p:spTree>
    <p:extLst>
      <p:ext uri="{BB962C8B-B14F-4D97-AF65-F5344CB8AC3E}">
        <p14:creationId xmlns:p14="http://schemas.microsoft.com/office/powerpoint/2010/main" val="334431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B175-C062-079D-DD42-18EBA4EA8C38}"/>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95198526-5AC7-833C-BD7F-896868D7F577}"/>
              </a:ext>
            </a:extLst>
          </p:cNvPr>
          <p:cNvSpPr>
            <a:spLocks noGrp="1"/>
          </p:cNvSpPr>
          <p:nvPr>
            <p:ph idx="1"/>
          </p:nvPr>
        </p:nvSpPr>
        <p:spPr/>
        <p:txBody>
          <a:bodyPr/>
          <a:lstStyle/>
          <a:p>
            <a:pPr>
              <a:buFont typeface="Wingdings" panose="05000000000000000000" pitchFamily="2" charset="2"/>
              <a:buChar char="§"/>
            </a:pPr>
            <a:r>
              <a:rPr lang="en-US" sz="3200" b="0" i="0" dirty="0">
                <a:solidFill>
                  <a:srgbClr val="374151"/>
                </a:solidFill>
                <a:effectLst/>
                <a:latin typeface="Söhne"/>
              </a:rPr>
              <a:t>The conclusion acknowledges that while weather forecasting has improved, there is still room for improvement. Future work suggests developing a mobile application for timely weather updates. The report includes a list of references for further reading.</a:t>
            </a:r>
            <a:endParaRPr lang="en-IN" dirty="0"/>
          </a:p>
        </p:txBody>
      </p:sp>
    </p:spTree>
    <p:extLst>
      <p:ext uri="{BB962C8B-B14F-4D97-AF65-F5344CB8AC3E}">
        <p14:creationId xmlns:p14="http://schemas.microsoft.com/office/powerpoint/2010/main" val="389148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450F-8423-2784-CF26-68C243876681}"/>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9AC4D2BA-2EF7-7EC2-9DB9-FE34464BE2B6}"/>
              </a:ext>
            </a:extLst>
          </p:cNvPr>
          <p:cNvSpPr>
            <a:spLocks noGrp="1"/>
          </p:cNvSpPr>
          <p:nvPr>
            <p:ph idx="1"/>
          </p:nvPr>
        </p:nvSpPr>
        <p:spPr>
          <a:xfrm>
            <a:off x="838200" y="1825625"/>
            <a:ext cx="10515600" cy="2942318"/>
          </a:xfrm>
        </p:spPr>
        <p:txBody>
          <a:bodyPr/>
          <a:lstStyle/>
          <a:p>
            <a:pPr>
              <a:buFont typeface="Wingdings" panose="05000000000000000000" pitchFamily="2" charset="2"/>
              <a:buChar char="§"/>
            </a:pPr>
            <a:r>
              <a:rPr lang="en-US" dirty="0"/>
              <a:t>W3School.</a:t>
            </a:r>
          </a:p>
          <a:p>
            <a:pPr>
              <a:buFont typeface="Wingdings" panose="05000000000000000000" pitchFamily="2" charset="2"/>
              <a:buChar char="§"/>
            </a:pPr>
            <a:r>
              <a:rPr lang="en-US" dirty="0"/>
              <a:t>Google.</a:t>
            </a:r>
          </a:p>
          <a:p>
            <a:pPr>
              <a:buFont typeface="Wingdings" panose="05000000000000000000" pitchFamily="2" charset="2"/>
              <a:buChar char="§"/>
            </a:pPr>
            <a:r>
              <a:rPr lang="en-US" dirty="0"/>
              <a:t>Weather Forecasting: A Comprehensive Study</a:t>
            </a:r>
          </a:p>
          <a:p>
            <a:pPr>
              <a:buFont typeface="Wingdings" panose="05000000000000000000" pitchFamily="2" charset="2"/>
              <a:buChar char="§"/>
            </a:pPr>
            <a:r>
              <a:rPr lang="en-US" dirty="0"/>
              <a:t>Priya, S. B. A survey on weather forecasting to predict rainfall using big data analytics.</a:t>
            </a:r>
            <a:endParaRPr lang="en-IN" dirty="0"/>
          </a:p>
        </p:txBody>
      </p:sp>
    </p:spTree>
    <p:extLst>
      <p:ext uri="{BB962C8B-B14F-4D97-AF65-F5344CB8AC3E}">
        <p14:creationId xmlns:p14="http://schemas.microsoft.com/office/powerpoint/2010/main" val="420932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416C-EE4A-A940-715D-F8EDA962D975}"/>
              </a:ext>
            </a:extLst>
          </p:cNvPr>
          <p:cNvSpPr>
            <a:spLocks noGrp="1"/>
          </p:cNvSpPr>
          <p:nvPr>
            <p:ph type="title"/>
          </p:nvPr>
        </p:nvSpPr>
        <p:spPr/>
        <p:txBody>
          <a:bodyPr>
            <a:normAutofit fontScale="90000"/>
          </a:bodyPr>
          <a:lstStyle/>
          <a:p>
            <a:r>
              <a:rPr lang="en-US" sz="3600" b="1" i="0" dirty="0">
                <a:solidFill>
                  <a:srgbClr val="000000"/>
                </a:solidFill>
                <a:effectLst/>
                <a:latin typeface="Poppins" panose="020B0502040204020203" pitchFamily="2" charset="0"/>
              </a:rPr>
              <a:t>Progress Report: Weather Forecasting Project</a:t>
            </a:r>
            <a:br>
              <a:rPr lang="en-US" b="1" i="0" dirty="0">
                <a:solidFill>
                  <a:srgbClr val="000000"/>
                </a:solidFill>
                <a:effectLst/>
                <a:latin typeface="Poppins" panose="020B0502040204020203" pitchFamily="2" charset="0"/>
              </a:rPr>
            </a:br>
            <a:endParaRPr lang="en-IN" dirty="0"/>
          </a:p>
        </p:txBody>
      </p:sp>
      <p:sp>
        <p:nvSpPr>
          <p:cNvPr id="3" name="Content Placeholder 2">
            <a:extLst>
              <a:ext uri="{FF2B5EF4-FFF2-40B4-BE49-F238E27FC236}">
                <a16:creationId xmlns:a16="http://schemas.microsoft.com/office/drawing/2014/main" id="{6DAD8D68-E9F6-F7F8-33F3-0E0DC57E6E39}"/>
              </a:ext>
            </a:extLst>
          </p:cNvPr>
          <p:cNvSpPr>
            <a:spLocks noGrp="1"/>
          </p:cNvSpPr>
          <p:nvPr>
            <p:ph idx="1"/>
          </p:nvPr>
        </p:nvSpPr>
        <p:spPr>
          <a:xfrm>
            <a:off x="838200" y="1460500"/>
            <a:ext cx="10515600" cy="5397500"/>
          </a:xfrm>
        </p:spPr>
        <p:txBody>
          <a:bodyPr>
            <a:normAutofit/>
          </a:bodyPr>
          <a:lstStyle/>
          <a:p>
            <a:pPr>
              <a:buFont typeface="Wingdings" panose="05000000000000000000" pitchFamily="2" charset="2"/>
              <a:buChar char="q"/>
            </a:pPr>
            <a:r>
              <a:rPr lang="en-US" b="1" dirty="0">
                <a:solidFill>
                  <a:srgbClr val="FF0000"/>
                </a:solidFill>
              </a:rPr>
              <a:t>Introduction</a:t>
            </a:r>
            <a:r>
              <a:rPr lang="en-US" dirty="0"/>
              <a:t>- The introduction provides a comprehensive overview of the project, emphasizing the importance of weather prediction for various sectors. It also acknowledges the scientific challenges associated with weather forecasting.</a:t>
            </a:r>
          </a:p>
          <a:p>
            <a:pPr marL="0" indent="0">
              <a:buNone/>
            </a:pPr>
            <a:r>
              <a:rPr lang="en-IN" dirty="0">
                <a:solidFill>
                  <a:srgbClr val="FF0000"/>
                </a:solidFill>
              </a:rPr>
              <a:t>Aim and Scope- </a:t>
            </a:r>
            <a:r>
              <a:rPr lang="en-US" sz="2400" b="0" i="0" dirty="0">
                <a:solidFill>
                  <a:srgbClr val="000000"/>
                </a:solidFill>
                <a:effectLst/>
                <a:latin typeface="Poppins" panose="00000500000000000000" pitchFamily="2" charset="0"/>
              </a:rPr>
              <a:t>The project aims to develop a web application for weather forecasting. The scope of the project includes listing the system requirements, both hardware and software. The materials and methods used for developing the web application include Visual Studio Code, HTML, CSS, and JavaScript.</a:t>
            </a:r>
            <a:endParaRPr lang="en-IN" sz="2400" dirty="0">
              <a:solidFill>
                <a:srgbClr val="FF0000"/>
              </a:solidFill>
            </a:endParaRPr>
          </a:p>
        </p:txBody>
      </p:sp>
    </p:spTree>
    <p:extLst>
      <p:ext uri="{BB962C8B-B14F-4D97-AF65-F5344CB8AC3E}">
        <p14:creationId xmlns:p14="http://schemas.microsoft.com/office/powerpoint/2010/main" val="376439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A945-D8E6-12AF-368D-C92202614F7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2D572C1-DBF4-D922-A28A-C15291F994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179" t="27425" r="22383" b="12868"/>
          <a:stretch/>
        </p:blipFill>
        <p:spPr>
          <a:xfrm>
            <a:off x="-101600" y="0"/>
            <a:ext cx="12293599" cy="6858000"/>
          </a:xfrm>
        </p:spPr>
      </p:pic>
    </p:spTree>
    <p:extLst>
      <p:ext uri="{BB962C8B-B14F-4D97-AF65-F5344CB8AC3E}">
        <p14:creationId xmlns:p14="http://schemas.microsoft.com/office/powerpoint/2010/main" val="2049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C4EA-B8CC-74D0-352B-8BC244D2A487}"/>
              </a:ext>
            </a:extLst>
          </p:cNvPr>
          <p:cNvSpPr>
            <a:spLocks noGrp="1"/>
          </p:cNvSpPr>
          <p:nvPr>
            <p:ph type="title"/>
          </p:nvPr>
        </p:nvSpPr>
        <p:spPr/>
        <p:txBody>
          <a:bodyPr/>
          <a:lstStyle/>
          <a:p>
            <a:r>
              <a:rPr lang="en-US" b="1" dirty="0"/>
              <a:t>THE  E XISTING</a:t>
            </a:r>
            <a:r>
              <a:rPr lang="en-US" dirty="0"/>
              <a:t> </a:t>
            </a:r>
            <a:r>
              <a:rPr lang="en-US" b="1" dirty="0"/>
              <a:t>SYSTEM</a:t>
            </a:r>
            <a:endParaRPr lang="en-IN" b="1" dirty="0"/>
          </a:p>
        </p:txBody>
      </p:sp>
      <p:sp>
        <p:nvSpPr>
          <p:cNvPr id="3" name="Content Placeholder 2">
            <a:extLst>
              <a:ext uri="{FF2B5EF4-FFF2-40B4-BE49-F238E27FC236}">
                <a16:creationId xmlns:a16="http://schemas.microsoft.com/office/drawing/2014/main" id="{69B9CD14-E481-CF44-30EC-72C21E3A6830}"/>
              </a:ext>
            </a:extLst>
          </p:cNvPr>
          <p:cNvSpPr>
            <a:spLocks noGrp="1"/>
          </p:cNvSpPr>
          <p:nvPr>
            <p:ph idx="1"/>
          </p:nvPr>
        </p:nvSpPr>
        <p:spPr>
          <a:xfrm>
            <a:off x="838200" y="1530220"/>
            <a:ext cx="10515600" cy="5159829"/>
          </a:xfrm>
        </p:spPr>
        <p:txBody>
          <a:bodyPr>
            <a:normAutofit/>
          </a:bodyPr>
          <a:lstStyle/>
          <a:p>
            <a:pPr>
              <a:buFont typeface="Wingdings" panose="05000000000000000000" pitchFamily="2" charset="2"/>
              <a:buChar char="q"/>
            </a:pPr>
            <a:r>
              <a:rPr lang="en-US" b="0" i="0" dirty="0">
                <a:solidFill>
                  <a:srgbClr val="374151"/>
                </a:solidFill>
                <a:effectLst/>
                <a:latin typeface="Söhne"/>
              </a:rPr>
              <a:t>The existing system allows users to find weather forecast.</a:t>
            </a:r>
          </a:p>
        </p:txBody>
      </p:sp>
      <p:pic>
        <p:nvPicPr>
          <p:cNvPr id="7" name="Picture 6">
            <a:extLst>
              <a:ext uri="{FF2B5EF4-FFF2-40B4-BE49-F238E27FC236}">
                <a16:creationId xmlns:a16="http://schemas.microsoft.com/office/drawing/2014/main" id="{0D50D260-0CB6-B81F-6AFC-86DA72E02AC0}"/>
              </a:ext>
            </a:extLst>
          </p:cNvPr>
          <p:cNvPicPr>
            <a:picLocks noChangeAspect="1"/>
          </p:cNvPicPr>
          <p:nvPr/>
        </p:nvPicPr>
        <p:blipFill rotWithShape="1">
          <a:blip r:embed="rId2">
            <a:extLst>
              <a:ext uri="{28A0092B-C50C-407E-A947-70E740481C1C}">
                <a14:useLocalDpi xmlns:a14="http://schemas.microsoft.com/office/drawing/2010/main" val="0"/>
              </a:ext>
            </a:extLst>
          </a:blip>
          <a:srcRect l="16071" t="27821" r="25238" b="10101"/>
          <a:stretch/>
        </p:blipFill>
        <p:spPr>
          <a:xfrm>
            <a:off x="943430" y="2002971"/>
            <a:ext cx="8708570" cy="4687078"/>
          </a:xfrm>
          <a:prstGeom prst="rect">
            <a:avLst/>
          </a:prstGeom>
        </p:spPr>
      </p:pic>
    </p:spTree>
    <p:extLst>
      <p:ext uri="{BB962C8B-B14F-4D97-AF65-F5344CB8AC3E}">
        <p14:creationId xmlns:p14="http://schemas.microsoft.com/office/powerpoint/2010/main" val="133200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5B67-946D-1187-2FBD-9B808B652BA7}"/>
              </a:ext>
            </a:extLst>
          </p:cNvPr>
          <p:cNvSpPr>
            <a:spLocks noGrp="1"/>
          </p:cNvSpPr>
          <p:nvPr>
            <p:ph type="title"/>
          </p:nvPr>
        </p:nvSpPr>
        <p:spPr/>
        <p:txBody>
          <a:bodyPr>
            <a:normAutofit fontScale="90000"/>
          </a:bodyPr>
          <a:lstStyle/>
          <a:p>
            <a:r>
              <a:rPr lang="en-US" b="1" dirty="0"/>
              <a:t>Weather Forecasting: A Challenging Task</a:t>
            </a:r>
            <a:endParaRPr lang="en-IN" b="1" dirty="0"/>
          </a:p>
        </p:txBody>
      </p:sp>
      <p:sp>
        <p:nvSpPr>
          <p:cNvPr id="3" name="Content Placeholder 2">
            <a:extLst>
              <a:ext uri="{FF2B5EF4-FFF2-40B4-BE49-F238E27FC236}">
                <a16:creationId xmlns:a16="http://schemas.microsoft.com/office/drawing/2014/main" id="{320302F5-2C6A-7A5F-07BD-4FF06DA1389D}"/>
              </a:ext>
            </a:extLst>
          </p:cNvPr>
          <p:cNvSpPr>
            <a:spLocks noGrp="1"/>
          </p:cNvSpPr>
          <p:nvPr>
            <p:ph idx="1"/>
          </p:nvPr>
        </p:nvSpPr>
        <p:spPr>
          <a:xfrm>
            <a:off x="838200" y="2115911"/>
            <a:ext cx="10515600" cy="3950024"/>
          </a:xfrm>
        </p:spPr>
        <p:txBody>
          <a:bodyPr>
            <a:normAutofit/>
          </a:bodyPr>
          <a:lstStyle/>
          <a:p>
            <a:pPr>
              <a:buFont typeface="Wingdings" panose="05000000000000000000" pitchFamily="2" charset="2"/>
              <a:buChar char="§"/>
            </a:pPr>
            <a:r>
              <a:rPr lang="en-US" sz="3200" b="0" i="0" dirty="0">
                <a:solidFill>
                  <a:srgbClr val="374151"/>
                </a:solidFill>
                <a:effectLst/>
                <a:latin typeface="Söhne"/>
              </a:rPr>
              <a:t>Weather forecasting is a complex task that requires accurate predictions based on collected data. Traditional observations and numerical weather prediction models are used to make these forecasts. The importance of weather prediction is emphasized, as it is crucial for various sectors and has been a scientifically challenging problem.</a:t>
            </a:r>
            <a:endParaRPr lang="en-IN" sz="3200" dirty="0"/>
          </a:p>
        </p:txBody>
      </p:sp>
    </p:spTree>
    <p:extLst>
      <p:ext uri="{BB962C8B-B14F-4D97-AF65-F5344CB8AC3E}">
        <p14:creationId xmlns:p14="http://schemas.microsoft.com/office/powerpoint/2010/main" val="317722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FEA5-442D-27EF-AF86-F80C1195CAD9}"/>
              </a:ext>
            </a:extLst>
          </p:cNvPr>
          <p:cNvSpPr>
            <a:spLocks noGrp="1"/>
          </p:cNvSpPr>
          <p:nvPr>
            <p:ph type="title"/>
          </p:nvPr>
        </p:nvSpPr>
        <p:spPr/>
        <p:txBody>
          <a:bodyPr/>
          <a:lstStyle/>
          <a:p>
            <a:pPr algn="l" fontAlgn="base"/>
            <a:r>
              <a:rPr lang="en-US" b="1" i="0" dirty="0">
                <a:solidFill>
                  <a:srgbClr val="000000"/>
                </a:solidFill>
                <a:effectLst/>
                <a:latin typeface="Poppins" panose="00000500000000000000" pitchFamily="2" charset="0"/>
              </a:rPr>
              <a:t>Results and Performance Analysis</a:t>
            </a:r>
          </a:p>
        </p:txBody>
      </p:sp>
      <p:sp>
        <p:nvSpPr>
          <p:cNvPr id="3" name="Content Placeholder 2">
            <a:extLst>
              <a:ext uri="{FF2B5EF4-FFF2-40B4-BE49-F238E27FC236}">
                <a16:creationId xmlns:a16="http://schemas.microsoft.com/office/drawing/2014/main" id="{B9AEC3AD-77FB-9682-7911-43759F3B4FA5}"/>
              </a:ext>
            </a:extLst>
          </p:cNvPr>
          <p:cNvSpPr>
            <a:spLocks noGrp="1"/>
          </p:cNvSpPr>
          <p:nvPr>
            <p:ph idx="1"/>
          </p:nvPr>
        </p:nvSpPr>
        <p:spPr/>
        <p:txBody>
          <a:bodyPr/>
          <a:lstStyle/>
          <a:p>
            <a:pPr>
              <a:buFont typeface="Wingdings" panose="05000000000000000000" pitchFamily="2" charset="2"/>
              <a:buChar char="q"/>
            </a:pPr>
            <a:r>
              <a:rPr lang="en-US" b="0" i="0" dirty="0">
                <a:solidFill>
                  <a:srgbClr val="000000"/>
                </a:solidFill>
                <a:effectLst/>
                <a:latin typeface="Poppins" panose="00000500000000000000" pitchFamily="2" charset="0"/>
              </a:rPr>
              <a:t>The results and performance analysis section includes a diagram of the homepage of the web application.</a:t>
            </a:r>
            <a:endParaRPr lang="en-IN" dirty="0"/>
          </a:p>
        </p:txBody>
      </p:sp>
      <p:pic>
        <p:nvPicPr>
          <p:cNvPr id="5" name="Picture 4">
            <a:extLst>
              <a:ext uri="{FF2B5EF4-FFF2-40B4-BE49-F238E27FC236}">
                <a16:creationId xmlns:a16="http://schemas.microsoft.com/office/drawing/2014/main" id="{10D0B7A9-A5EE-A77C-8343-43C27ED32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115" y="3429000"/>
            <a:ext cx="4311308" cy="3531475"/>
          </a:xfrm>
          <a:prstGeom prst="rect">
            <a:avLst/>
          </a:prstGeom>
        </p:spPr>
      </p:pic>
    </p:spTree>
    <p:extLst>
      <p:ext uri="{BB962C8B-B14F-4D97-AF65-F5344CB8AC3E}">
        <p14:creationId xmlns:p14="http://schemas.microsoft.com/office/powerpoint/2010/main" val="332377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3133-4C1A-D0B2-A8A8-ACBB0EB12CEF}"/>
              </a:ext>
            </a:extLst>
          </p:cNvPr>
          <p:cNvSpPr>
            <a:spLocks noGrp="1"/>
          </p:cNvSpPr>
          <p:nvPr>
            <p:ph type="title"/>
          </p:nvPr>
        </p:nvSpPr>
        <p:spPr/>
        <p:txBody>
          <a:bodyPr>
            <a:normAutofit fontScale="90000"/>
          </a:bodyPr>
          <a:lstStyle/>
          <a:p>
            <a:r>
              <a:rPr lang="en-IN" b="1" dirty="0"/>
              <a:t>Hardware and Software Requirement</a:t>
            </a:r>
          </a:p>
        </p:txBody>
      </p:sp>
      <p:sp>
        <p:nvSpPr>
          <p:cNvPr id="3" name="Content Placeholder 2">
            <a:extLst>
              <a:ext uri="{FF2B5EF4-FFF2-40B4-BE49-F238E27FC236}">
                <a16:creationId xmlns:a16="http://schemas.microsoft.com/office/drawing/2014/main" id="{BB347F72-5406-B69B-D7E2-E0CF6923F5B5}"/>
              </a:ext>
            </a:extLst>
          </p:cNvPr>
          <p:cNvSpPr>
            <a:spLocks noGrp="1"/>
          </p:cNvSpPr>
          <p:nvPr>
            <p:ph idx="1"/>
          </p:nvPr>
        </p:nvSpPr>
        <p:spPr>
          <a:xfrm>
            <a:off x="838200" y="1825624"/>
            <a:ext cx="10515600" cy="4761787"/>
          </a:xfrm>
        </p:spPr>
        <p:txBody>
          <a:bodyPr>
            <a:normAutofit/>
          </a:bodyPr>
          <a:lstStyle/>
          <a:p>
            <a:pPr algn="l">
              <a:buFont typeface="+mj-lt"/>
              <a:buAutoNum type="arabicPeriod"/>
            </a:pPr>
            <a:r>
              <a:rPr lang="en-US" sz="2400" b="1" i="0" dirty="0">
                <a:solidFill>
                  <a:srgbClr val="374151"/>
                </a:solidFill>
                <a:effectLst/>
                <a:latin typeface="Söhne"/>
              </a:rPr>
              <a:t>Computer</a:t>
            </a:r>
            <a:r>
              <a:rPr lang="en-US" sz="2400" b="0" i="0" dirty="0">
                <a:solidFill>
                  <a:srgbClr val="374151"/>
                </a:solidFill>
                <a:effectLst/>
                <a:latin typeface="Söhne"/>
              </a:rPr>
              <a:t>: A desktop or laptop computer is the primary hardware requirement.</a:t>
            </a:r>
          </a:p>
          <a:p>
            <a:pPr algn="l">
              <a:buFont typeface="+mj-lt"/>
              <a:buAutoNum type="arabicPeriod"/>
            </a:pPr>
            <a:r>
              <a:rPr lang="en-US" sz="2400" b="1" i="0" dirty="0">
                <a:solidFill>
                  <a:srgbClr val="374151"/>
                </a:solidFill>
                <a:effectLst/>
                <a:latin typeface="Söhne"/>
              </a:rPr>
              <a:t>Processor</a:t>
            </a:r>
            <a:r>
              <a:rPr lang="en-US" sz="2400" b="0" i="0" dirty="0">
                <a:solidFill>
                  <a:srgbClr val="374151"/>
                </a:solidFill>
                <a:effectLst/>
                <a:latin typeface="Söhne"/>
              </a:rPr>
              <a:t>: A modern processor (e.g., Intel Core i3 or equivalent) is sufficient for basic notepad applications. More powerful processors may be needed for advanced features or large documents.</a:t>
            </a:r>
          </a:p>
          <a:p>
            <a:pPr algn="l">
              <a:buFont typeface="+mj-lt"/>
              <a:buAutoNum type="arabicPeriod"/>
            </a:pPr>
            <a:r>
              <a:rPr lang="en-US" sz="2400" b="1" i="0" dirty="0">
                <a:solidFill>
                  <a:srgbClr val="374151"/>
                </a:solidFill>
                <a:effectLst/>
                <a:latin typeface="Söhne"/>
              </a:rPr>
              <a:t>Memory (RAM)</a:t>
            </a:r>
            <a:r>
              <a:rPr lang="en-US" sz="2400" b="0" i="0" dirty="0">
                <a:solidFill>
                  <a:srgbClr val="374151"/>
                </a:solidFill>
                <a:effectLst/>
                <a:latin typeface="Söhne"/>
              </a:rPr>
              <a:t>: A minimum of 2GB of RAM is usually sufficient for basic notepad applications. More memory may be needed for larger documents or complex operations.</a:t>
            </a:r>
          </a:p>
          <a:p>
            <a:pPr algn="l">
              <a:buFont typeface="+mj-lt"/>
              <a:buAutoNum type="arabicPeriod"/>
            </a:pPr>
            <a:r>
              <a:rPr lang="en-US" sz="2400" b="1" i="0" dirty="0">
                <a:solidFill>
                  <a:srgbClr val="374151"/>
                </a:solidFill>
                <a:effectLst/>
                <a:latin typeface="Söhne"/>
              </a:rPr>
              <a:t>Display</a:t>
            </a:r>
            <a:r>
              <a:rPr lang="en-US" sz="2400" b="0" i="0" dirty="0">
                <a:solidFill>
                  <a:srgbClr val="374151"/>
                </a:solidFill>
                <a:effectLst/>
                <a:latin typeface="Söhne"/>
              </a:rPr>
              <a:t>: A standard monitor or display screen with a resolution of 1024x768 or higher is recommended for a good user experience.</a:t>
            </a:r>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356910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1AE1-1A33-B107-D0AC-7B24A8F07529}"/>
              </a:ext>
            </a:extLst>
          </p:cNvPr>
          <p:cNvSpPr>
            <a:spLocks noGrp="1"/>
          </p:cNvSpPr>
          <p:nvPr>
            <p:ph type="title"/>
          </p:nvPr>
        </p:nvSpPr>
        <p:spPr/>
        <p:txBody>
          <a:bodyPr>
            <a:normAutofit fontScale="90000"/>
          </a:bodyPr>
          <a:lstStyle/>
          <a:p>
            <a:r>
              <a:rPr lang="en-IN" b="1" dirty="0"/>
              <a:t>Hardware and Software Requirement</a:t>
            </a:r>
            <a:endParaRPr lang="en-IN" dirty="0"/>
          </a:p>
        </p:txBody>
      </p:sp>
      <p:sp>
        <p:nvSpPr>
          <p:cNvPr id="3" name="Content Placeholder 2">
            <a:extLst>
              <a:ext uri="{FF2B5EF4-FFF2-40B4-BE49-F238E27FC236}">
                <a16:creationId xmlns:a16="http://schemas.microsoft.com/office/drawing/2014/main" id="{005CDC99-EB26-CEFC-CCA2-9518A6355651}"/>
              </a:ext>
            </a:extLst>
          </p:cNvPr>
          <p:cNvSpPr>
            <a:spLocks noGrp="1"/>
          </p:cNvSpPr>
          <p:nvPr>
            <p:ph idx="1"/>
          </p:nvPr>
        </p:nvSpPr>
        <p:spPr>
          <a:xfrm>
            <a:off x="838200" y="1825625"/>
            <a:ext cx="10515600" cy="4173960"/>
          </a:xfrm>
        </p:spPr>
        <p:txBody>
          <a:bodyPr>
            <a:normAutofit/>
          </a:bodyPr>
          <a:lstStyle/>
          <a:p>
            <a:pPr>
              <a:buFont typeface="Wingdings" panose="05000000000000000000" pitchFamily="2" charset="2"/>
              <a:buChar char="Ø"/>
            </a:pPr>
            <a:r>
              <a:rPr lang="en-US" b="1" dirty="0"/>
              <a:t>SOFTWARE:</a:t>
            </a:r>
          </a:p>
          <a:p>
            <a:pPr marL="0" marR="0" indent="0">
              <a:spcBef>
                <a:spcPts val="45"/>
              </a:spcBef>
              <a:spcAft>
                <a:spcPts val="0"/>
              </a:spcAft>
              <a:buNone/>
            </a:pPr>
            <a:endParaRPr lang="en-US" sz="1800" dirty="0">
              <a:effectLst/>
              <a:latin typeface="Arial MT"/>
              <a:ea typeface="Arial MT"/>
              <a:cs typeface="Arial MT"/>
            </a:endParaRPr>
          </a:p>
          <a:p>
            <a:pPr marL="546735" marR="520065" indent="0" algn="just">
              <a:lnSpc>
                <a:spcPct val="150000"/>
              </a:lnSpc>
              <a:spcBef>
                <a:spcPts val="5"/>
              </a:spcBef>
              <a:spcAft>
                <a:spcPts val="0"/>
              </a:spcAft>
              <a:buNone/>
            </a:pPr>
            <a:r>
              <a:rPr lang="en-US" sz="1800" dirty="0">
                <a:effectLst/>
                <a:latin typeface="Arial MT"/>
                <a:ea typeface="Arial MT"/>
                <a:cs typeface="Arial MT"/>
              </a:rPr>
              <a:t>Software requirements deals with defining resource requirements and prerequisites that needs to be installed on a computer to provide functioning of</a:t>
            </a:r>
            <a:r>
              <a:rPr lang="en-US" sz="1800" spc="-85" dirty="0">
                <a:effectLst/>
                <a:latin typeface="Arial MT"/>
                <a:ea typeface="Arial MT"/>
                <a:cs typeface="Arial MT"/>
              </a:rPr>
              <a:t> </a:t>
            </a:r>
            <a:r>
              <a:rPr lang="en-US" sz="1800" dirty="0">
                <a:effectLst/>
                <a:latin typeface="Arial MT"/>
                <a:ea typeface="Arial MT"/>
                <a:cs typeface="Arial MT"/>
              </a:rPr>
              <a:t>an application. The minimal software requirements are as </a:t>
            </a:r>
            <a:r>
              <a:rPr lang="en-US" sz="1800" spc="-10" dirty="0">
                <a:effectLst/>
                <a:latin typeface="Arial MT"/>
                <a:ea typeface="Arial MT"/>
                <a:cs typeface="Arial MT"/>
              </a:rPr>
              <a:t>follows,</a:t>
            </a:r>
            <a:endParaRPr lang="en-US" sz="1800" dirty="0">
              <a:effectLst/>
              <a:latin typeface="Arial MT"/>
              <a:ea typeface="Arial MT"/>
              <a:cs typeface="Arial MT"/>
            </a:endParaRPr>
          </a:p>
          <a:p>
            <a:pPr marL="0" marR="0" indent="0">
              <a:spcBef>
                <a:spcPts val="5"/>
              </a:spcBef>
              <a:spcAft>
                <a:spcPts val="0"/>
              </a:spcAft>
              <a:buNone/>
              <a:tabLst>
                <a:tab pos="1459865" algn="l"/>
              </a:tabLst>
            </a:pPr>
            <a:endParaRPr lang="en-US" sz="1800" dirty="0">
              <a:effectLst/>
              <a:latin typeface="Arial MT"/>
              <a:ea typeface="Arial MT"/>
              <a:cs typeface="Arial MT"/>
            </a:endParaRPr>
          </a:p>
          <a:p>
            <a:pPr marL="342900" marR="0" lvl="0" indent="-342900">
              <a:spcBef>
                <a:spcPts val="680"/>
              </a:spcBef>
              <a:spcAft>
                <a:spcPts val="0"/>
              </a:spcAft>
              <a:buSzPts val="1200"/>
              <a:buFont typeface="Arial MT"/>
              <a:buAutoNum type="arabicPeriod"/>
              <a:tabLst>
                <a:tab pos="1459865" algn="l"/>
              </a:tabLst>
            </a:pPr>
            <a:r>
              <a:rPr lang="en-US" sz="1800" spc="0" dirty="0">
                <a:effectLst/>
                <a:latin typeface="Arial MT"/>
                <a:ea typeface="Arial MT"/>
                <a:cs typeface="Arial MT"/>
              </a:rPr>
              <a:t>Visual</a:t>
            </a:r>
            <a:r>
              <a:rPr lang="en-US" sz="1800" spc="-15" dirty="0">
                <a:effectLst/>
                <a:latin typeface="Arial MT"/>
                <a:ea typeface="Arial MT"/>
                <a:cs typeface="Arial MT"/>
              </a:rPr>
              <a:t> </a:t>
            </a:r>
            <a:r>
              <a:rPr lang="en-US" sz="1800" spc="0" dirty="0">
                <a:effectLst/>
                <a:latin typeface="Arial MT"/>
                <a:ea typeface="Arial MT"/>
                <a:cs typeface="Arial MT"/>
              </a:rPr>
              <a:t>Studio</a:t>
            </a:r>
            <a:r>
              <a:rPr lang="en-US" sz="1800" spc="-20" dirty="0">
                <a:effectLst/>
                <a:latin typeface="Arial MT"/>
                <a:ea typeface="Arial MT"/>
                <a:cs typeface="Arial MT"/>
              </a:rPr>
              <a:t> Code</a:t>
            </a:r>
            <a:endParaRPr lang="en-US" sz="1800" spc="0" dirty="0">
              <a:effectLst/>
              <a:latin typeface="Arial MT"/>
              <a:ea typeface="Arial MT"/>
              <a:cs typeface="Arial MT"/>
            </a:endParaRPr>
          </a:p>
          <a:p>
            <a:pPr marL="342900" marR="0" lvl="0" indent="-342900">
              <a:spcBef>
                <a:spcPts val="685"/>
              </a:spcBef>
              <a:spcAft>
                <a:spcPts val="0"/>
              </a:spcAft>
              <a:buSzPts val="1200"/>
              <a:buFont typeface="Arial MT"/>
              <a:buAutoNum type="arabicPeriod"/>
              <a:tabLst>
                <a:tab pos="1459865" algn="l"/>
              </a:tabLst>
            </a:pPr>
            <a:r>
              <a:rPr lang="en-US" sz="1800" spc="0" dirty="0">
                <a:effectLst/>
                <a:latin typeface="Arial MT"/>
                <a:ea typeface="Arial MT"/>
                <a:cs typeface="Arial MT"/>
              </a:rPr>
              <a:t>Windows</a:t>
            </a:r>
            <a:r>
              <a:rPr lang="en-US" sz="1800" spc="-15" dirty="0">
                <a:effectLst/>
                <a:latin typeface="Arial MT"/>
                <a:ea typeface="Arial MT"/>
                <a:cs typeface="Arial MT"/>
              </a:rPr>
              <a:t> </a:t>
            </a:r>
            <a:r>
              <a:rPr lang="en-US" sz="1800" spc="0" dirty="0">
                <a:effectLst/>
                <a:latin typeface="Arial MT"/>
                <a:ea typeface="Arial MT"/>
                <a:cs typeface="Arial MT"/>
              </a:rPr>
              <a:t>/</a:t>
            </a:r>
            <a:r>
              <a:rPr lang="en-US" sz="1800" spc="-5" dirty="0">
                <a:effectLst/>
                <a:latin typeface="Arial MT"/>
                <a:ea typeface="Arial MT"/>
                <a:cs typeface="Arial MT"/>
              </a:rPr>
              <a:t> </a:t>
            </a:r>
            <a:r>
              <a:rPr lang="en-US" sz="1800" spc="-25" dirty="0">
                <a:effectLst/>
                <a:latin typeface="Arial MT"/>
                <a:ea typeface="Arial MT"/>
                <a:cs typeface="Arial MT"/>
              </a:rPr>
              <a:t>Mac</a:t>
            </a:r>
            <a:endParaRPr lang="en-US" sz="1800" spc="0" dirty="0">
              <a:effectLst/>
              <a:latin typeface="Arial MT"/>
              <a:ea typeface="Arial MT"/>
              <a:cs typeface="Arial MT"/>
            </a:endParaRPr>
          </a:p>
          <a:p>
            <a:pPr>
              <a:buFont typeface="Arial" panose="020B0604020202020204" pitchFamily="34" charset="0"/>
              <a:buChar char="•"/>
            </a:pPr>
            <a:endParaRPr lang="en-IN" b="1" dirty="0"/>
          </a:p>
        </p:txBody>
      </p:sp>
    </p:spTree>
    <p:extLst>
      <p:ext uri="{BB962C8B-B14F-4D97-AF65-F5344CB8AC3E}">
        <p14:creationId xmlns:p14="http://schemas.microsoft.com/office/powerpoint/2010/main" val="378697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355245-5587-91C1-8789-1FA3864CEAEC}"/>
              </a:ext>
            </a:extLst>
          </p:cNvPr>
          <p:cNvPicPr>
            <a:picLocks noChangeAspect="1"/>
          </p:cNvPicPr>
          <p:nvPr/>
        </p:nvPicPr>
        <p:blipFill rotWithShape="1">
          <a:blip r:embed="rId2">
            <a:extLst>
              <a:ext uri="{28A0092B-C50C-407E-A947-70E740481C1C}">
                <a14:useLocalDpi xmlns:a14="http://schemas.microsoft.com/office/drawing/2010/main" val="0"/>
              </a:ext>
            </a:extLst>
          </a:blip>
          <a:srcRect l="16060" t="28223" r="25589" b="10494"/>
          <a:stretch/>
        </p:blipFill>
        <p:spPr>
          <a:xfrm>
            <a:off x="1" y="0"/>
            <a:ext cx="12192000" cy="6858000"/>
          </a:xfrm>
          <a:prstGeom prst="rect">
            <a:avLst/>
          </a:prstGeom>
        </p:spPr>
      </p:pic>
    </p:spTree>
    <p:extLst>
      <p:ext uri="{BB962C8B-B14F-4D97-AF65-F5344CB8AC3E}">
        <p14:creationId xmlns:p14="http://schemas.microsoft.com/office/powerpoint/2010/main" val="4121582169"/>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62F549858738498ABB142838B51FF6" ma:contentTypeVersion="3" ma:contentTypeDescription="Create a new document." ma:contentTypeScope="" ma:versionID="505b8c0b6497386f1d06371c577283dd">
  <xsd:schema xmlns:xsd="http://www.w3.org/2001/XMLSchema" xmlns:xs="http://www.w3.org/2001/XMLSchema" xmlns:p="http://schemas.microsoft.com/office/2006/metadata/properties" xmlns:ns3="913d0131-6703-4803-aaa1-2c84369fc2dc" targetNamespace="http://schemas.microsoft.com/office/2006/metadata/properties" ma:root="true" ma:fieldsID="c3d3ce6396ddb7b1fd6fe0268fe4b164" ns3:_="">
    <xsd:import namespace="913d0131-6703-4803-aaa1-2c84369fc2dc"/>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d0131-6703-4803-aaa1-2c84369fc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4F1209-23DB-4C14-BFD5-06E2DABA503B}">
  <ds:schemaRef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purl.org/dc/terms/"/>
    <ds:schemaRef ds:uri="http://schemas.microsoft.com/office/2006/metadata/properties"/>
    <ds:schemaRef ds:uri="http://purl.org/dc/elements/1.1/"/>
    <ds:schemaRef ds:uri="http://www.w3.org/XML/1998/namespace"/>
    <ds:schemaRef ds:uri="913d0131-6703-4803-aaa1-2c84369fc2dc"/>
  </ds:schemaRefs>
</ds:datastoreItem>
</file>

<file path=customXml/itemProps2.xml><?xml version="1.0" encoding="utf-8"?>
<ds:datastoreItem xmlns:ds="http://schemas.openxmlformats.org/officeDocument/2006/customXml" ds:itemID="{530A99CD-C6FB-465E-BB65-87F85F5977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3d0131-6703-4803-aaa1-2c84369fc2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E4C462-7E1E-4174-B829-14521CA386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TotalTime>
  <Words>578</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MT</vt:lpstr>
      <vt:lpstr>Avenir Next LT Pro</vt:lpstr>
      <vt:lpstr>AvenirNext LT Pro Medium</vt:lpstr>
      <vt:lpstr>Poppins</vt:lpstr>
      <vt:lpstr>Sagona Book</vt:lpstr>
      <vt:lpstr>Söhne</vt:lpstr>
      <vt:lpstr>Times New Roman</vt:lpstr>
      <vt:lpstr>Wingdings</vt:lpstr>
      <vt:lpstr>ExploreVTI</vt:lpstr>
      <vt:lpstr>DEPARTMENT OF COMPUTER SCIENCE &amp; APPLICATIONS G.L. Bajaj Institute of technology and management      Major Project</vt:lpstr>
      <vt:lpstr>Progress Report: Weather Forecasting Project </vt:lpstr>
      <vt:lpstr>PowerPoint Presentation</vt:lpstr>
      <vt:lpstr>THE  E XISTING SYSTEM</vt:lpstr>
      <vt:lpstr>Weather Forecasting: A Challenging Task</vt:lpstr>
      <vt:lpstr>Results and Performance Analysis</vt:lpstr>
      <vt:lpstr>Hardware and Software Requirement</vt:lpstr>
      <vt:lpstr>Hardware and Software Requirement</vt:lpstr>
      <vt:lpstr>PowerPoint Presentation</vt:lpstr>
      <vt:lpstr>FUTURE SCOPE</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MOHIT GUSAIN</dc:creator>
  <cp:lastModifiedBy>Shubham Tiwari</cp:lastModifiedBy>
  <cp:revision>9</cp:revision>
  <dcterms:created xsi:type="dcterms:W3CDTF">2023-11-04T11:32:50Z</dcterms:created>
  <dcterms:modified xsi:type="dcterms:W3CDTF">2024-05-24T10:10:45Z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2023-11-04T12:26:05Z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07372397-43d8-46dc-bc26-7d008d2c2f2a</vt:lpwstr>
  </property>
  <property fmtid="{D5CDD505-2E9C-101B-9397-08002B2CF9AE}" pid="7" name="MSIP_Label_defa4170-0d19-0005-0004-bc88714345d2_ActionId">
    <vt:lpwstr>dcb1beb3-fad0-4296-b77e-7b88aa8037fb</vt:lpwstr>
  </property>
  <property fmtid="{D5CDD505-2E9C-101B-9397-08002B2CF9AE}" pid="8" name="MSIP_Label_defa4170-0d19-0005-0004-bc88714345d2_ContentBits">
    <vt:lpwstr>0</vt:lpwstr>
  </property>
  <property fmtid="{D5CDD505-2E9C-101B-9397-08002B2CF9AE}" pid="9" name="ContentTypeId">
    <vt:lpwstr>0x010100EE62F549858738498ABB142838B51FF6</vt:lpwstr>
  </property>
</Properties>
</file>