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a90055e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a90055e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a90055e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a90055e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a90055e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a90055e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a90055e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a90055e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90055e8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a90055e8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a90055e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a90055e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a90055e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a90055e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a90055e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a90055e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a90055e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a90055e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Property </a:t>
            </a:r>
            <a:r>
              <a:rPr lang="en"/>
              <a:t>Acquisition</a:t>
            </a:r>
            <a:r>
              <a:rPr lang="en"/>
              <a:t> Recommendation and Findings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by Shubham Trivedi</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Risks and Mitigation</a:t>
            </a:r>
            <a:endParaRPr/>
          </a:p>
        </p:txBody>
      </p:sp>
      <p:sp>
        <p:nvSpPr>
          <p:cNvPr id="125" name="Google Shape;125;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Duration of </a:t>
            </a:r>
            <a:r>
              <a:rPr lang="en" sz="1400"/>
              <a:t>lease</a:t>
            </a:r>
            <a:r>
              <a:rPr lang="en" sz="1400"/>
              <a:t> is not very attractive for our strategy.</a:t>
            </a:r>
            <a:endParaRPr sz="1400"/>
          </a:p>
          <a:p>
            <a:pPr indent="0" lvl="0" marL="457200" rtl="0" algn="l">
              <a:spcBef>
                <a:spcPts val="1600"/>
              </a:spcBef>
              <a:spcAft>
                <a:spcPts val="0"/>
              </a:spcAft>
              <a:buNone/>
            </a:pPr>
            <a:r>
              <a:rPr lang="en" sz="1400"/>
              <a:t>Solution: Offering incentive and </a:t>
            </a:r>
            <a:r>
              <a:rPr lang="en" sz="1400"/>
              <a:t>discounted</a:t>
            </a:r>
            <a:r>
              <a:rPr lang="en" sz="1400"/>
              <a:t> lease option to long duration lease option selectors.</a:t>
            </a:r>
            <a:endParaRPr sz="1400"/>
          </a:p>
          <a:p>
            <a:pPr indent="0" lvl="0" marL="45720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Coles Supermarkets: Longer duration lease option(5 year) and additional 2 terms of 5 year lease option.</a:t>
            </a:r>
            <a:endParaRPr sz="1400"/>
          </a:p>
        </p:txBody>
      </p:sp>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stakeholders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37" name="Google Shape;137;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My Recommendation</a:t>
            </a:r>
            <a:endParaRPr>
              <a:highlight>
                <a:schemeClr val="dk1"/>
              </a:highlight>
            </a:endParaRPr>
          </a:p>
        </p:txBody>
      </p:sp>
      <p:sp>
        <p:nvSpPr>
          <p:cNvPr id="138" name="Google Shape;138;p24"/>
          <p:cNvSpPr txBox="1"/>
          <p:nvPr>
            <p:ph idx="1" type="body"/>
          </p:nvPr>
        </p:nvSpPr>
        <p:spPr>
          <a:xfrm>
            <a:off x="2410100" y="1595775"/>
            <a:ext cx="6321600" cy="349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20124D"/>
                </a:solidFill>
                <a:highlight>
                  <a:schemeClr val="accent3"/>
                </a:highlight>
              </a:rPr>
              <a:t>I would like to suggest that even if office asset has safest tenant and are attractive for passive income generation, that asset has need to be managed actively has duration of </a:t>
            </a:r>
            <a:r>
              <a:rPr lang="en" sz="1600">
                <a:solidFill>
                  <a:srgbClr val="20124D"/>
                </a:solidFill>
                <a:highlight>
                  <a:schemeClr val="accent3"/>
                </a:highlight>
              </a:rPr>
              <a:t>existing</a:t>
            </a:r>
            <a:r>
              <a:rPr lang="en" sz="1600">
                <a:solidFill>
                  <a:srgbClr val="20124D"/>
                </a:solidFill>
                <a:highlight>
                  <a:schemeClr val="accent3"/>
                </a:highlight>
              </a:rPr>
              <a:t> lease is very low and our company will need to assign </a:t>
            </a:r>
            <a:r>
              <a:rPr lang="en" sz="1600">
                <a:solidFill>
                  <a:srgbClr val="20124D"/>
                </a:solidFill>
                <a:highlight>
                  <a:schemeClr val="accent3"/>
                </a:highlight>
              </a:rPr>
              <a:t>resources</a:t>
            </a:r>
            <a:r>
              <a:rPr lang="en" sz="1600">
                <a:solidFill>
                  <a:srgbClr val="20124D"/>
                </a:solidFill>
                <a:highlight>
                  <a:schemeClr val="accent3"/>
                </a:highlight>
              </a:rPr>
              <a:t> to maintain it more. On the other hand, retail asset has many positive upside, </a:t>
            </a:r>
            <a:r>
              <a:rPr lang="en" sz="1600">
                <a:solidFill>
                  <a:srgbClr val="20124D"/>
                </a:solidFill>
                <a:highlight>
                  <a:schemeClr val="accent3"/>
                </a:highlight>
              </a:rPr>
              <a:t>luke</a:t>
            </a:r>
            <a:r>
              <a:rPr lang="en" sz="1600">
                <a:solidFill>
                  <a:srgbClr val="20124D"/>
                </a:solidFill>
                <a:highlight>
                  <a:schemeClr val="accent3"/>
                </a:highlight>
              </a:rPr>
              <a:t> it can be re-modelled as our company want, on only one condition that we </a:t>
            </a:r>
            <a:r>
              <a:rPr lang="en" sz="1600">
                <a:solidFill>
                  <a:srgbClr val="20124D"/>
                </a:solidFill>
                <a:highlight>
                  <a:schemeClr val="accent3"/>
                </a:highlight>
              </a:rPr>
              <a:t>provided</a:t>
            </a:r>
            <a:r>
              <a:rPr lang="en" sz="1600">
                <a:solidFill>
                  <a:srgbClr val="20124D"/>
                </a:solidFill>
                <a:highlight>
                  <a:schemeClr val="accent3"/>
                </a:highlight>
              </a:rPr>
              <a:t> food deliverables as </a:t>
            </a:r>
            <a:r>
              <a:rPr lang="en" sz="1600">
                <a:solidFill>
                  <a:srgbClr val="20124D"/>
                </a:solidFill>
                <a:highlight>
                  <a:schemeClr val="accent3"/>
                </a:highlight>
              </a:rPr>
              <a:t>earlier</a:t>
            </a:r>
            <a:r>
              <a:rPr lang="en" sz="1600">
                <a:solidFill>
                  <a:srgbClr val="20124D"/>
                </a:solidFill>
                <a:highlight>
                  <a:schemeClr val="accent3"/>
                </a:highlight>
              </a:rPr>
              <a:t>. Also, this property has huge potential to grow as it is near to metro city whose expected population growth is 45 % in a year which will need food right and that is our 70% business so luck will be in our favour at that time. This property will serve best in the long-term and that is cohorient to our investment strategy.</a:t>
            </a:r>
            <a:endParaRPr sz="1600">
              <a:solidFill>
                <a:srgbClr val="20124D"/>
              </a:solidFill>
              <a:highlight>
                <a:schemeClr val="accent3"/>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Asset Overview</a:t>
            </a:r>
            <a:endParaRPr sz="2400"/>
          </a:p>
        </p:txBody>
      </p:sp>
      <p:sp>
        <p:nvSpPr>
          <p:cNvPr id="79" name="Google Shape;79;p14"/>
          <p:cNvSpPr txBox="1"/>
          <p:nvPr>
            <p:ph idx="4294967295" type="title"/>
          </p:nvPr>
        </p:nvSpPr>
        <p:spPr>
          <a:xfrm>
            <a:off x="535775" y="1480150"/>
            <a:ext cx="5197200" cy="3584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AutoNum type="arabicPeriod"/>
            </a:pPr>
            <a:r>
              <a:rPr b="0" lang="en" sz="1800">
                <a:latin typeface="Lato"/>
                <a:ea typeface="Lato"/>
                <a:cs typeface="Lato"/>
                <a:sym typeface="Lato"/>
              </a:rPr>
              <a:t>Office Asset:</a:t>
            </a:r>
            <a:endParaRPr b="0" sz="1800">
              <a:latin typeface="Lato"/>
              <a:ea typeface="Lato"/>
              <a:cs typeface="Lato"/>
              <a:sym typeface="Lato"/>
            </a:endParaRPr>
          </a:p>
          <a:p>
            <a:pPr indent="0" lvl="0" marL="457200" rtl="0" algn="l">
              <a:lnSpc>
                <a:spcPct val="115000"/>
              </a:lnSpc>
              <a:spcBef>
                <a:spcPts val="1600"/>
              </a:spcBef>
              <a:spcAft>
                <a:spcPts val="0"/>
              </a:spcAft>
              <a:buNone/>
            </a:pPr>
            <a:r>
              <a:rPr b="0" lang="en" sz="1300">
                <a:latin typeface="Lato"/>
                <a:ea typeface="Lato"/>
                <a:cs typeface="Lato"/>
                <a:sym typeface="Lato"/>
              </a:rPr>
              <a:t>Office A‐Grade Asset in Sydney’s Second CBD, Parramatta  Located 200m from train and bus interchange and Westfield Parramatta Attractive Location.  An A‐Grade office building with 5.0 star NABERS rating  Office total 7,600 sqm offering 1,200 sqm floor plates Desirable Asset Class  Office Asset is fully leased with 75% of the NLA occupied by State Government Tenant  Remaining occupied by Private Tenants Stable and Practical  Income Value Accretive Returns  Current GFA 8,900 sqm  Base FSR 6:1 + 15% Design Excellence bonus + 5% HPB Incentives  Potential GFA 11,800 sqm  Opportunity to realise additional floor space on the site appx. 2,900 sqm.</a:t>
            </a:r>
            <a:endParaRPr b="0" sz="1300">
              <a:latin typeface="Lato"/>
              <a:ea typeface="Lato"/>
              <a:cs typeface="Lato"/>
              <a:sym typeface="Lato"/>
            </a:endParaRPr>
          </a:p>
          <a:p>
            <a:pPr indent="0" lvl="0" marL="457200" rtl="0" algn="l">
              <a:lnSpc>
                <a:spcPct val="115000"/>
              </a:lnSpc>
              <a:spcBef>
                <a:spcPts val="1600"/>
              </a:spcBef>
              <a:spcAft>
                <a:spcPts val="1600"/>
              </a:spcAft>
              <a:buNone/>
            </a:pPr>
            <a:r>
              <a:rPr lang="en" sz="1300">
                <a:latin typeface="Lato"/>
                <a:ea typeface="Lato"/>
                <a:cs typeface="Lato"/>
                <a:sym typeface="Lato"/>
              </a:rPr>
              <a:t>Passing Net Income:  $3,712,000</a:t>
            </a:r>
            <a:endParaRPr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Development Opportunity: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Additional GFA Current and drafted planning controls allow for opportunity to realize additional floor space on the site by approximately 2,900 sqm.</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Investment Highlights</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Office Asset is fully leased with 75% of the NLA occupied by State Government Tenant. And this means we have a risk free tenant in our 75% of office space.</a:t>
            </a:r>
            <a:endParaRPr sz="1600"/>
          </a:p>
          <a:p>
            <a:pPr indent="0" lvl="0" marL="457200" rtl="0" algn="l">
              <a:lnSpc>
                <a:spcPct val="100000"/>
              </a:lnSpc>
              <a:spcBef>
                <a:spcPts val="1600"/>
              </a:spcBef>
              <a:spcAft>
                <a:spcPts val="0"/>
              </a:spcAft>
              <a:buNone/>
            </a:pPr>
            <a:r>
              <a:t/>
            </a:r>
            <a:endParaRPr sz="1600"/>
          </a:p>
          <a:p>
            <a:pPr indent="-330200" lvl="0" marL="457200" rtl="0" algn="l">
              <a:lnSpc>
                <a:spcPct val="100000"/>
              </a:lnSpc>
              <a:spcBef>
                <a:spcPts val="1600"/>
              </a:spcBef>
              <a:spcAft>
                <a:spcPts val="0"/>
              </a:spcAft>
              <a:buSzPts val="1600"/>
              <a:buAutoNum type="arabicPeriod"/>
            </a:pPr>
            <a:r>
              <a:rPr lang="en" sz="1600"/>
              <a:t>This property as </a:t>
            </a:r>
            <a:r>
              <a:rPr lang="en" sz="1600"/>
              <a:t>potential</a:t>
            </a:r>
            <a:r>
              <a:rPr lang="en" sz="1600"/>
              <a:t> to increase in cash-flow by 25 % if approved floor is modeled and leased properly.  </a:t>
            </a:r>
            <a:r>
              <a:rPr lang="en" sz="1600"/>
              <a:t>Even If</a:t>
            </a:r>
            <a:r>
              <a:rPr lang="en" sz="1600"/>
              <a:t>, we don’t remodel the business it is 3 times more profitable </a:t>
            </a:r>
            <a:r>
              <a:rPr lang="en" sz="1600"/>
              <a:t>than</a:t>
            </a:r>
            <a:r>
              <a:rPr lang="en" sz="1600"/>
              <a:t> the other asset in comparison.</a:t>
            </a:r>
            <a:endParaRPr sz="1600"/>
          </a:p>
          <a:p>
            <a:pPr indent="0" lvl="0" marL="457200" rtl="0" algn="l">
              <a:lnSpc>
                <a:spcPct val="100000"/>
              </a:lnSpc>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Risks and Mitigation</a:t>
            </a:r>
            <a:endParaRPr/>
          </a:p>
        </p:txBody>
      </p:sp>
      <p:sp>
        <p:nvSpPr>
          <p:cNvPr id="96" name="Google Shape;96;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Duration of lease is not very attractive for our strategy.</a:t>
            </a:r>
            <a:endParaRPr sz="1400"/>
          </a:p>
          <a:p>
            <a:pPr indent="0" lvl="0" marL="457200" rtl="0" algn="l">
              <a:spcBef>
                <a:spcPts val="1600"/>
              </a:spcBef>
              <a:spcAft>
                <a:spcPts val="0"/>
              </a:spcAft>
              <a:buNone/>
            </a:pPr>
            <a:r>
              <a:rPr lang="en" sz="1400"/>
              <a:t>Solution: We can lease this property to tenants on the terms of longer duration tenures </a:t>
            </a:r>
            <a:r>
              <a:rPr lang="en" sz="1400"/>
              <a:t>which has more potential to attract government tenants and luckily for us they occupy 75 % of our office space.</a:t>
            </a:r>
            <a:endParaRPr sz="1400"/>
          </a:p>
          <a:p>
            <a:pPr indent="0" lvl="0" marL="45720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State Government Tenants: Major occupancy in our office space (75%)</a:t>
            </a:r>
            <a:endParaRPr sz="1400"/>
          </a:p>
        </p:txBody>
      </p:sp>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stakeholders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535775" y="1480150"/>
            <a:ext cx="51972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2. Retail Asset:</a:t>
            </a:r>
            <a:endParaRPr b="0" sz="1800">
              <a:latin typeface="Lato"/>
              <a:ea typeface="Lato"/>
              <a:cs typeface="Lato"/>
              <a:sym typeface="Lato"/>
            </a:endParaRPr>
          </a:p>
          <a:p>
            <a:pPr indent="0" lvl="0" marL="457200" rtl="0" algn="l">
              <a:lnSpc>
                <a:spcPct val="115000"/>
              </a:lnSpc>
              <a:spcBef>
                <a:spcPts val="1600"/>
              </a:spcBef>
              <a:spcAft>
                <a:spcPts val="0"/>
              </a:spcAft>
              <a:buNone/>
            </a:pPr>
            <a:r>
              <a:rPr b="0" lang="en" sz="1300">
                <a:latin typeface="Lato"/>
                <a:ea typeface="Lato"/>
                <a:cs typeface="Lato"/>
                <a:sym typeface="Lato"/>
              </a:rPr>
              <a:t>11km NW of Melbourne CBD  Population is forecast to increase by 45% over the next 22 years.  Within Keilor Road Activity Centre undergoing significant gentrification  Triple Road Frontage Attractive Location  Convenience based single level neighbourhood shopping centre  259 At‐Grade &amp; Undercroft Car Parks on Title Desirable Asset Class  70% of income is derived from food‐ based retailers  Anchored by a strong trading Coles Supermarket refurbished in 2020. Stable and Practical  Income Value Accretive Returns  Site Area: 8,954sqm  1Ha* of Commercial 1 Zoned land with re‐ development upside potential.</a:t>
            </a:r>
            <a:endParaRPr b="0" sz="1300">
              <a:latin typeface="Lato"/>
              <a:ea typeface="Lato"/>
              <a:cs typeface="Lato"/>
              <a:sym typeface="Lato"/>
            </a:endParaRPr>
          </a:p>
          <a:p>
            <a:pPr indent="0" lvl="0" marL="457200" rtl="0" algn="l">
              <a:lnSpc>
                <a:spcPct val="115000"/>
              </a:lnSpc>
              <a:spcBef>
                <a:spcPts val="1600"/>
              </a:spcBef>
              <a:spcAft>
                <a:spcPts val="0"/>
              </a:spcAft>
              <a:buNone/>
            </a:pPr>
            <a:r>
              <a:rPr lang="en" sz="1300">
                <a:latin typeface="Lato"/>
                <a:ea typeface="Lato"/>
                <a:cs typeface="Lato"/>
                <a:sym typeface="Lato"/>
              </a:rPr>
              <a:t>Total Net Passing Income:  $1,376,050</a:t>
            </a:r>
            <a:endParaRPr sz="1300">
              <a:latin typeface="Lato"/>
              <a:ea typeface="Lato"/>
              <a:cs typeface="Lato"/>
              <a:sym typeface="Lato"/>
            </a:endParaRPr>
          </a:p>
          <a:p>
            <a:pPr indent="0" lvl="0" marL="457200" rtl="0" algn="l">
              <a:lnSpc>
                <a:spcPct val="115000"/>
              </a:lnSpc>
              <a:spcBef>
                <a:spcPts val="1600"/>
              </a:spcBef>
              <a:spcAft>
                <a:spcPts val="1600"/>
              </a:spcAft>
              <a:buNone/>
            </a:pPr>
            <a:r>
              <a:t/>
            </a:r>
            <a:endParaRPr b="0" sz="1300">
              <a:latin typeface="Lato"/>
              <a:ea typeface="Lato"/>
              <a:cs typeface="Lato"/>
              <a:sym typeface="Lato"/>
            </a:endParaRPr>
          </a:p>
        </p:txBody>
      </p:sp>
      <p:sp>
        <p:nvSpPr>
          <p:cNvPr id="108" name="Google Shape;108;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Asset Overview</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Development Opportunity:</a:t>
            </a:r>
            <a:endParaRPr sz="2400"/>
          </a:p>
          <a:p>
            <a:pPr indent="0" lvl="0" marL="0" rtl="0" algn="l">
              <a:spcBef>
                <a:spcPts val="0"/>
              </a:spcBef>
              <a:spcAft>
                <a:spcPts val="0"/>
              </a:spcAft>
              <a:buNone/>
            </a:pPr>
            <a:r>
              <a:t/>
            </a:r>
            <a:endParaRPr sz="3100"/>
          </a:p>
          <a:p>
            <a:pPr indent="0" lvl="0" marL="0" rtl="0" algn="l">
              <a:spcBef>
                <a:spcPts val="0"/>
              </a:spcBef>
              <a:spcAft>
                <a:spcPts val="0"/>
              </a:spcAft>
              <a:buNone/>
            </a:pPr>
            <a:r>
              <a:rPr lang="en" sz="3100"/>
              <a:t>1Ha* of Commercial 1 Zoned land with re‐ development upside potential </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Investment Highlights</a:t>
            </a:r>
            <a:endParaRPr/>
          </a:p>
        </p:txBody>
      </p:sp>
      <p:sp>
        <p:nvSpPr>
          <p:cNvPr id="119" name="Google Shape;119;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There is a lease of 5 years currently to Coles Supermarkets. Which is a medium term plan and it is not very alliended with our investment strategy.</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400"/>
              <a:t>Main benefit of this property is that it is mostly getting business from food based products and near to the main city so we willing be filling a need which is not going to go anywhere in the future. Not to forget even if we rebrand the business it is still a </a:t>
            </a:r>
            <a:r>
              <a:rPr lang="en" sz="1400"/>
              <a:t>convenient</a:t>
            </a:r>
            <a:r>
              <a:rPr lang="en" sz="1400"/>
              <a:t> place for the </a:t>
            </a:r>
            <a:r>
              <a:rPr lang="en" sz="1400"/>
              <a:t>existing</a:t>
            </a:r>
            <a:r>
              <a:rPr lang="en" sz="1400"/>
              <a:t> customers but the rebranding has to offer food based deliverables.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