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6" r:id="rId3"/>
    <p:sldId id="272" r:id="rId4"/>
    <p:sldId id="273" r:id="rId5"/>
    <p:sldId id="274" r:id="rId6"/>
    <p:sldId id="275" r:id="rId7"/>
    <p:sldId id="276" r:id="rId8"/>
    <p:sldId id="27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224" userDrawn="1">
          <p15:clr>
            <a:srgbClr val="A4A3A4"/>
          </p15:clr>
        </p15:guide>
        <p15:guide id="3" orient="horz" pos="3888" userDrawn="1">
          <p15:clr>
            <a:srgbClr val="A4A3A4"/>
          </p15:clr>
        </p15:guide>
        <p15:guide id="4"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showGuides="1">
      <p:cViewPr varScale="1">
        <p:scale>
          <a:sx n="86" d="100"/>
          <a:sy n="86" d="100"/>
        </p:scale>
        <p:origin x="1157" y="58"/>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88028-6F18-41FA-81C3-957061EA3343}" type="datetimeFigureOut">
              <a:rPr lang="en-US" smtClean="0"/>
              <a:t>7/25/2022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F6CE4-AE6D-4A0C-974A-D103A3FA87A5}" type="slidenum">
              <a:rPr lang="en-US" smtClean="0"/>
              <a:t>‹#›</a:t>
            </a:fld>
            <a:endParaRPr lang="en-US"/>
          </a:p>
        </p:txBody>
      </p:sp>
    </p:spTree>
    <p:extLst>
      <p:ext uri="{BB962C8B-B14F-4D97-AF65-F5344CB8AC3E}">
        <p14:creationId xmlns:p14="http://schemas.microsoft.com/office/powerpoint/2010/main" val="82135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BF6CE4-AE6D-4A0C-974A-D103A3FA87A5}" type="slidenum">
              <a:rPr lang="en-US" smtClean="0"/>
              <a:t>1</a:t>
            </a:fld>
            <a:endParaRPr lang="en-US"/>
          </a:p>
        </p:txBody>
      </p:sp>
    </p:spTree>
    <p:extLst>
      <p:ext uri="{BB962C8B-B14F-4D97-AF65-F5344CB8AC3E}">
        <p14:creationId xmlns:p14="http://schemas.microsoft.com/office/powerpoint/2010/main" val="92283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5250DF-1B5F-4AA3-A2B3-8B13CD43DE46}"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75488" y="6143775"/>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420727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550116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432262" y="1855694"/>
            <a:ext cx="8279476" cy="3953435"/>
          </a:xfrm>
          <a:prstGeom prst="rect">
            <a:avLst/>
          </a:prstGeom>
        </p:spPr>
        <p:txBody>
          <a:bodyPr/>
          <a:lstStyle>
            <a:lvl1pPr>
              <a:defRPr sz="1059" b="0" i="0">
                <a:solidFill>
                  <a:schemeClr val="tx2"/>
                </a:solidFill>
                <a:latin typeface="Arial" panose="020B0604020202020204" pitchFamily="34" charset="0"/>
              </a:defRPr>
            </a:lvl1pPr>
            <a:lvl2pPr>
              <a:defRPr sz="1059" b="0" i="0">
                <a:solidFill>
                  <a:schemeClr val="tx2"/>
                </a:solidFill>
                <a:latin typeface="Arial" panose="020B0604020202020204" pitchFamily="34" charset="0"/>
              </a:defRPr>
            </a:lvl2pPr>
            <a:lvl3pPr>
              <a:defRPr sz="1059" b="0" i="0">
                <a:solidFill>
                  <a:schemeClr val="tx2"/>
                </a:solidFill>
                <a:latin typeface="Arial" panose="020B0604020202020204" pitchFamily="34" charset="0"/>
              </a:defRPr>
            </a:lvl3pPr>
            <a:lvl4pPr>
              <a:defRPr sz="1059" b="0" i="0">
                <a:solidFill>
                  <a:schemeClr val="tx2"/>
                </a:solidFill>
                <a:latin typeface="Arial" panose="020B0604020202020204" pitchFamily="34" charset="0"/>
              </a:defRPr>
            </a:lvl4pPr>
            <a:lvl5pPr>
              <a:defRPr sz="1059"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432262" y="1169894"/>
            <a:ext cx="8279476" cy="322729"/>
          </a:xfrm>
          <a:prstGeom prst="rect">
            <a:avLst/>
          </a:prstGeom>
        </p:spPr>
        <p:txBody>
          <a:bodyPr vert="horz" wrap="square" lIns="0" tIns="0" rIns="0" bIns="0" anchor="t">
            <a:noAutofit/>
          </a:bodyPr>
          <a:lstStyle>
            <a:lvl1pPr marL="0" indent="0" algn="l">
              <a:lnSpc>
                <a:spcPct val="110000"/>
              </a:lnSpc>
              <a:spcBef>
                <a:spcPts val="882"/>
              </a:spcBef>
              <a:buFontTx/>
              <a:buNone/>
              <a:defRPr sz="1324" b="0" i="0">
                <a:solidFill>
                  <a:schemeClr val="tx2"/>
                </a:solidFill>
                <a:latin typeface="Arial" panose="020B0604020202020204" pitchFamily="34" charset="0"/>
              </a:defRPr>
            </a:lvl1pPr>
            <a:lvl2pPr marL="403433" indent="0" algn="ctr">
              <a:buNone/>
            </a:lvl2pPr>
            <a:lvl3pPr marL="806867" indent="0" algn="ctr">
              <a:buNone/>
            </a:lvl3pPr>
            <a:lvl4pPr marL="1210300" indent="0" algn="ctr">
              <a:buNone/>
            </a:lvl4pPr>
            <a:lvl5pPr marL="1613733" indent="0" algn="ctr">
              <a:buNone/>
            </a:lvl5pPr>
            <a:lvl6pPr marL="2017166" indent="0" algn="ctr">
              <a:buNone/>
            </a:lvl6pPr>
            <a:lvl7pPr marL="2420600" indent="0" algn="ctr">
              <a:buNone/>
            </a:lvl7pPr>
            <a:lvl8pPr marL="2824033" indent="0" algn="ctr">
              <a:buNone/>
            </a:lvl8pPr>
            <a:lvl9pPr marL="3227466" indent="0" algn="ctr">
              <a:buNone/>
            </a:lvl9pPr>
          </a:lstStyle>
          <a:p>
            <a:r>
              <a:rPr lang="en-US"/>
              <a:t>Click to edit Page Subtitle</a:t>
            </a:r>
          </a:p>
        </p:txBody>
      </p:sp>
    </p:spTree>
    <p:extLst>
      <p:ext uri="{BB962C8B-B14F-4D97-AF65-F5344CB8AC3E}">
        <p14:creationId xmlns:p14="http://schemas.microsoft.com/office/powerpoint/2010/main" val="367777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685800" y="189436"/>
            <a:ext cx="6438900" cy="424732"/>
          </a:xfrm>
          <a:prstGeom prst="rect">
            <a:avLst/>
          </a:prstGeom>
          <a:noFill/>
        </p:spPr>
        <p:txBody>
          <a:bodyPr wrap="square" rtlCol="0">
            <a:spAutoFit/>
          </a:bodyPr>
          <a:lstStyle>
            <a:lvl1pPr>
              <a:defRPr lang="en-US" sz="24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683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7748" y="535377"/>
            <a:ext cx="8229600" cy="278130"/>
          </a:xfrm>
          <a:ln>
            <a:noFill/>
          </a:ln>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
        <p:nvSpPr>
          <p:cNvPr id="8" name="Rectangle 7"/>
          <p:cNvSpPr>
            <a:spLocks noChangeAspect="1"/>
          </p:cNvSpPr>
          <p:nvPr userDrawn="1">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387441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50DF-1B5F-4AA3-A2B3-8B13CD43DE46}"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38714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250DF-1B5F-4AA3-A2B3-8B13CD43DE46}"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2392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250DF-1B5F-4AA3-A2B3-8B13CD43DE46}" type="datetimeFigureOut">
              <a:rPr lang="en-US" smtClean="0"/>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6969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250DF-1B5F-4AA3-A2B3-8B13CD43DE46}" type="datetimeFigureOut">
              <a:rPr lang="en-US" smtClean="0"/>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4148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250DF-1B5F-4AA3-A2B3-8B13CD43DE46}" type="datetimeFigureOut">
              <a:rPr lang="en-US" smtClean="0"/>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84725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9191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20684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5377"/>
            <a:ext cx="8229600" cy="278130"/>
          </a:xfrm>
          <a:prstGeom prst="rect">
            <a:avLst/>
          </a:prstGeom>
        </p:spPr>
        <p:txBody>
          <a:bodyPr vert="horz" lIns="0" tIns="45720" rIns="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250DF-1B5F-4AA3-A2B3-8B13CD43DE46}" type="datetimeFigureOut">
              <a:rPr lang="en-US" smtClean="0"/>
              <a:t>7/25/2022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95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18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orient="horz" pos="4032"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957308"/>
            <a:ext cx="8228732" cy="492443"/>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marL="0" marR="0" lvl="0" indent="0" defTabSz="914400" rtl="0" eaLnBrk="1" fontAlgn="auto" latinLnBrk="0" hangingPunct="1">
              <a:lnSpc>
                <a:spcPct val="100000"/>
              </a:lnSpc>
              <a:spcBef>
                <a:spcPct val="950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Arial" panose="020B0604020202020204" pitchFamily="34" charset="0"/>
                <a:cs typeface="+mj-cs"/>
              </a:rPr>
              <a:t>Data Analysis: </a:t>
            </a:r>
            <a:r>
              <a:rPr kumimoji="0" lang="en-US" sz="3200" b="0" i="0" u="none" strike="noStrike" kern="1200" cap="none" spc="0" normalizeH="0" baseline="0" noProof="0" dirty="0">
                <a:ln>
                  <a:noFill/>
                </a:ln>
                <a:solidFill>
                  <a:schemeClr val="tx1"/>
                </a:solidFill>
                <a:effectLst/>
                <a:uLnTx/>
                <a:uFillTx/>
                <a:latin typeface="Arial" panose="020B0604020202020204" pitchFamily="34" charset="0"/>
                <a:cs typeface="+mj-cs"/>
              </a:rPr>
              <a:t>Project Budget to Actual</a:t>
            </a:r>
          </a:p>
        </p:txBody>
      </p:sp>
      <p:sp>
        <p:nvSpPr>
          <p:cNvPr id="8" name="Rectangle 7"/>
          <p:cNvSpPr>
            <a:spLocks noChangeAspect="1"/>
          </p:cNvSpPr>
          <p:nvPr>
            <p:custDataLst>
              <p:tags r:id="rId1"/>
            </p:custDataLst>
          </p:nvPr>
        </p:nvSpPr>
        <p:spPr>
          <a:xfrm>
            <a:off x="7398044" y="6337300"/>
            <a:ext cx="1288756" cy="259232"/>
          </a:xfrm>
          <a:prstGeom prst="rect">
            <a:avLst/>
          </a:prstGeom>
          <a:blipFill>
            <a:blip r:embed="rId4"/>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4" name="Picture 3">
            <a:extLst>
              <a:ext uri="{FF2B5EF4-FFF2-40B4-BE49-F238E27FC236}">
                <a16:creationId xmlns:a16="http://schemas.microsoft.com/office/drawing/2014/main" id="{11DB608F-1D86-420C-B753-A0407B5D995C}"/>
              </a:ext>
            </a:extLst>
          </p:cNvPr>
          <p:cNvPicPr>
            <a:picLocks noChangeAspect="1"/>
          </p:cNvPicPr>
          <p:nvPr/>
        </p:nvPicPr>
        <p:blipFill>
          <a:blip r:embed="rId5"/>
          <a:stretch>
            <a:fillRect/>
          </a:stretch>
        </p:blipFill>
        <p:spPr>
          <a:xfrm>
            <a:off x="457200" y="6271072"/>
            <a:ext cx="1415143" cy="287233"/>
          </a:xfrm>
          <a:prstGeom prst="rect">
            <a:avLst/>
          </a:prstGeom>
        </p:spPr>
      </p:pic>
      <p:sp>
        <p:nvSpPr>
          <p:cNvPr id="2" name="TextBox 1">
            <a:extLst>
              <a:ext uri="{FF2B5EF4-FFF2-40B4-BE49-F238E27FC236}">
                <a16:creationId xmlns:a16="http://schemas.microsoft.com/office/drawing/2014/main" id="{4BB10AF6-230D-1CD1-FC17-CB7CD2BDED75}"/>
              </a:ext>
            </a:extLst>
          </p:cNvPr>
          <p:cNvSpPr txBox="1"/>
          <p:nvPr/>
        </p:nvSpPr>
        <p:spPr>
          <a:xfrm>
            <a:off x="4802819" y="3258105"/>
            <a:ext cx="3883113" cy="369332"/>
          </a:xfrm>
          <a:prstGeom prst="rect">
            <a:avLst/>
          </a:prstGeom>
          <a:noFill/>
        </p:spPr>
        <p:txBody>
          <a:bodyPr wrap="square" rtlCol="0">
            <a:spAutoFit/>
          </a:bodyPr>
          <a:lstStyle/>
          <a:p>
            <a:r>
              <a:rPr lang="en-US" dirty="0"/>
              <a:t>By: Shubham Trivedi</a:t>
            </a:r>
          </a:p>
        </p:txBody>
      </p:sp>
    </p:spTree>
    <p:extLst>
      <p:ext uri="{BB962C8B-B14F-4D97-AF65-F5344CB8AC3E}">
        <p14:creationId xmlns:p14="http://schemas.microsoft.com/office/powerpoint/2010/main" val="378411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Observations</a:t>
            </a:r>
          </a:p>
        </p:txBody>
      </p:sp>
      <p:sp>
        <p:nvSpPr>
          <p:cNvPr id="7" name="TextBox 6">
            <a:extLst>
              <a:ext uri="{FF2B5EF4-FFF2-40B4-BE49-F238E27FC236}">
                <a16:creationId xmlns:a16="http://schemas.microsoft.com/office/drawing/2014/main" id="{5990DD39-FF97-4877-A551-7939CCC2135A}"/>
              </a:ext>
            </a:extLst>
          </p:cNvPr>
          <p:cNvSpPr txBox="1"/>
          <p:nvPr/>
        </p:nvSpPr>
        <p:spPr>
          <a:xfrm>
            <a:off x="708212" y="1739152"/>
            <a:ext cx="7978588" cy="646331"/>
          </a:xfrm>
          <a:prstGeom prst="rect">
            <a:avLst/>
          </a:prstGeom>
          <a:noFill/>
        </p:spPr>
        <p:txBody>
          <a:bodyPr wrap="square" rtlCol="0">
            <a:spAutoFit/>
          </a:bodyPr>
          <a:lstStyle/>
          <a:p>
            <a:r>
              <a:rPr lang="en-US" dirty="0"/>
              <a:t>Which project’s Actuals are Under or Over Budgeted Costs?</a:t>
            </a:r>
          </a:p>
          <a:p>
            <a:endParaRPr lang="en-US" dirty="0"/>
          </a:p>
        </p:txBody>
      </p:sp>
      <p:graphicFrame>
        <p:nvGraphicFramePr>
          <p:cNvPr id="4" name="Table 4">
            <a:extLst>
              <a:ext uri="{FF2B5EF4-FFF2-40B4-BE49-F238E27FC236}">
                <a16:creationId xmlns:a16="http://schemas.microsoft.com/office/drawing/2014/main" id="{7D0E0D5B-4BBC-55B8-60B1-57A8FDC0DDE4}"/>
              </a:ext>
            </a:extLst>
          </p:cNvPr>
          <p:cNvGraphicFramePr>
            <a:graphicFrameLocks noGrp="1"/>
          </p:cNvGraphicFramePr>
          <p:nvPr>
            <p:extLst>
              <p:ext uri="{D42A27DB-BD31-4B8C-83A1-F6EECF244321}">
                <p14:modId xmlns:p14="http://schemas.microsoft.com/office/powerpoint/2010/main" val="1121601243"/>
              </p:ext>
            </p:extLst>
          </p:nvPr>
        </p:nvGraphicFramePr>
        <p:xfrm>
          <a:off x="1524000" y="2453442"/>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5426272"/>
                    </a:ext>
                  </a:extLst>
                </a:gridCol>
                <a:gridCol w="2032000">
                  <a:extLst>
                    <a:ext uri="{9D8B030D-6E8A-4147-A177-3AD203B41FA5}">
                      <a16:colId xmlns:a16="http://schemas.microsoft.com/office/drawing/2014/main" val="3283414463"/>
                    </a:ext>
                  </a:extLst>
                </a:gridCol>
                <a:gridCol w="2032000">
                  <a:extLst>
                    <a:ext uri="{9D8B030D-6E8A-4147-A177-3AD203B41FA5}">
                      <a16:colId xmlns:a16="http://schemas.microsoft.com/office/drawing/2014/main" val="4061031279"/>
                    </a:ext>
                  </a:extLst>
                </a:gridCol>
              </a:tblGrid>
              <a:tr h="370840">
                <a:tc>
                  <a:txBody>
                    <a:bodyPr/>
                    <a:lstStyle/>
                    <a:p>
                      <a:r>
                        <a:rPr lang="en-US" dirty="0"/>
                        <a:t>Project Name</a:t>
                      </a:r>
                    </a:p>
                  </a:txBody>
                  <a:tcPr/>
                </a:tc>
                <a:tc>
                  <a:txBody>
                    <a:bodyPr/>
                    <a:lstStyle/>
                    <a:p>
                      <a:r>
                        <a:rPr lang="en-US" dirty="0"/>
                        <a:t>Under or Over</a:t>
                      </a:r>
                    </a:p>
                  </a:txBody>
                  <a:tcPr/>
                </a:tc>
                <a:tc>
                  <a:txBody>
                    <a:bodyPr/>
                    <a:lstStyle/>
                    <a:p>
                      <a:r>
                        <a:rPr lang="en-US" dirty="0"/>
                        <a:t>By how much?</a:t>
                      </a:r>
                    </a:p>
                  </a:txBody>
                  <a:tcPr/>
                </a:tc>
                <a:extLst>
                  <a:ext uri="{0D108BD9-81ED-4DB2-BD59-A6C34878D82A}">
                    <a16:rowId xmlns:a16="http://schemas.microsoft.com/office/drawing/2014/main" val="2158078823"/>
                  </a:ext>
                </a:extLst>
              </a:tr>
              <a:tr h="370840">
                <a:tc>
                  <a:txBody>
                    <a:bodyPr/>
                    <a:lstStyle/>
                    <a:p>
                      <a:r>
                        <a:rPr lang="en-US" dirty="0"/>
                        <a:t>Project A</a:t>
                      </a:r>
                    </a:p>
                  </a:txBody>
                  <a:tcPr/>
                </a:tc>
                <a:tc>
                  <a:txBody>
                    <a:bodyPr/>
                    <a:lstStyle/>
                    <a:p>
                      <a:r>
                        <a:rPr lang="en-US" dirty="0"/>
                        <a:t>Over</a:t>
                      </a:r>
                    </a:p>
                  </a:txBody>
                  <a:tcPr/>
                </a:tc>
                <a:tc>
                  <a:txBody>
                    <a:bodyPr/>
                    <a:lstStyle/>
                    <a:p>
                      <a:r>
                        <a:rPr lang="en-US" dirty="0"/>
                        <a:t>$ 14,550</a:t>
                      </a:r>
                    </a:p>
                  </a:txBody>
                  <a:tcPr/>
                </a:tc>
                <a:extLst>
                  <a:ext uri="{0D108BD9-81ED-4DB2-BD59-A6C34878D82A}">
                    <a16:rowId xmlns:a16="http://schemas.microsoft.com/office/drawing/2014/main" val="2597854542"/>
                  </a:ext>
                </a:extLst>
              </a:tr>
              <a:tr h="370840">
                <a:tc>
                  <a:txBody>
                    <a:bodyPr/>
                    <a:lstStyle/>
                    <a:p>
                      <a:r>
                        <a:rPr lang="en-US" dirty="0"/>
                        <a:t>Project B</a:t>
                      </a:r>
                    </a:p>
                  </a:txBody>
                  <a:tcPr/>
                </a:tc>
                <a:tc>
                  <a:txBody>
                    <a:bodyPr/>
                    <a:lstStyle/>
                    <a:p>
                      <a:r>
                        <a:rPr lang="en-US" dirty="0"/>
                        <a:t>Over</a:t>
                      </a:r>
                    </a:p>
                  </a:txBody>
                  <a:tcPr/>
                </a:tc>
                <a:tc>
                  <a:txBody>
                    <a:bodyPr/>
                    <a:lstStyle/>
                    <a:p>
                      <a:r>
                        <a:rPr lang="en-US" dirty="0"/>
                        <a:t>$ 4,500</a:t>
                      </a:r>
                    </a:p>
                  </a:txBody>
                  <a:tcPr/>
                </a:tc>
                <a:extLst>
                  <a:ext uri="{0D108BD9-81ED-4DB2-BD59-A6C34878D82A}">
                    <a16:rowId xmlns:a16="http://schemas.microsoft.com/office/drawing/2014/main" val="3813102594"/>
                  </a:ext>
                </a:extLst>
              </a:tr>
              <a:tr h="370840">
                <a:tc>
                  <a:txBody>
                    <a:bodyPr/>
                    <a:lstStyle/>
                    <a:p>
                      <a:r>
                        <a:rPr lang="en-US" dirty="0"/>
                        <a:t>Project C</a:t>
                      </a:r>
                    </a:p>
                  </a:txBody>
                  <a:tcPr/>
                </a:tc>
                <a:tc>
                  <a:txBody>
                    <a:bodyPr/>
                    <a:lstStyle/>
                    <a:p>
                      <a:r>
                        <a:rPr lang="en-US" dirty="0"/>
                        <a:t>Over</a:t>
                      </a:r>
                    </a:p>
                  </a:txBody>
                  <a:tcPr/>
                </a:tc>
                <a:tc>
                  <a:txBody>
                    <a:bodyPr/>
                    <a:lstStyle/>
                    <a:p>
                      <a:r>
                        <a:rPr lang="en-US" dirty="0"/>
                        <a:t>$ 27,300</a:t>
                      </a:r>
                    </a:p>
                  </a:txBody>
                  <a:tcPr/>
                </a:tc>
                <a:extLst>
                  <a:ext uri="{0D108BD9-81ED-4DB2-BD59-A6C34878D82A}">
                    <a16:rowId xmlns:a16="http://schemas.microsoft.com/office/drawing/2014/main" val="3453174449"/>
                  </a:ext>
                </a:extLst>
              </a:tr>
              <a:tr h="370840">
                <a:tc>
                  <a:txBody>
                    <a:bodyPr/>
                    <a:lstStyle/>
                    <a:p>
                      <a:r>
                        <a:rPr lang="en-US" dirty="0"/>
                        <a:t>Project D</a:t>
                      </a:r>
                    </a:p>
                  </a:txBody>
                  <a:tcPr/>
                </a:tc>
                <a:tc>
                  <a:txBody>
                    <a:bodyPr/>
                    <a:lstStyle/>
                    <a:p>
                      <a:r>
                        <a:rPr lang="en-US" dirty="0"/>
                        <a:t>Under</a:t>
                      </a:r>
                    </a:p>
                  </a:txBody>
                  <a:tcPr/>
                </a:tc>
                <a:tc>
                  <a:txBody>
                    <a:bodyPr/>
                    <a:lstStyle/>
                    <a:p>
                      <a:r>
                        <a:rPr lang="en-US" dirty="0"/>
                        <a:t>$ 19,500</a:t>
                      </a:r>
                    </a:p>
                  </a:txBody>
                  <a:tcPr/>
                </a:tc>
                <a:extLst>
                  <a:ext uri="{0D108BD9-81ED-4DB2-BD59-A6C34878D82A}">
                    <a16:rowId xmlns:a16="http://schemas.microsoft.com/office/drawing/2014/main" val="3176841859"/>
                  </a:ext>
                </a:extLst>
              </a:tr>
              <a:tr h="370840">
                <a:tc>
                  <a:txBody>
                    <a:bodyPr/>
                    <a:lstStyle/>
                    <a:p>
                      <a:r>
                        <a:rPr lang="en-US" dirty="0"/>
                        <a:t>Project E</a:t>
                      </a:r>
                    </a:p>
                  </a:txBody>
                  <a:tcPr/>
                </a:tc>
                <a:tc>
                  <a:txBody>
                    <a:bodyPr/>
                    <a:lstStyle/>
                    <a:p>
                      <a:r>
                        <a:rPr lang="en-US" dirty="0"/>
                        <a:t>Under</a:t>
                      </a:r>
                    </a:p>
                  </a:txBody>
                  <a:tcPr/>
                </a:tc>
                <a:tc>
                  <a:txBody>
                    <a:bodyPr/>
                    <a:lstStyle/>
                    <a:p>
                      <a:r>
                        <a:rPr lang="en-US" dirty="0"/>
                        <a:t>$ 36,240</a:t>
                      </a:r>
                    </a:p>
                  </a:txBody>
                  <a:tcPr/>
                </a:tc>
                <a:extLst>
                  <a:ext uri="{0D108BD9-81ED-4DB2-BD59-A6C34878D82A}">
                    <a16:rowId xmlns:a16="http://schemas.microsoft.com/office/drawing/2014/main" val="2181622618"/>
                  </a:ext>
                </a:extLst>
              </a:tr>
            </a:tbl>
          </a:graphicData>
        </a:graphic>
      </p:graphicFrame>
    </p:spTree>
    <p:extLst>
      <p:ext uri="{BB962C8B-B14F-4D97-AF65-F5344CB8AC3E}">
        <p14:creationId xmlns:p14="http://schemas.microsoft.com/office/powerpoint/2010/main" val="404513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Observations</a:t>
            </a:r>
          </a:p>
        </p:txBody>
      </p:sp>
      <p:sp>
        <p:nvSpPr>
          <p:cNvPr id="7" name="TextBox 6">
            <a:extLst>
              <a:ext uri="{FF2B5EF4-FFF2-40B4-BE49-F238E27FC236}">
                <a16:creationId xmlns:a16="http://schemas.microsoft.com/office/drawing/2014/main" id="{5990DD39-FF97-4877-A551-7939CCC2135A}"/>
              </a:ext>
            </a:extLst>
          </p:cNvPr>
          <p:cNvSpPr txBox="1"/>
          <p:nvPr/>
        </p:nvSpPr>
        <p:spPr>
          <a:xfrm>
            <a:off x="708212" y="1739152"/>
            <a:ext cx="7978588" cy="646331"/>
          </a:xfrm>
          <a:prstGeom prst="rect">
            <a:avLst/>
          </a:prstGeom>
          <a:noFill/>
        </p:spPr>
        <p:txBody>
          <a:bodyPr wrap="square" rtlCol="0">
            <a:spAutoFit/>
          </a:bodyPr>
          <a:lstStyle/>
          <a:p>
            <a:r>
              <a:rPr lang="en-US" dirty="0"/>
              <a:t>Which project’s Actuals are Under or Over Budgeted Hours?</a:t>
            </a:r>
          </a:p>
          <a:p>
            <a:endParaRPr lang="en-US" dirty="0"/>
          </a:p>
        </p:txBody>
      </p:sp>
      <p:graphicFrame>
        <p:nvGraphicFramePr>
          <p:cNvPr id="4" name="Table 4">
            <a:extLst>
              <a:ext uri="{FF2B5EF4-FFF2-40B4-BE49-F238E27FC236}">
                <a16:creationId xmlns:a16="http://schemas.microsoft.com/office/drawing/2014/main" id="{7D0E0D5B-4BBC-55B8-60B1-57A8FDC0DDE4}"/>
              </a:ext>
            </a:extLst>
          </p:cNvPr>
          <p:cNvGraphicFramePr>
            <a:graphicFrameLocks noGrp="1"/>
          </p:cNvGraphicFramePr>
          <p:nvPr>
            <p:extLst>
              <p:ext uri="{D42A27DB-BD31-4B8C-83A1-F6EECF244321}">
                <p14:modId xmlns:p14="http://schemas.microsoft.com/office/powerpoint/2010/main" val="3832091896"/>
              </p:ext>
            </p:extLst>
          </p:nvPr>
        </p:nvGraphicFramePr>
        <p:xfrm>
          <a:off x="1524000" y="2453442"/>
          <a:ext cx="6096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5426272"/>
                    </a:ext>
                  </a:extLst>
                </a:gridCol>
                <a:gridCol w="2032000">
                  <a:extLst>
                    <a:ext uri="{9D8B030D-6E8A-4147-A177-3AD203B41FA5}">
                      <a16:colId xmlns:a16="http://schemas.microsoft.com/office/drawing/2014/main" val="3283414463"/>
                    </a:ext>
                  </a:extLst>
                </a:gridCol>
                <a:gridCol w="2032000">
                  <a:extLst>
                    <a:ext uri="{9D8B030D-6E8A-4147-A177-3AD203B41FA5}">
                      <a16:colId xmlns:a16="http://schemas.microsoft.com/office/drawing/2014/main" val="4061031279"/>
                    </a:ext>
                  </a:extLst>
                </a:gridCol>
              </a:tblGrid>
              <a:tr h="370840">
                <a:tc>
                  <a:txBody>
                    <a:bodyPr/>
                    <a:lstStyle/>
                    <a:p>
                      <a:r>
                        <a:rPr lang="en-US" dirty="0"/>
                        <a:t>Project Name</a:t>
                      </a:r>
                    </a:p>
                  </a:txBody>
                  <a:tcPr/>
                </a:tc>
                <a:tc>
                  <a:txBody>
                    <a:bodyPr/>
                    <a:lstStyle/>
                    <a:p>
                      <a:r>
                        <a:rPr lang="en-US" dirty="0"/>
                        <a:t>Under or Over</a:t>
                      </a:r>
                    </a:p>
                  </a:txBody>
                  <a:tcPr/>
                </a:tc>
                <a:tc>
                  <a:txBody>
                    <a:bodyPr/>
                    <a:lstStyle/>
                    <a:p>
                      <a:r>
                        <a:rPr lang="en-US" dirty="0"/>
                        <a:t>By how much Hours?</a:t>
                      </a:r>
                    </a:p>
                  </a:txBody>
                  <a:tcPr/>
                </a:tc>
                <a:extLst>
                  <a:ext uri="{0D108BD9-81ED-4DB2-BD59-A6C34878D82A}">
                    <a16:rowId xmlns:a16="http://schemas.microsoft.com/office/drawing/2014/main" val="2158078823"/>
                  </a:ext>
                </a:extLst>
              </a:tr>
              <a:tr h="370840">
                <a:tc>
                  <a:txBody>
                    <a:bodyPr/>
                    <a:lstStyle/>
                    <a:p>
                      <a:r>
                        <a:rPr lang="en-US" dirty="0"/>
                        <a:t>Project A</a:t>
                      </a:r>
                    </a:p>
                  </a:txBody>
                  <a:tcPr/>
                </a:tc>
                <a:tc>
                  <a:txBody>
                    <a:bodyPr/>
                    <a:lstStyle/>
                    <a:p>
                      <a:r>
                        <a:rPr lang="en-US" dirty="0"/>
                        <a:t>Over</a:t>
                      </a:r>
                    </a:p>
                  </a:txBody>
                  <a:tcPr/>
                </a:tc>
                <a:tc>
                  <a:txBody>
                    <a:bodyPr/>
                    <a:lstStyle/>
                    <a:p>
                      <a:r>
                        <a:rPr lang="en-US" dirty="0"/>
                        <a:t>204</a:t>
                      </a:r>
                    </a:p>
                  </a:txBody>
                  <a:tcPr/>
                </a:tc>
                <a:extLst>
                  <a:ext uri="{0D108BD9-81ED-4DB2-BD59-A6C34878D82A}">
                    <a16:rowId xmlns:a16="http://schemas.microsoft.com/office/drawing/2014/main" val="2597854542"/>
                  </a:ext>
                </a:extLst>
              </a:tr>
              <a:tr h="370840">
                <a:tc>
                  <a:txBody>
                    <a:bodyPr/>
                    <a:lstStyle/>
                    <a:p>
                      <a:r>
                        <a:rPr lang="en-US" dirty="0"/>
                        <a:t>Project B</a:t>
                      </a:r>
                    </a:p>
                  </a:txBody>
                  <a:tcPr/>
                </a:tc>
                <a:tc>
                  <a:txBody>
                    <a:bodyPr/>
                    <a:lstStyle/>
                    <a:p>
                      <a:r>
                        <a:rPr lang="en-US" dirty="0"/>
                        <a:t>Over</a:t>
                      </a:r>
                    </a:p>
                  </a:txBody>
                  <a:tcPr/>
                </a:tc>
                <a:tc>
                  <a:txBody>
                    <a:bodyPr/>
                    <a:lstStyle/>
                    <a:p>
                      <a:r>
                        <a:rPr lang="en-US" dirty="0"/>
                        <a:t>108</a:t>
                      </a:r>
                    </a:p>
                  </a:txBody>
                  <a:tcPr/>
                </a:tc>
                <a:extLst>
                  <a:ext uri="{0D108BD9-81ED-4DB2-BD59-A6C34878D82A}">
                    <a16:rowId xmlns:a16="http://schemas.microsoft.com/office/drawing/2014/main" val="3813102594"/>
                  </a:ext>
                </a:extLst>
              </a:tr>
              <a:tr h="370840">
                <a:tc>
                  <a:txBody>
                    <a:bodyPr/>
                    <a:lstStyle/>
                    <a:p>
                      <a:r>
                        <a:rPr lang="en-US" dirty="0"/>
                        <a:t>Project C</a:t>
                      </a:r>
                    </a:p>
                  </a:txBody>
                  <a:tcPr/>
                </a:tc>
                <a:tc>
                  <a:txBody>
                    <a:bodyPr/>
                    <a:lstStyle/>
                    <a:p>
                      <a:r>
                        <a:rPr lang="en-US" dirty="0"/>
                        <a:t>Over</a:t>
                      </a:r>
                    </a:p>
                  </a:txBody>
                  <a:tcPr/>
                </a:tc>
                <a:tc>
                  <a:txBody>
                    <a:bodyPr/>
                    <a:lstStyle/>
                    <a:p>
                      <a:r>
                        <a:rPr lang="en-US" dirty="0"/>
                        <a:t>318</a:t>
                      </a:r>
                    </a:p>
                  </a:txBody>
                  <a:tcPr/>
                </a:tc>
                <a:extLst>
                  <a:ext uri="{0D108BD9-81ED-4DB2-BD59-A6C34878D82A}">
                    <a16:rowId xmlns:a16="http://schemas.microsoft.com/office/drawing/2014/main" val="3453174449"/>
                  </a:ext>
                </a:extLst>
              </a:tr>
              <a:tr h="370840">
                <a:tc>
                  <a:txBody>
                    <a:bodyPr/>
                    <a:lstStyle/>
                    <a:p>
                      <a:r>
                        <a:rPr lang="en-US" dirty="0"/>
                        <a:t>Project D</a:t>
                      </a:r>
                    </a:p>
                  </a:txBody>
                  <a:tcPr/>
                </a:tc>
                <a:tc>
                  <a:txBody>
                    <a:bodyPr/>
                    <a:lstStyle/>
                    <a:p>
                      <a:r>
                        <a:rPr lang="en-US" dirty="0"/>
                        <a:t>Under</a:t>
                      </a:r>
                    </a:p>
                  </a:txBody>
                  <a:tcPr/>
                </a:tc>
                <a:tc>
                  <a:txBody>
                    <a:bodyPr/>
                    <a:lstStyle/>
                    <a:p>
                      <a:r>
                        <a:rPr lang="en-US" dirty="0"/>
                        <a:t>144</a:t>
                      </a:r>
                    </a:p>
                  </a:txBody>
                  <a:tcPr/>
                </a:tc>
                <a:extLst>
                  <a:ext uri="{0D108BD9-81ED-4DB2-BD59-A6C34878D82A}">
                    <a16:rowId xmlns:a16="http://schemas.microsoft.com/office/drawing/2014/main" val="3176841859"/>
                  </a:ext>
                </a:extLst>
              </a:tr>
              <a:tr h="370840">
                <a:tc>
                  <a:txBody>
                    <a:bodyPr/>
                    <a:lstStyle/>
                    <a:p>
                      <a:r>
                        <a:rPr lang="en-US" dirty="0"/>
                        <a:t>Project E</a:t>
                      </a:r>
                    </a:p>
                  </a:txBody>
                  <a:tcPr/>
                </a:tc>
                <a:tc>
                  <a:txBody>
                    <a:bodyPr/>
                    <a:lstStyle/>
                    <a:p>
                      <a:r>
                        <a:rPr lang="en-US" dirty="0"/>
                        <a:t>Under</a:t>
                      </a:r>
                    </a:p>
                  </a:txBody>
                  <a:tcPr/>
                </a:tc>
                <a:tc>
                  <a:txBody>
                    <a:bodyPr/>
                    <a:lstStyle/>
                    <a:p>
                      <a:r>
                        <a:rPr lang="en-US" dirty="0"/>
                        <a:t>366</a:t>
                      </a:r>
                    </a:p>
                  </a:txBody>
                  <a:tcPr/>
                </a:tc>
                <a:extLst>
                  <a:ext uri="{0D108BD9-81ED-4DB2-BD59-A6C34878D82A}">
                    <a16:rowId xmlns:a16="http://schemas.microsoft.com/office/drawing/2014/main" val="2181622618"/>
                  </a:ext>
                </a:extLst>
              </a:tr>
            </a:tbl>
          </a:graphicData>
        </a:graphic>
      </p:graphicFrame>
    </p:spTree>
    <p:extLst>
      <p:ext uri="{BB962C8B-B14F-4D97-AF65-F5344CB8AC3E}">
        <p14:creationId xmlns:p14="http://schemas.microsoft.com/office/powerpoint/2010/main" val="213501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Observations</a:t>
            </a:r>
          </a:p>
        </p:txBody>
      </p:sp>
      <p:sp>
        <p:nvSpPr>
          <p:cNvPr id="7" name="TextBox 6">
            <a:extLst>
              <a:ext uri="{FF2B5EF4-FFF2-40B4-BE49-F238E27FC236}">
                <a16:creationId xmlns:a16="http://schemas.microsoft.com/office/drawing/2014/main" id="{5990DD39-FF97-4877-A551-7939CCC2135A}"/>
              </a:ext>
            </a:extLst>
          </p:cNvPr>
          <p:cNvSpPr txBox="1"/>
          <p:nvPr/>
        </p:nvSpPr>
        <p:spPr>
          <a:xfrm>
            <a:off x="708212" y="1739152"/>
            <a:ext cx="7978588" cy="646331"/>
          </a:xfrm>
          <a:prstGeom prst="rect">
            <a:avLst/>
          </a:prstGeom>
          <a:noFill/>
        </p:spPr>
        <p:txBody>
          <a:bodyPr wrap="square" rtlCol="0">
            <a:spAutoFit/>
          </a:bodyPr>
          <a:lstStyle/>
          <a:p>
            <a:r>
              <a:rPr lang="en-US" dirty="0"/>
              <a:t>Which personnel Is paid the most and least?</a:t>
            </a:r>
          </a:p>
          <a:p>
            <a:endParaRPr lang="en-US" dirty="0"/>
          </a:p>
        </p:txBody>
      </p:sp>
      <p:graphicFrame>
        <p:nvGraphicFramePr>
          <p:cNvPr id="4" name="Table 4">
            <a:extLst>
              <a:ext uri="{FF2B5EF4-FFF2-40B4-BE49-F238E27FC236}">
                <a16:creationId xmlns:a16="http://schemas.microsoft.com/office/drawing/2014/main" id="{7D0E0D5B-4BBC-55B8-60B1-57A8FDC0DDE4}"/>
              </a:ext>
            </a:extLst>
          </p:cNvPr>
          <p:cNvGraphicFramePr>
            <a:graphicFrameLocks noGrp="1"/>
          </p:cNvGraphicFramePr>
          <p:nvPr>
            <p:extLst>
              <p:ext uri="{D42A27DB-BD31-4B8C-83A1-F6EECF244321}">
                <p14:modId xmlns:p14="http://schemas.microsoft.com/office/powerpoint/2010/main" val="3797713566"/>
              </p:ext>
            </p:extLst>
          </p:nvPr>
        </p:nvGraphicFramePr>
        <p:xfrm>
          <a:off x="1524000" y="3090758"/>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5426272"/>
                    </a:ext>
                  </a:extLst>
                </a:gridCol>
                <a:gridCol w="2032000">
                  <a:extLst>
                    <a:ext uri="{9D8B030D-6E8A-4147-A177-3AD203B41FA5}">
                      <a16:colId xmlns:a16="http://schemas.microsoft.com/office/drawing/2014/main" val="3283414463"/>
                    </a:ext>
                  </a:extLst>
                </a:gridCol>
                <a:gridCol w="2032000">
                  <a:extLst>
                    <a:ext uri="{9D8B030D-6E8A-4147-A177-3AD203B41FA5}">
                      <a16:colId xmlns:a16="http://schemas.microsoft.com/office/drawing/2014/main" val="4061031279"/>
                    </a:ext>
                  </a:extLst>
                </a:gridCol>
              </a:tblGrid>
              <a:tr h="370840">
                <a:tc>
                  <a:txBody>
                    <a:bodyPr/>
                    <a:lstStyle/>
                    <a:p>
                      <a:r>
                        <a:rPr lang="en-US" dirty="0"/>
                        <a:t>Personnel Name</a:t>
                      </a:r>
                    </a:p>
                  </a:txBody>
                  <a:tcPr/>
                </a:tc>
                <a:tc>
                  <a:txBody>
                    <a:bodyPr/>
                    <a:lstStyle/>
                    <a:p>
                      <a:r>
                        <a:rPr lang="en-US" dirty="0"/>
                        <a:t>MAX or MIN</a:t>
                      </a:r>
                    </a:p>
                  </a:txBody>
                  <a:tcPr/>
                </a:tc>
                <a:tc>
                  <a:txBody>
                    <a:bodyPr/>
                    <a:lstStyle/>
                    <a:p>
                      <a:r>
                        <a:rPr lang="en-US" dirty="0"/>
                        <a:t>how much is Paid in Total?</a:t>
                      </a:r>
                    </a:p>
                  </a:txBody>
                  <a:tcPr/>
                </a:tc>
                <a:extLst>
                  <a:ext uri="{0D108BD9-81ED-4DB2-BD59-A6C34878D82A}">
                    <a16:rowId xmlns:a16="http://schemas.microsoft.com/office/drawing/2014/main" val="2158078823"/>
                  </a:ext>
                </a:extLst>
              </a:tr>
              <a:tr h="370840">
                <a:tc>
                  <a:txBody>
                    <a:bodyPr/>
                    <a:lstStyle/>
                    <a:p>
                      <a:r>
                        <a:rPr lang="en-US" dirty="0"/>
                        <a:t>Crystal</a:t>
                      </a:r>
                    </a:p>
                  </a:txBody>
                  <a:tcPr/>
                </a:tc>
                <a:tc>
                  <a:txBody>
                    <a:bodyPr/>
                    <a:lstStyle/>
                    <a:p>
                      <a:r>
                        <a:rPr lang="en-US" dirty="0"/>
                        <a:t>MAX</a:t>
                      </a:r>
                    </a:p>
                  </a:txBody>
                  <a:tcPr/>
                </a:tc>
                <a:tc>
                  <a:txBody>
                    <a:bodyPr/>
                    <a:lstStyle/>
                    <a:p>
                      <a:r>
                        <a:rPr lang="en-US" dirty="0"/>
                        <a:t>$ 600</a:t>
                      </a:r>
                    </a:p>
                  </a:txBody>
                  <a:tcPr/>
                </a:tc>
                <a:extLst>
                  <a:ext uri="{0D108BD9-81ED-4DB2-BD59-A6C34878D82A}">
                    <a16:rowId xmlns:a16="http://schemas.microsoft.com/office/drawing/2014/main" val="2597854542"/>
                  </a:ext>
                </a:extLst>
              </a:tr>
              <a:tr h="370840">
                <a:tc>
                  <a:txBody>
                    <a:bodyPr/>
                    <a:lstStyle/>
                    <a:p>
                      <a:r>
                        <a:rPr lang="en-US" dirty="0"/>
                        <a:t>Sondra</a:t>
                      </a:r>
                    </a:p>
                  </a:txBody>
                  <a:tcPr/>
                </a:tc>
                <a:tc>
                  <a:txBody>
                    <a:bodyPr/>
                    <a:lstStyle/>
                    <a:p>
                      <a:r>
                        <a:rPr lang="en-US" dirty="0"/>
                        <a:t>MIN</a:t>
                      </a:r>
                    </a:p>
                  </a:txBody>
                  <a:tcPr/>
                </a:tc>
                <a:tc>
                  <a:txBody>
                    <a:bodyPr/>
                    <a:lstStyle/>
                    <a:p>
                      <a:r>
                        <a:rPr lang="en-US" dirty="0"/>
                        <a:t>$ 45</a:t>
                      </a:r>
                    </a:p>
                  </a:txBody>
                  <a:tcPr/>
                </a:tc>
                <a:extLst>
                  <a:ext uri="{0D108BD9-81ED-4DB2-BD59-A6C34878D82A}">
                    <a16:rowId xmlns:a16="http://schemas.microsoft.com/office/drawing/2014/main" val="3813102594"/>
                  </a:ext>
                </a:extLst>
              </a:tr>
            </a:tbl>
          </a:graphicData>
        </a:graphic>
      </p:graphicFrame>
    </p:spTree>
    <p:extLst>
      <p:ext uri="{BB962C8B-B14F-4D97-AF65-F5344CB8AC3E}">
        <p14:creationId xmlns:p14="http://schemas.microsoft.com/office/powerpoint/2010/main" val="245335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Observations</a:t>
            </a:r>
          </a:p>
        </p:txBody>
      </p:sp>
      <p:sp>
        <p:nvSpPr>
          <p:cNvPr id="7" name="TextBox 6">
            <a:extLst>
              <a:ext uri="{FF2B5EF4-FFF2-40B4-BE49-F238E27FC236}">
                <a16:creationId xmlns:a16="http://schemas.microsoft.com/office/drawing/2014/main" id="{5990DD39-FF97-4877-A551-7939CCC2135A}"/>
              </a:ext>
            </a:extLst>
          </p:cNvPr>
          <p:cNvSpPr txBox="1"/>
          <p:nvPr/>
        </p:nvSpPr>
        <p:spPr>
          <a:xfrm>
            <a:off x="708212" y="1739152"/>
            <a:ext cx="7978588" cy="646331"/>
          </a:xfrm>
          <a:prstGeom prst="rect">
            <a:avLst/>
          </a:prstGeom>
          <a:noFill/>
        </p:spPr>
        <p:txBody>
          <a:bodyPr wrap="square" rtlCol="0">
            <a:spAutoFit/>
          </a:bodyPr>
          <a:lstStyle/>
          <a:p>
            <a:r>
              <a:rPr lang="en-US" dirty="0"/>
              <a:t>Which personnel Is Costing us the most and least?</a:t>
            </a:r>
          </a:p>
          <a:p>
            <a:endParaRPr lang="en-US" dirty="0"/>
          </a:p>
        </p:txBody>
      </p:sp>
      <p:graphicFrame>
        <p:nvGraphicFramePr>
          <p:cNvPr id="4" name="Table 4">
            <a:extLst>
              <a:ext uri="{FF2B5EF4-FFF2-40B4-BE49-F238E27FC236}">
                <a16:creationId xmlns:a16="http://schemas.microsoft.com/office/drawing/2014/main" id="{7D0E0D5B-4BBC-55B8-60B1-57A8FDC0DDE4}"/>
              </a:ext>
            </a:extLst>
          </p:cNvPr>
          <p:cNvGraphicFramePr>
            <a:graphicFrameLocks noGrp="1"/>
          </p:cNvGraphicFramePr>
          <p:nvPr>
            <p:extLst>
              <p:ext uri="{D42A27DB-BD31-4B8C-83A1-F6EECF244321}">
                <p14:modId xmlns:p14="http://schemas.microsoft.com/office/powerpoint/2010/main" val="744403743"/>
              </p:ext>
            </p:extLst>
          </p:nvPr>
        </p:nvGraphicFramePr>
        <p:xfrm>
          <a:off x="708212" y="2318401"/>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5426272"/>
                    </a:ext>
                  </a:extLst>
                </a:gridCol>
                <a:gridCol w="2032000">
                  <a:extLst>
                    <a:ext uri="{9D8B030D-6E8A-4147-A177-3AD203B41FA5}">
                      <a16:colId xmlns:a16="http://schemas.microsoft.com/office/drawing/2014/main" val="3283414463"/>
                    </a:ext>
                  </a:extLst>
                </a:gridCol>
                <a:gridCol w="2032000">
                  <a:extLst>
                    <a:ext uri="{9D8B030D-6E8A-4147-A177-3AD203B41FA5}">
                      <a16:colId xmlns:a16="http://schemas.microsoft.com/office/drawing/2014/main" val="4061031279"/>
                    </a:ext>
                  </a:extLst>
                </a:gridCol>
              </a:tblGrid>
              <a:tr h="370840">
                <a:tc>
                  <a:txBody>
                    <a:bodyPr/>
                    <a:lstStyle/>
                    <a:p>
                      <a:r>
                        <a:rPr lang="en-US" dirty="0"/>
                        <a:t>Personnel Name</a:t>
                      </a:r>
                    </a:p>
                  </a:txBody>
                  <a:tcPr/>
                </a:tc>
                <a:tc>
                  <a:txBody>
                    <a:bodyPr/>
                    <a:lstStyle/>
                    <a:p>
                      <a:r>
                        <a:rPr lang="en-US" dirty="0"/>
                        <a:t>MAX or MIN</a:t>
                      </a:r>
                    </a:p>
                  </a:txBody>
                  <a:tcPr/>
                </a:tc>
                <a:tc>
                  <a:txBody>
                    <a:bodyPr/>
                    <a:lstStyle/>
                    <a:p>
                      <a:r>
                        <a:rPr lang="en-US" dirty="0"/>
                        <a:t>Average Cost of the resource?</a:t>
                      </a:r>
                    </a:p>
                  </a:txBody>
                  <a:tcPr/>
                </a:tc>
                <a:extLst>
                  <a:ext uri="{0D108BD9-81ED-4DB2-BD59-A6C34878D82A}">
                    <a16:rowId xmlns:a16="http://schemas.microsoft.com/office/drawing/2014/main" val="2158078823"/>
                  </a:ext>
                </a:extLst>
              </a:tr>
              <a:tr h="370840">
                <a:tc>
                  <a:txBody>
                    <a:bodyPr/>
                    <a:lstStyle/>
                    <a:p>
                      <a:r>
                        <a:rPr lang="en-US" dirty="0"/>
                        <a:t>Erica</a:t>
                      </a:r>
                    </a:p>
                  </a:txBody>
                  <a:tcPr/>
                </a:tc>
                <a:tc>
                  <a:txBody>
                    <a:bodyPr/>
                    <a:lstStyle/>
                    <a:p>
                      <a:r>
                        <a:rPr lang="en-US" dirty="0"/>
                        <a:t>MAX</a:t>
                      </a:r>
                    </a:p>
                  </a:txBody>
                  <a:tcPr/>
                </a:tc>
                <a:tc>
                  <a:txBody>
                    <a:bodyPr/>
                    <a:lstStyle/>
                    <a:p>
                      <a:r>
                        <a:rPr lang="en-US" dirty="0"/>
                        <a:t>$ 140</a:t>
                      </a:r>
                    </a:p>
                  </a:txBody>
                  <a:tcPr/>
                </a:tc>
                <a:extLst>
                  <a:ext uri="{0D108BD9-81ED-4DB2-BD59-A6C34878D82A}">
                    <a16:rowId xmlns:a16="http://schemas.microsoft.com/office/drawing/2014/main" val="2597854542"/>
                  </a:ext>
                </a:extLst>
              </a:tr>
              <a:tr h="370840">
                <a:tc>
                  <a:txBody>
                    <a:bodyPr/>
                    <a:lstStyle/>
                    <a:p>
                      <a:r>
                        <a:rPr lang="en-US" dirty="0"/>
                        <a:t>Tom</a:t>
                      </a:r>
                    </a:p>
                  </a:txBody>
                  <a:tcPr/>
                </a:tc>
                <a:tc>
                  <a:txBody>
                    <a:bodyPr/>
                    <a:lstStyle/>
                    <a:p>
                      <a:r>
                        <a:rPr lang="en-US" dirty="0"/>
                        <a:t>MIN</a:t>
                      </a:r>
                    </a:p>
                  </a:txBody>
                  <a:tcPr/>
                </a:tc>
                <a:tc>
                  <a:txBody>
                    <a:bodyPr/>
                    <a:lstStyle/>
                    <a:p>
                      <a:r>
                        <a:rPr lang="en-US" dirty="0"/>
                        <a:t>$ 35</a:t>
                      </a:r>
                    </a:p>
                  </a:txBody>
                  <a:tcPr/>
                </a:tc>
                <a:extLst>
                  <a:ext uri="{0D108BD9-81ED-4DB2-BD59-A6C34878D82A}">
                    <a16:rowId xmlns:a16="http://schemas.microsoft.com/office/drawing/2014/main" val="3813102594"/>
                  </a:ext>
                </a:extLst>
              </a:tr>
            </a:tbl>
          </a:graphicData>
        </a:graphic>
      </p:graphicFrame>
      <p:pic>
        <p:nvPicPr>
          <p:cNvPr id="5" name="Picture 4">
            <a:extLst>
              <a:ext uri="{FF2B5EF4-FFF2-40B4-BE49-F238E27FC236}">
                <a16:creationId xmlns:a16="http://schemas.microsoft.com/office/drawing/2014/main" id="{0606F14F-D64C-821E-EF29-F02B69C27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436" y="3662823"/>
            <a:ext cx="4899364" cy="3029440"/>
          </a:xfrm>
          <a:prstGeom prst="rect">
            <a:avLst/>
          </a:prstGeom>
        </p:spPr>
      </p:pic>
    </p:spTree>
    <p:extLst>
      <p:ext uri="{BB962C8B-B14F-4D97-AF65-F5344CB8AC3E}">
        <p14:creationId xmlns:p14="http://schemas.microsoft.com/office/powerpoint/2010/main" val="300938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Observations</a:t>
            </a:r>
          </a:p>
        </p:txBody>
      </p:sp>
      <p:sp>
        <p:nvSpPr>
          <p:cNvPr id="7" name="TextBox 6">
            <a:extLst>
              <a:ext uri="{FF2B5EF4-FFF2-40B4-BE49-F238E27FC236}">
                <a16:creationId xmlns:a16="http://schemas.microsoft.com/office/drawing/2014/main" id="{5990DD39-FF97-4877-A551-7939CCC2135A}"/>
              </a:ext>
            </a:extLst>
          </p:cNvPr>
          <p:cNvSpPr txBox="1"/>
          <p:nvPr/>
        </p:nvSpPr>
        <p:spPr>
          <a:xfrm>
            <a:off x="582706" y="1006786"/>
            <a:ext cx="7978588" cy="646331"/>
          </a:xfrm>
          <a:prstGeom prst="rect">
            <a:avLst/>
          </a:prstGeom>
          <a:noFill/>
        </p:spPr>
        <p:txBody>
          <a:bodyPr wrap="square" rtlCol="0">
            <a:spAutoFit/>
          </a:bodyPr>
          <a:lstStyle/>
          <a:p>
            <a:r>
              <a:rPr lang="en-US" dirty="0"/>
              <a:t>Which personnel’s Actual hours are Over, Under or as per Budgeted hours?</a:t>
            </a:r>
          </a:p>
          <a:p>
            <a:endParaRPr lang="en-US" dirty="0"/>
          </a:p>
        </p:txBody>
      </p:sp>
      <p:graphicFrame>
        <p:nvGraphicFramePr>
          <p:cNvPr id="4" name="Table 4">
            <a:extLst>
              <a:ext uri="{FF2B5EF4-FFF2-40B4-BE49-F238E27FC236}">
                <a16:creationId xmlns:a16="http://schemas.microsoft.com/office/drawing/2014/main" id="{7D0E0D5B-4BBC-55B8-60B1-57A8FDC0DDE4}"/>
              </a:ext>
            </a:extLst>
          </p:cNvPr>
          <p:cNvGraphicFramePr>
            <a:graphicFrameLocks noGrp="1"/>
          </p:cNvGraphicFramePr>
          <p:nvPr>
            <p:extLst>
              <p:ext uri="{D42A27DB-BD31-4B8C-83A1-F6EECF244321}">
                <p14:modId xmlns:p14="http://schemas.microsoft.com/office/powerpoint/2010/main" val="3673463044"/>
              </p:ext>
            </p:extLst>
          </p:nvPr>
        </p:nvGraphicFramePr>
        <p:xfrm>
          <a:off x="582706" y="1670873"/>
          <a:ext cx="7978590" cy="43808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595718">
                  <a:extLst>
                    <a:ext uri="{9D8B030D-6E8A-4147-A177-3AD203B41FA5}">
                      <a16:colId xmlns:a16="http://schemas.microsoft.com/office/drawing/2014/main" val="2185426272"/>
                    </a:ext>
                  </a:extLst>
                </a:gridCol>
                <a:gridCol w="1595718">
                  <a:extLst>
                    <a:ext uri="{9D8B030D-6E8A-4147-A177-3AD203B41FA5}">
                      <a16:colId xmlns:a16="http://schemas.microsoft.com/office/drawing/2014/main" val="3283414463"/>
                    </a:ext>
                  </a:extLst>
                </a:gridCol>
                <a:gridCol w="1595718">
                  <a:extLst>
                    <a:ext uri="{9D8B030D-6E8A-4147-A177-3AD203B41FA5}">
                      <a16:colId xmlns:a16="http://schemas.microsoft.com/office/drawing/2014/main" val="4061031279"/>
                    </a:ext>
                  </a:extLst>
                </a:gridCol>
                <a:gridCol w="1595718">
                  <a:extLst>
                    <a:ext uri="{9D8B030D-6E8A-4147-A177-3AD203B41FA5}">
                      <a16:colId xmlns:a16="http://schemas.microsoft.com/office/drawing/2014/main" val="193960279"/>
                    </a:ext>
                  </a:extLst>
                </a:gridCol>
                <a:gridCol w="1595718">
                  <a:extLst>
                    <a:ext uri="{9D8B030D-6E8A-4147-A177-3AD203B41FA5}">
                      <a16:colId xmlns:a16="http://schemas.microsoft.com/office/drawing/2014/main" val="1324765120"/>
                    </a:ext>
                  </a:extLst>
                </a:gridCol>
              </a:tblGrid>
              <a:tr h="781023">
                <a:tc>
                  <a:txBody>
                    <a:bodyPr/>
                    <a:lstStyle/>
                    <a:p>
                      <a:r>
                        <a:rPr lang="en-US" sz="1600" dirty="0"/>
                        <a:t>Personnel Name</a:t>
                      </a: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600" dirty="0">
                          <a:solidFill>
                            <a:srgbClr val="FFFFFF"/>
                          </a:solidFill>
                          <a:effectLst/>
                        </a:rPr>
                        <a:t>SUM of Budget hours</a:t>
                      </a:r>
                    </a:p>
                    <a:p>
                      <a:pPr rtl="0" fontAlgn="b"/>
                      <a:endParaRPr lang="en-US" sz="1600" dirty="0">
                        <a:solidFill>
                          <a:srgbClr val="FFFFFF"/>
                        </a:solidFill>
                        <a:effectLst/>
                      </a:endParaRP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600" dirty="0">
                          <a:solidFill>
                            <a:srgbClr val="FFFFFF"/>
                          </a:solidFill>
                          <a:effectLst/>
                        </a:rPr>
                        <a:t>SUM of Actual hours</a:t>
                      </a: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600" dirty="0">
                          <a:solidFill>
                            <a:srgbClr val="FFFFFF"/>
                          </a:solidFill>
                          <a:effectLst/>
                        </a:rPr>
                        <a:t>Budget vs Actual</a:t>
                      </a: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600" dirty="0">
                          <a:solidFill>
                            <a:srgbClr val="FFFFFF"/>
                          </a:solidFill>
                          <a:effectLst/>
                        </a:rPr>
                        <a:t>By how much?</a:t>
                      </a: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078823"/>
                  </a:ext>
                </a:extLst>
              </a:tr>
              <a:tr h="262997">
                <a:tc>
                  <a:txBody>
                    <a:bodyPr/>
                    <a:lstStyle/>
                    <a:p>
                      <a:pPr rtl="0" fontAlgn="b"/>
                      <a:r>
                        <a:rPr lang="en-US" dirty="0">
                          <a:effectLst/>
                        </a:rPr>
                        <a:t>Crystal</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As Budgeted</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US" dirty="0">
                          <a:effectLst/>
                        </a:rPr>
                        <a:t>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614449"/>
                  </a:ext>
                </a:extLst>
              </a:tr>
              <a:tr h="262997">
                <a:tc>
                  <a:txBody>
                    <a:bodyPr/>
                    <a:lstStyle/>
                    <a:p>
                      <a:pPr rtl="0" fontAlgn="b"/>
                      <a:r>
                        <a:rPr lang="en-US">
                          <a:effectLst/>
                        </a:rPr>
                        <a:t>Erica</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Under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885951"/>
                  </a:ext>
                </a:extLst>
              </a:tr>
              <a:tr h="262997">
                <a:tc>
                  <a:txBody>
                    <a:bodyPr/>
                    <a:lstStyle/>
                    <a:p>
                      <a:pPr rtl="0" fontAlgn="b"/>
                      <a:r>
                        <a:rPr lang="en-US" dirty="0">
                          <a:effectLst/>
                        </a:rPr>
                        <a:t>Gail</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930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1026</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-96</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262986"/>
                  </a:ext>
                </a:extLst>
              </a:tr>
              <a:tr h="262997">
                <a:tc>
                  <a:txBody>
                    <a:bodyPr/>
                    <a:lstStyle/>
                    <a:p>
                      <a:pPr rtl="0" fontAlgn="b"/>
                      <a:r>
                        <a:rPr lang="en-US" dirty="0">
                          <a:effectLst/>
                        </a:rPr>
                        <a:t>George</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1200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-240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826958"/>
                  </a:ext>
                </a:extLst>
              </a:tr>
              <a:tr h="262997">
                <a:tc>
                  <a:txBody>
                    <a:bodyPr/>
                    <a:lstStyle/>
                    <a:p>
                      <a:pPr rtl="0" fontAlgn="b"/>
                      <a:r>
                        <a:rPr lang="en-US" dirty="0">
                          <a:effectLst/>
                        </a:rPr>
                        <a:t>Inigo</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660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Under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300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2750464"/>
                  </a:ext>
                </a:extLst>
              </a:tr>
              <a:tr h="262997">
                <a:tc>
                  <a:txBody>
                    <a:bodyPr/>
                    <a:lstStyle/>
                    <a:p>
                      <a:pPr rtl="0" fontAlgn="b"/>
                      <a:r>
                        <a:rPr lang="en-US" dirty="0">
                          <a:effectLst/>
                        </a:rPr>
                        <a:t>Jenny</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1020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30994"/>
                  </a:ext>
                </a:extLst>
              </a:tr>
              <a:tr h="262997">
                <a:tc>
                  <a:txBody>
                    <a:bodyPr/>
                    <a:lstStyle/>
                    <a:p>
                      <a:pPr rtl="0" fontAlgn="b"/>
                      <a:r>
                        <a:rPr lang="en-US">
                          <a:effectLst/>
                        </a:rPr>
                        <a:t>Jim</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1050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-90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219261"/>
                  </a:ext>
                </a:extLst>
              </a:tr>
              <a:tr h="262997">
                <a:tc>
                  <a:txBody>
                    <a:bodyPr/>
                    <a:lstStyle/>
                    <a:p>
                      <a:pPr rtl="0" fontAlgn="b"/>
                      <a:r>
                        <a:rPr lang="en-US" dirty="0">
                          <a:effectLst/>
                        </a:rPr>
                        <a:t>Larry</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480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Under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480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820931"/>
                  </a:ext>
                </a:extLst>
              </a:tr>
              <a:tr h="262997">
                <a:tc>
                  <a:txBody>
                    <a:bodyPr/>
                    <a:lstStyle/>
                    <a:p>
                      <a:pPr rtl="0" fontAlgn="b"/>
                      <a:r>
                        <a:rPr lang="en-US" dirty="0">
                          <a:effectLst/>
                        </a:rPr>
                        <a:t>Monique</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1200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-240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884629"/>
                  </a:ext>
                </a:extLst>
              </a:tr>
              <a:tr h="262997">
                <a:tc>
                  <a:txBody>
                    <a:bodyPr/>
                    <a:lstStyle/>
                    <a:p>
                      <a:pPr rtl="0" fontAlgn="b"/>
                      <a:r>
                        <a:rPr lang="en-US" dirty="0">
                          <a:effectLst/>
                        </a:rPr>
                        <a:t>Sarah</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1020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424423"/>
                  </a:ext>
                </a:extLst>
              </a:tr>
              <a:tr h="262997">
                <a:tc>
                  <a:txBody>
                    <a:bodyPr/>
                    <a:lstStyle/>
                    <a:p>
                      <a:pPr rtl="0" fontAlgn="b"/>
                      <a:r>
                        <a:rPr lang="en-US">
                          <a:effectLst/>
                        </a:rPr>
                        <a:t>Sondra</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As Budgeted</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US" dirty="0">
                          <a:effectLst/>
                        </a:rPr>
                        <a:t>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66690"/>
                  </a:ext>
                </a:extLst>
              </a:tr>
              <a:tr h="262997">
                <a:tc>
                  <a:txBody>
                    <a:bodyPr/>
                    <a:lstStyle/>
                    <a:p>
                      <a:pPr rtl="0" fontAlgn="b"/>
                      <a:r>
                        <a:rPr lang="en-US" dirty="0">
                          <a:effectLst/>
                        </a:rPr>
                        <a:t>Stanley</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720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864</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-144</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44983"/>
                  </a:ext>
                </a:extLst>
              </a:tr>
              <a:tr h="262997">
                <a:tc>
                  <a:txBody>
                    <a:bodyPr/>
                    <a:lstStyle/>
                    <a:p>
                      <a:pPr rtl="0" fontAlgn="b"/>
                      <a:r>
                        <a:rPr lang="en-US" dirty="0">
                          <a:effectLst/>
                        </a:rPr>
                        <a:t>Tom</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990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-30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102594"/>
                  </a:ext>
                </a:extLst>
              </a:tr>
            </a:tbl>
          </a:graphicData>
        </a:graphic>
      </p:graphicFrame>
    </p:spTree>
    <p:extLst>
      <p:ext uri="{BB962C8B-B14F-4D97-AF65-F5344CB8AC3E}">
        <p14:creationId xmlns:p14="http://schemas.microsoft.com/office/powerpoint/2010/main" val="184914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Observations</a:t>
            </a:r>
          </a:p>
        </p:txBody>
      </p:sp>
      <p:sp>
        <p:nvSpPr>
          <p:cNvPr id="7" name="TextBox 6">
            <a:extLst>
              <a:ext uri="{FF2B5EF4-FFF2-40B4-BE49-F238E27FC236}">
                <a16:creationId xmlns:a16="http://schemas.microsoft.com/office/drawing/2014/main" id="{5990DD39-FF97-4877-A551-7939CCC2135A}"/>
              </a:ext>
            </a:extLst>
          </p:cNvPr>
          <p:cNvSpPr txBox="1"/>
          <p:nvPr/>
        </p:nvSpPr>
        <p:spPr>
          <a:xfrm>
            <a:off x="582706" y="1006786"/>
            <a:ext cx="7978588" cy="646331"/>
          </a:xfrm>
          <a:prstGeom prst="rect">
            <a:avLst/>
          </a:prstGeom>
          <a:noFill/>
        </p:spPr>
        <p:txBody>
          <a:bodyPr wrap="square" rtlCol="0">
            <a:spAutoFit/>
          </a:bodyPr>
          <a:lstStyle/>
          <a:p>
            <a:r>
              <a:rPr lang="en-US" dirty="0"/>
              <a:t>Which personnel is better at budgeting their hours?</a:t>
            </a:r>
          </a:p>
          <a:p>
            <a:endParaRPr lang="en-US" dirty="0"/>
          </a:p>
        </p:txBody>
      </p:sp>
      <p:pic>
        <p:nvPicPr>
          <p:cNvPr id="5" name="Picture 4">
            <a:extLst>
              <a:ext uri="{FF2B5EF4-FFF2-40B4-BE49-F238E27FC236}">
                <a16:creationId xmlns:a16="http://schemas.microsoft.com/office/drawing/2014/main" id="{BBD41BD2-8496-01F6-CA7B-4E6BEC285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92608"/>
            <a:ext cx="4038170" cy="3152254"/>
          </a:xfrm>
          <a:prstGeom prst="rect">
            <a:avLst/>
          </a:prstGeom>
        </p:spPr>
      </p:pic>
      <p:pic>
        <p:nvPicPr>
          <p:cNvPr id="8" name="Picture 7">
            <a:extLst>
              <a:ext uri="{FF2B5EF4-FFF2-40B4-BE49-F238E27FC236}">
                <a16:creationId xmlns:a16="http://schemas.microsoft.com/office/drawing/2014/main" id="{77024E78-1342-4331-93FB-FD536E07C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364" y="1792608"/>
            <a:ext cx="4038170" cy="3152254"/>
          </a:xfrm>
          <a:prstGeom prst="rect">
            <a:avLst/>
          </a:prstGeom>
        </p:spPr>
      </p:pic>
      <p:sp>
        <p:nvSpPr>
          <p:cNvPr id="9" name="TextBox 8">
            <a:extLst>
              <a:ext uri="{FF2B5EF4-FFF2-40B4-BE49-F238E27FC236}">
                <a16:creationId xmlns:a16="http://schemas.microsoft.com/office/drawing/2014/main" id="{343C4DE3-2F88-98C6-5148-D1342488D394}"/>
              </a:ext>
            </a:extLst>
          </p:cNvPr>
          <p:cNvSpPr txBox="1"/>
          <p:nvPr/>
        </p:nvSpPr>
        <p:spPr>
          <a:xfrm>
            <a:off x="710214" y="5450889"/>
            <a:ext cx="785107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Near the percentage of specific personnel on both charts better is their ability to budget their hours.</a:t>
            </a:r>
          </a:p>
          <a:p>
            <a:pPr marL="285750" indent="-285750">
              <a:buFont typeface="Arial" panose="020B0604020202020204" pitchFamily="34" charset="0"/>
              <a:buChar char="•"/>
            </a:pPr>
            <a:r>
              <a:rPr lang="en-US" dirty="0"/>
              <a:t>Here, Larry, Sarah, Jim, and Tom are most accurate when listing their hours for the budget.</a:t>
            </a:r>
          </a:p>
        </p:txBody>
      </p:sp>
    </p:spTree>
    <p:extLst>
      <p:ext uri="{BB962C8B-B14F-4D97-AF65-F5344CB8AC3E}">
        <p14:creationId xmlns:p14="http://schemas.microsoft.com/office/powerpoint/2010/main" val="82761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0201"/>
            <a:ext cx="8229600" cy="278130"/>
          </a:xfrm>
        </p:spPr>
        <p:txBody>
          <a:bodyPr>
            <a:normAutofit fontScale="90000"/>
          </a:bodyPr>
          <a:lstStyle/>
          <a:p>
            <a:r>
              <a:rPr lang="en-US" dirty="0">
                <a:solidFill>
                  <a:srgbClr val="0070C0"/>
                </a:solidFill>
              </a:rPr>
              <a:t>Observations and Key Insights</a:t>
            </a:r>
          </a:p>
        </p:txBody>
      </p:sp>
      <p:sp>
        <p:nvSpPr>
          <p:cNvPr id="5" name="TextBox 4">
            <a:extLst>
              <a:ext uri="{FF2B5EF4-FFF2-40B4-BE49-F238E27FC236}">
                <a16:creationId xmlns:a16="http://schemas.microsoft.com/office/drawing/2014/main" id="{AF8708C7-ADE0-446E-9ADB-927072589CA3}"/>
              </a:ext>
            </a:extLst>
          </p:cNvPr>
          <p:cNvSpPr txBox="1"/>
          <p:nvPr/>
        </p:nvSpPr>
        <p:spPr>
          <a:xfrm>
            <a:off x="557307" y="1014820"/>
            <a:ext cx="7439036" cy="5262979"/>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sum up the data we looked at earlier, some insights that we gathered are as follows:</a:t>
            </a:r>
          </a:p>
          <a:p>
            <a:pPr marL="800100" lvl="1" indent="-342900">
              <a:buFont typeface="+mj-lt"/>
              <a:buAutoNum type="arabicPeriod"/>
            </a:pPr>
            <a:r>
              <a:rPr lang="en-US" sz="1600" dirty="0"/>
              <a:t>Project A&amp;C are being very over budgeted, and that money can be funneled to other projects which are under-budgeted or for the use of new project altogether. But, one more recommendation by me would be to not funnel all the amount that was over budgeted, but rather keep some over budgeted money as a buffer, it can be possible that those </a:t>
            </a:r>
            <a:r>
              <a:rPr lang="en-US" sz="1600" dirty="0" err="1"/>
              <a:t>personnels</a:t>
            </a:r>
            <a:r>
              <a:rPr lang="en-US" sz="1600" dirty="0"/>
              <a:t> would have detected some edge case that may be encountered which requires more effort.</a:t>
            </a:r>
          </a:p>
          <a:p>
            <a:pPr marL="800100" lvl="1" indent="-342900">
              <a:buFont typeface="+mj-lt"/>
              <a:buAutoNum type="arabicPeriod"/>
            </a:pPr>
            <a:r>
              <a:rPr lang="en-US" sz="1600" dirty="0"/>
              <a:t>In terms of budgeted hours, overly budgeted hours cannot be transferred as a financial resource. Therefore, we can distribute human resources which were over budgeting their share of hours to under-budgeted tasks for various projects.</a:t>
            </a:r>
          </a:p>
          <a:p>
            <a:pPr marL="800100" lvl="1" indent="-342900">
              <a:buFont typeface="+mj-lt"/>
              <a:buAutoNum type="arabicPeriod"/>
            </a:pPr>
            <a:r>
              <a:rPr lang="en-US" sz="1600" dirty="0"/>
              <a:t>We have paid most to Crystal and least to Sondra.</a:t>
            </a:r>
          </a:p>
          <a:p>
            <a:pPr marL="800100" lvl="1" indent="-342900">
              <a:buFont typeface="+mj-lt"/>
              <a:buAutoNum type="arabicPeriod"/>
            </a:pPr>
            <a:r>
              <a:rPr lang="en-US" sz="1600" dirty="0"/>
              <a:t>In terms of costly resources, Erica is the costliest resource in our team, she costs $ 140 per hour on average. And Tom is the cheapest resource at $ 35 per hour.</a:t>
            </a:r>
          </a:p>
          <a:p>
            <a:pPr marL="800100" lvl="1" indent="-342900">
              <a:buFont typeface="+mj-lt"/>
              <a:buAutoNum type="arabicPeriod"/>
            </a:pPr>
            <a:r>
              <a:rPr lang="en-US" sz="1600" dirty="0"/>
              <a:t>From the data it looks like some of our resources need training in budgeting their hours properly as their offset of budgeting is more than 100 hours in 6 months duration. Namely, </a:t>
            </a:r>
            <a:r>
              <a:rPr lang="en-US" sz="1600" dirty="0">
                <a:effectLst/>
              </a:rPr>
              <a:t>George, Inigo, Larry, Monique, and Stanley.</a:t>
            </a:r>
            <a:endParaRPr lang="en-US" sz="1600" dirty="0"/>
          </a:p>
        </p:txBody>
      </p:sp>
    </p:spTree>
    <p:extLst>
      <p:ext uri="{BB962C8B-B14F-4D97-AF65-F5344CB8AC3E}">
        <p14:creationId xmlns:p14="http://schemas.microsoft.com/office/powerpoint/2010/main" val="986087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2.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heme/theme1.xml><?xml version="1.0" encoding="utf-8"?>
<a:theme xmlns:a="http://schemas.openxmlformats.org/drawingml/2006/main" name="Office Theme">
  <a:themeElements>
    <a:clrScheme name="JPMorgan Chase &amp; Co">
      <a:dk1>
        <a:sysClr val="windowText" lastClr="000000"/>
      </a:dk1>
      <a:lt1>
        <a:sysClr val="window" lastClr="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3472</TotalTime>
  <Words>563</Words>
  <Application>Microsoft Office PowerPoint</Application>
  <PresentationFormat>On-screen Show (4:3)</PresentationFormat>
  <Paragraphs>149</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Observations</vt:lpstr>
      <vt:lpstr>Observations</vt:lpstr>
      <vt:lpstr>Observations</vt:lpstr>
      <vt:lpstr>Observations</vt:lpstr>
      <vt:lpstr>Observations</vt:lpstr>
      <vt:lpstr>Observations</vt:lpstr>
      <vt:lpstr>Observations and Key Insights</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LENOVO</cp:lastModifiedBy>
  <cp:revision>111</cp:revision>
  <dcterms:created xsi:type="dcterms:W3CDTF">2020-03-26T22:50:15Z</dcterms:created>
  <dcterms:modified xsi:type="dcterms:W3CDTF">2022-07-26T07:19:55Z</dcterms:modified>
</cp:coreProperties>
</file>