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72" r:id="rId3"/>
    <p:sldId id="266" r:id="rId4"/>
    <p:sldId id="273" r:id="rId5"/>
    <p:sldId id="274" r:id="rId6"/>
    <p:sldId id="271" r:id="rId7"/>
    <p:sldId id="27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224" userDrawn="1">
          <p15:clr>
            <a:srgbClr val="A4A3A4"/>
          </p15:clr>
        </p15:guide>
        <p15:guide id="3" orient="horz" pos="3888" userDrawn="1">
          <p15:clr>
            <a:srgbClr val="A4A3A4"/>
          </p15:clr>
        </p15:guide>
        <p15:guide id="4" pos="4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94660"/>
  </p:normalViewPr>
  <p:slideViewPr>
    <p:cSldViewPr snapToGrid="0" showGuides="1">
      <p:cViewPr varScale="1">
        <p:scale>
          <a:sx n="86" d="100"/>
          <a:sy n="86" d="100"/>
        </p:scale>
        <p:origin x="1157" y="58"/>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88028-6F18-41FA-81C3-957061EA3343}" type="datetimeFigureOut">
              <a:rPr lang="en-US" smtClean="0"/>
              <a:t>7/28/2022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F6CE4-AE6D-4A0C-974A-D103A3FA87A5}" type="slidenum">
              <a:rPr lang="en-US" smtClean="0"/>
              <a:t>‹#›</a:t>
            </a:fld>
            <a:endParaRPr lang="en-US"/>
          </a:p>
        </p:txBody>
      </p:sp>
    </p:spTree>
    <p:extLst>
      <p:ext uri="{BB962C8B-B14F-4D97-AF65-F5344CB8AC3E}">
        <p14:creationId xmlns:p14="http://schemas.microsoft.com/office/powerpoint/2010/main" val="821354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BF6CE4-AE6D-4A0C-974A-D103A3FA87A5}" type="slidenum">
              <a:rPr lang="en-US" smtClean="0"/>
              <a:t>1</a:t>
            </a:fld>
            <a:endParaRPr lang="en-US"/>
          </a:p>
        </p:txBody>
      </p:sp>
    </p:spTree>
    <p:extLst>
      <p:ext uri="{BB962C8B-B14F-4D97-AF65-F5344CB8AC3E}">
        <p14:creationId xmlns:p14="http://schemas.microsoft.com/office/powerpoint/2010/main" val="922832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5250DF-1B5F-4AA3-A2B3-8B13CD43DE4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cxnSp>
        <p:nvCxnSpPr>
          <p:cNvPr id="7" name="Straight Connector 6"/>
          <p:cNvCxnSpPr/>
          <p:nvPr userDrawn="1"/>
        </p:nvCxnSpPr>
        <p:spPr>
          <a:xfrm>
            <a:off x="475488" y="895393"/>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75488" y="6143775"/>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7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420727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550116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432262" y="1855694"/>
            <a:ext cx="8279476" cy="3953435"/>
          </a:xfrm>
          <a:prstGeom prst="rect">
            <a:avLst/>
          </a:prstGeom>
        </p:spPr>
        <p:txBody>
          <a:bodyPr/>
          <a:lstStyle>
            <a:lvl1pPr>
              <a:defRPr sz="1059" b="0" i="0">
                <a:solidFill>
                  <a:schemeClr val="tx2"/>
                </a:solidFill>
                <a:latin typeface="Arial" panose="020B0604020202020204" pitchFamily="34" charset="0"/>
              </a:defRPr>
            </a:lvl1pPr>
            <a:lvl2pPr>
              <a:defRPr sz="1059" b="0" i="0">
                <a:solidFill>
                  <a:schemeClr val="tx2"/>
                </a:solidFill>
                <a:latin typeface="Arial" panose="020B0604020202020204" pitchFamily="34" charset="0"/>
              </a:defRPr>
            </a:lvl2pPr>
            <a:lvl3pPr>
              <a:defRPr sz="1059" b="0" i="0">
                <a:solidFill>
                  <a:schemeClr val="tx2"/>
                </a:solidFill>
                <a:latin typeface="Arial" panose="020B0604020202020204" pitchFamily="34" charset="0"/>
              </a:defRPr>
            </a:lvl3pPr>
            <a:lvl4pPr>
              <a:defRPr sz="1059" b="0" i="0">
                <a:solidFill>
                  <a:schemeClr val="tx2"/>
                </a:solidFill>
                <a:latin typeface="Arial" panose="020B0604020202020204" pitchFamily="34" charset="0"/>
              </a:defRPr>
            </a:lvl4pPr>
            <a:lvl5pPr>
              <a:defRPr sz="1059"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432262" y="1169894"/>
            <a:ext cx="8279476" cy="322729"/>
          </a:xfrm>
          <a:prstGeom prst="rect">
            <a:avLst/>
          </a:prstGeom>
        </p:spPr>
        <p:txBody>
          <a:bodyPr vert="horz" wrap="square" lIns="0" tIns="0" rIns="0" bIns="0" anchor="t">
            <a:noAutofit/>
          </a:bodyPr>
          <a:lstStyle>
            <a:lvl1pPr marL="0" indent="0" algn="l">
              <a:lnSpc>
                <a:spcPct val="110000"/>
              </a:lnSpc>
              <a:spcBef>
                <a:spcPts val="882"/>
              </a:spcBef>
              <a:buFontTx/>
              <a:buNone/>
              <a:defRPr sz="1324" b="0" i="0">
                <a:solidFill>
                  <a:schemeClr val="tx2"/>
                </a:solidFill>
                <a:latin typeface="Arial" panose="020B0604020202020204" pitchFamily="34" charset="0"/>
              </a:defRPr>
            </a:lvl1pPr>
            <a:lvl2pPr marL="403433" indent="0" algn="ctr">
              <a:buNone/>
            </a:lvl2pPr>
            <a:lvl3pPr marL="806867" indent="0" algn="ctr">
              <a:buNone/>
            </a:lvl3pPr>
            <a:lvl4pPr marL="1210300" indent="0" algn="ctr">
              <a:buNone/>
            </a:lvl4pPr>
            <a:lvl5pPr marL="1613733" indent="0" algn="ctr">
              <a:buNone/>
            </a:lvl5pPr>
            <a:lvl6pPr marL="2017166" indent="0" algn="ctr">
              <a:buNone/>
            </a:lvl6pPr>
            <a:lvl7pPr marL="2420600" indent="0" algn="ctr">
              <a:buNone/>
            </a:lvl7pPr>
            <a:lvl8pPr marL="2824033" indent="0" algn="ctr">
              <a:buNone/>
            </a:lvl8pPr>
            <a:lvl9pPr marL="3227466" indent="0" algn="ctr">
              <a:buNone/>
            </a:lvl9pPr>
          </a:lstStyle>
          <a:p>
            <a:r>
              <a:rPr lang="en-US"/>
              <a:t>Click to edit Page Subtitle</a:t>
            </a:r>
          </a:p>
        </p:txBody>
      </p:sp>
    </p:spTree>
    <p:extLst>
      <p:ext uri="{BB962C8B-B14F-4D97-AF65-F5344CB8AC3E}">
        <p14:creationId xmlns:p14="http://schemas.microsoft.com/office/powerpoint/2010/main" val="367777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2">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685800" y="189436"/>
            <a:ext cx="6438900" cy="424732"/>
          </a:xfrm>
          <a:prstGeom prst="rect">
            <a:avLst/>
          </a:prstGeom>
          <a:noFill/>
        </p:spPr>
        <p:txBody>
          <a:bodyPr wrap="square" rtlCol="0">
            <a:spAutoFit/>
          </a:bodyPr>
          <a:lstStyle>
            <a:lvl1pPr>
              <a:defRPr lang="en-US" sz="24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9683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7748" y="535377"/>
            <a:ext cx="8229600" cy="278130"/>
          </a:xfrm>
          <a:ln>
            <a:noFill/>
          </a:ln>
        </p:spPr>
        <p:txBody>
          <a:bodyPr/>
          <a:lstStyle>
            <a:lvl1pPr>
              <a:defRPr>
                <a:solidFill>
                  <a:schemeClr val="tx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lvl1pPr>
              <a:defRPr>
                <a:solidFill>
                  <a:schemeClr val="tx2"/>
                </a:solidFill>
                <a:latin typeface="Arial" panose="020B0604020202020204" pitchFamily="34" charset="0"/>
                <a:cs typeface="Arial" panose="020B0604020202020204" pitchFamily="34" charset="0"/>
              </a:defRPr>
            </a:lvl1pPr>
            <a:lvl2pPr>
              <a:defRPr>
                <a:solidFill>
                  <a:schemeClr val="tx2"/>
                </a:solidFill>
                <a:latin typeface="Arial" panose="020B0604020202020204" pitchFamily="34" charset="0"/>
                <a:cs typeface="Arial" panose="020B0604020202020204" pitchFamily="34" charset="0"/>
              </a:defRPr>
            </a:lvl2pPr>
            <a:lvl3pPr>
              <a:defRPr>
                <a:solidFill>
                  <a:schemeClr val="tx2"/>
                </a:solidFill>
                <a:latin typeface="Arial" panose="020B0604020202020204" pitchFamily="34" charset="0"/>
                <a:cs typeface="Arial" panose="020B0604020202020204" pitchFamily="34" charset="0"/>
              </a:defRPr>
            </a:lvl3pPr>
            <a:lvl4pPr>
              <a:defRPr>
                <a:solidFill>
                  <a:schemeClr val="tx2"/>
                </a:solidFill>
                <a:latin typeface="Arial" panose="020B0604020202020204" pitchFamily="34" charset="0"/>
                <a:cs typeface="Arial" panose="020B0604020202020204" pitchFamily="34" charset="0"/>
              </a:defRPr>
            </a:lvl4pPr>
            <a:lvl5pPr>
              <a:defRPr>
                <a:solidFill>
                  <a:schemeClr val="tx2"/>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
        <p:nvSpPr>
          <p:cNvPr id="8" name="Rectangle 7"/>
          <p:cNvSpPr>
            <a:spLocks noChangeAspect="1"/>
          </p:cNvSpPr>
          <p:nvPr userDrawn="1">
            <p:custDataLst>
              <p:tags r:id="rId1"/>
            </p:custDataLst>
          </p:nvPr>
        </p:nvSpPr>
        <p:spPr>
          <a:xfrm>
            <a:off x="7398044" y="6337300"/>
            <a:ext cx="1288756" cy="259232"/>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spTree>
    <p:extLst>
      <p:ext uri="{BB962C8B-B14F-4D97-AF65-F5344CB8AC3E}">
        <p14:creationId xmlns:p14="http://schemas.microsoft.com/office/powerpoint/2010/main" val="387441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50DF-1B5F-4AA3-A2B3-8B13CD43DE46}"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38714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5250DF-1B5F-4AA3-A2B3-8B13CD43DE4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23924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5250DF-1B5F-4AA3-A2B3-8B13CD43DE46}"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6969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5250DF-1B5F-4AA3-A2B3-8B13CD43DE46}"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141489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250DF-1B5F-4AA3-A2B3-8B13CD43DE46}"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284725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5250DF-1B5F-4AA3-A2B3-8B13CD43DE4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291916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5250DF-1B5F-4AA3-A2B3-8B13CD43DE46}"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120684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5377"/>
            <a:ext cx="8229600" cy="278130"/>
          </a:xfrm>
          <a:prstGeom prst="rect">
            <a:avLst/>
          </a:prstGeom>
        </p:spPr>
        <p:txBody>
          <a:bodyPr vert="horz" lIns="0" tIns="45720" rIns="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250DF-1B5F-4AA3-A2B3-8B13CD43DE46}" type="datetimeFigureOut">
              <a:rPr lang="en-US" smtClean="0"/>
              <a:t>7/28/2022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22842-BF45-48B4-9CFF-24916EDCC40F}" type="slidenum">
              <a:rPr lang="en-US" smtClean="0"/>
              <a:t>‹#›</a:t>
            </a:fld>
            <a:endParaRPr lang="en-US"/>
          </a:p>
        </p:txBody>
      </p:sp>
      <p:cxnSp>
        <p:nvCxnSpPr>
          <p:cNvPr id="7" name="Straight Connector 6"/>
          <p:cNvCxnSpPr/>
          <p:nvPr userDrawn="1"/>
        </p:nvCxnSpPr>
        <p:spPr>
          <a:xfrm>
            <a:off x="475488" y="895393"/>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957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18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8" userDrawn="1">
          <p15:clr>
            <a:srgbClr val="F26B43"/>
          </p15:clr>
        </p15:guide>
        <p15:guide id="4" pos="5472" userDrawn="1">
          <p15:clr>
            <a:srgbClr val="F26B43"/>
          </p15:clr>
        </p15:guide>
        <p15:guide id="5" orient="horz" pos="4032"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tmp"/></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8.xml"/><Relationship Id="rId1" Type="http://schemas.openxmlformats.org/officeDocument/2006/relationships/tags" Target="../tags/tag3.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1074270"/>
            <a:ext cx="8228732" cy="1477328"/>
          </a:xfrm>
          <a:prstGeom prst="rect">
            <a:avLst/>
          </a:prstGeom>
        </p:spPr>
        <p:txBody>
          <a:bodyPr vert="horz" wrap="square" lIns="0" tIns="0" rIns="0" bIns="0" rtlCol="0" anchor="b">
            <a:spAutoFit/>
          </a:bodyPr>
          <a:lstStyle>
            <a:lvl1pPr algn="l" defTabSz="914400" rtl="0" eaLnBrk="1" latinLnBrk="0" hangingPunct="1">
              <a:spcBef>
                <a:spcPct val="9500"/>
              </a:spcBef>
              <a:buFontTx/>
              <a:buNone/>
              <a:defRPr sz="2400" b="0" i="0" kern="1200">
                <a:solidFill>
                  <a:schemeClr val="tx2"/>
                </a:solidFill>
                <a:latin typeface="Arial" panose="020B0604020202020204" pitchFamily="34" charset="0"/>
                <a:ea typeface="+mj-ea"/>
                <a:cs typeface="+mj-cs"/>
              </a:defRPr>
            </a:lvl1pPr>
          </a:lstStyle>
          <a:p>
            <a:pPr marL="0" marR="0" lvl="0" indent="0" defTabSz="914400" rtl="0" eaLnBrk="1" fontAlgn="auto" latinLnBrk="0" hangingPunct="1">
              <a:lnSpc>
                <a:spcPct val="100000"/>
              </a:lnSpc>
              <a:spcBef>
                <a:spcPct val="950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Arial" panose="020B0604020202020204" pitchFamily="34" charset="0"/>
                <a:cs typeface="+mj-cs"/>
              </a:rPr>
              <a:t>Project Stakeholders Presentation: </a:t>
            </a:r>
            <a:r>
              <a:rPr kumimoji="0" lang="en-US" sz="3200" b="0" i="0" u="none" strike="noStrike" kern="1200" cap="none" spc="0" normalizeH="0" baseline="0" noProof="0" dirty="0">
                <a:ln>
                  <a:noFill/>
                </a:ln>
                <a:solidFill>
                  <a:schemeClr val="tx1"/>
                </a:solidFill>
                <a:effectLst/>
                <a:uLnTx/>
                <a:uFillTx/>
                <a:latin typeface="Arial" panose="020B0604020202020204" pitchFamily="34" charset="0"/>
                <a:cs typeface="+mj-cs"/>
              </a:rPr>
              <a:t>Where to use your Superpower of Resource Management?</a:t>
            </a:r>
          </a:p>
        </p:txBody>
      </p:sp>
      <p:sp>
        <p:nvSpPr>
          <p:cNvPr id="8" name="Rectangle 7"/>
          <p:cNvSpPr>
            <a:spLocks noChangeAspect="1"/>
          </p:cNvSpPr>
          <p:nvPr>
            <p:custDataLst>
              <p:tags r:id="rId1"/>
            </p:custDataLst>
          </p:nvPr>
        </p:nvSpPr>
        <p:spPr>
          <a:xfrm>
            <a:off x="7398044" y="6337300"/>
            <a:ext cx="1288756" cy="259232"/>
          </a:xfrm>
          <a:prstGeom prst="rect">
            <a:avLst/>
          </a:prstGeom>
          <a:blipFill>
            <a:blip r:embed="rId4"/>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pic>
        <p:nvPicPr>
          <p:cNvPr id="4" name="Picture 3">
            <a:extLst>
              <a:ext uri="{FF2B5EF4-FFF2-40B4-BE49-F238E27FC236}">
                <a16:creationId xmlns:a16="http://schemas.microsoft.com/office/drawing/2014/main" id="{11DB608F-1D86-420C-B753-A0407B5D995C}"/>
              </a:ext>
            </a:extLst>
          </p:cNvPr>
          <p:cNvPicPr>
            <a:picLocks noChangeAspect="1"/>
          </p:cNvPicPr>
          <p:nvPr/>
        </p:nvPicPr>
        <p:blipFill>
          <a:blip r:embed="rId5"/>
          <a:stretch>
            <a:fillRect/>
          </a:stretch>
        </p:blipFill>
        <p:spPr>
          <a:xfrm>
            <a:off x="457200" y="6271072"/>
            <a:ext cx="1415143" cy="287233"/>
          </a:xfrm>
          <a:prstGeom prst="rect">
            <a:avLst/>
          </a:prstGeom>
        </p:spPr>
      </p:pic>
      <p:sp>
        <p:nvSpPr>
          <p:cNvPr id="5" name="Title 1">
            <a:extLst>
              <a:ext uri="{FF2B5EF4-FFF2-40B4-BE49-F238E27FC236}">
                <a16:creationId xmlns:a16="http://schemas.microsoft.com/office/drawing/2014/main" id="{6927D10E-D6C8-4AD5-9A29-7DEABE5A3F24}"/>
              </a:ext>
            </a:extLst>
          </p:cNvPr>
          <p:cNvSpPr txBox="1">
            <a:spLocks/>
          </p:cNvSpPr>
          <p:nvPr/>
        </p:nvSpPr>
        <p:spPr>
          <a:xfrm>
            <a:off x="457634" y="4946612"/>
            <a:ext cx="8228732" cy="369332"/>
          </a:xfrm>
          <a:prstGeom prst="rect">
            <a:avLst/>
          </a:prstGeom>
        </p:spPr>
        <p:txBody>
          <a:bodyPr vert="horz" wrap="square" lIns="0" tIns="0" rIns="0" bIns="0" rtlCol="0" anchor="b">
            <a:spAutoFit/>
          </a:bodyPr>
          <a:lstStyle>
            <a:lvl1pPr algn="l" defTabSz="914400" rtl="0" eaLnBrk="1" latinLnBrk="0" hangingPunct="1">
              <a:spcBef>
                <a:spcPct val="9500"/>
              </a:spcBef>
              <a:buFontTx/>
              <a:buNone/>
              <a:defRPr sz="2400" b="0" i="0" kern="1200">
                <a:solidFill>
                  <a:schemeClr val="tx2"/>
                </a:solidFill>
                <a:latin typeface="Arial" panose="020B0604020202020204" pitchFamily="34" charset="0"/>
                <a:ea typeface="+mj-ea"/>
                <a:cs typeface="+mj-cs"/>
              </a:defRPr>
            </a:lvl1pPr>
          </a:lstStyle>
          <a:p>
            <a:pPr>
              <a:defRPr/>
            </a:pPr>
            <a:r>
              <a:rPr lang="en-US" dirty="0">
                <a:solidFill>
                  <a:srgbClr val="0070C0"/>
                </a:solidFill>
              </a:rPr>
              <a:t>Target Stakeholder Group</a:t>
            </a:r>
            <a:r>
              <a:rPr kumimoji="0" lang="en-US" b="0" i="0" u="none" strike="noStrike" kern="1200" cap="none" spc="0" normalizeH="0" baseline="0" noProof="0" dirty="0">
                <a:ln>
                  <a:noFill/>
                </a:ln>
                <a:solidFill>
                  <a:srgbClr val="0070C0"/>
                </a:solidFill>
                <a:effectLst/>
                <a:uLnTx/>
                <a:uFillTx/>
                <a:latin typeface="Arial" panose="020B0604020202020204" pitchFamily="34" charset="0"/>
                <a:cs typeface="+mj-cs"/>
              </a:rPr>
              <a:t>: </a:t>
            </a:r>
            <a:r>
              <a:rPr lang="en-US" b="0" i="0" dirty="0">
                <a:solidFill>
                  <a:srgbClr val="333333"/>
                </a:solidFill>
                <a:effectLst/>
                <a:latin typeface="Open Sans" panose="020B0606030504020204" pitchFamily="34" charset="0"/>
              </a:rPr>
              <a:t>Program (cross-project) leaders</a:t>
            </a:r>
          </a:p>
        </p:txBody>
      </p:sp>
    </p:spTree>
    <p:extLst>
      <p:ext uri="{BB962C8B-B14F-4D97-AF65-F5344CB8AC3E}">
        <p14:creationId xmlns:p14="http://schemas.microsoft.com/office/powerpoint/2010/main" val="378411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A2CB-66D3-4CD2-A310-B1053FD65181}"/>
              </a:ext>
            </a:extLst>
          </p:cNvPr>
          <p:cNvSpPr>
            <a:spLocks noGrp="1"/>
          </p:cNvSpPr>
          <p:nvPr>
            <p:ph type="title"/>
          </p:nvPr>
        </p:nvSpPr>
        <p:spPr>
          <a:xfrm>
            <a:off x="629841" y="457200"/>
            <a:ext cx="3255168" cy="1600200"/>
          </a:xfrm>
        </p:spPr>
        <p:txBody>
          <a:bodyPr>
            <a:normAutofit/>
          </a:bodyPr>
          <a:lstStyle/>
          <a:p>
            <a:r>
              <a:rPr lang="en-US" sz="2800" dirty="0"/>
              <a:t>Help me! I don’t want to go Wasted</a:t>
            </a:r>
          </a:p>
        </p:txBody>
      </p:sp>
      <p:sp>
        <p:nvSpPr>
          <p:cNvPr id="3" name="Content Placeholder 2">
            <a:extLst>
              <a:ext uri="{FF2B5EF4-FFF2-40B4-BE49-F238E27FC236}">
                <a16:creationId xmlns:a16="http://schemas.microsoft.com/office/drawing/2014/main" id="{070B5FA5-7E78-4210-92EB-76EF5C3741B0}"/>
              </a:ext>
            </a:extLst>
          </p:cNvPr>
          <p:cNvSpPr>
            <a:spLocks noGrp="1"/>
          </p:cNvSpPr>
          <p:nvPr>
            <p:ph idx="1"/>
          </p:nvPr>
        </p:nvSpPr>
        <p:spPr>
          <a:xfrm>
            <a:off x="3885009" y="1526381"/>
            <a:ext cx="4629150" cy="4873625"/>
          </a:xfrm>
        </p:spPr>
        <p:txBody>
          <a:bodyPr/>
          <a:lstStyle/>
          <a:p>
            <a:r>
              <a:rPr lang="en-US" dirty="0"/>
              <a:t>Do this kind of thing we are going to let happen?</a:t>
            </a:r>
          </a:p>
          <a:p>
            <a:r>
              <a:rPr lang="en-US" dirty="0"/>
              <a:t>If not, I have some ideas to share, it is in your hands to save the company’s financial resources, with great power comes great responsibility.</a:t>
            </a:r>
          </a:p>
        </p:txBody>
      </p:sp>
      <p:sp>
        <p:nvSpPr>
          <p:cNvPr id="5" name="Rectangle 4">
            <a:extLst>
              <a:ext uri="{FF2B5EF4-FFF2-40B4-BE49-F238E27FC236}">
                <a16:creationId xmlns:a16="http://schemas.microsoft.com/office/drawing/2014/main" id="{49DD3F58-3C1D-4AAA-A211-4517888A7221}"/>
              </a:ext>
            </a:extLst>
          </p:cNvPr>
          <p:cNvSpPr>
            <a:spLocks noChangeAspect="1"/>
          </p:cNvSpPr>
          <p:nvPr>
            <p:custDataLst>
              <p:tags r:id="rId1"/>
            </p:custDataLst>
          </p:nvPr>
        </p:nvSpPr>
        <p:spPr>
          <a:xfrm>
            <a:off x="7398044" y="6337300"/>
            <a:ext cx="1288756" cy="259232"/>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pic>
        <p:nvPicPr>
          <p:cNvPr id="6" name="Picture 5">
            <a:extLst>
              <a:ext uri="{FF2B5EF4-FFF2-40B4-BE49-F238E27FC236}">
                <a16:creationId xmlns:a16="http://schemas.microsoft.com/office/drawing/2014/main" id="{479FB131-8547-472A-A9DA-6A9C39E4DF25}"/>
              </a:ext>
            </a:extLst>
          </p:cNvPr>
          <p:cNvPicPr>
            <a:picLocks noChangeAspect="1"/>
          </p:cNvPicPr>
          <p:nvPr/>
        </p:nvPicPr>
        <p:blipFill>
          <a:blip r:embed="rId4"/>
          <a:stretch>
            <a:fillRect/>
          </a:stretch>
        </p:blipFill>
        <p:spPr>
          <a:xfrm>
            <a:off x="457200" y="6271072"/>
            <a:ext cx="1415143" cy="287233"/>
          </a:xfrm>
          <a:prstGeom prst="rect">
            <a:avLst/>
          </a:prstGeom>
        </p:spPr>
      </p:pic>
      <p:pic>
        <p:nvPicPr>
          <p:cNvPr id="1026" name="Picture 2" descr="Wasting Money Cartoon Stock Illustrations – 105 Wasting Money Cartoon Stock  Illustrations, Vectors &amp; Clipart - Dreamstime">
            <a:extLst>
              <a:ext uri="{FF2B5EF4-FFF2-40B4-BE49-F238E27FC236}">
                <a16:creationId xmlns:a16="http://schemas.microsoft.com/office/drawing/2014/main" id="{DC3E6345-EA62-D822-0A9B-EC5C6EEAF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34" y="2107660"/>
            <a:ext cx="3027218" cy="3669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457200" y="589165"/>
            <a:ext cx="8229600" cy="278130"/>
          </a:xfrm>
        </p:spPr>
        <p:txBody>
          <a:bodyPr>
            <a:normAutofit fontScale="90000"/>
          </a:bodyPr>
          <a:lstStyle/>
          <a:p>
            <a:r>
              <a:rPr lang="en-US" dirty="0">
                <a:solidFill>
                  <a:srgbClr val="0070C0"/>
                </a:solidFill>
              </a:rPr>
              <a:t>Key point, observation or data here…</a:t>
            </a:r>
          </a:p>
        </p:txBody>
      </p:sp>
      <p:sp>
        <p:nvSpPr>
          <p:cNvPr id="7" name="TextBox 6">
            <a:extLst>
              <a:ext uri="{FF2B5EF4-FFF2-40B4-BE49-F238E27FC236}">
                <a16:creationId xmlns:a16="http://schemas.microsoft.com/office/drawing/2014/main" id="{5990DD39-FF97-4877-A551-7939CCC2135A}"/>
              </a:ext>
            </a:extLst>
          </p:cNvPr>
          <p:cNvSpPr txBox="1"/>
          <p:nvPr/>
        </p:nvSpPr>
        <p:spPr>
          <a:xfrm>
            <a:off x="1290918" y="1122109"/>
            <a:ext cx="6562164" cy="1754326"/>
          </a:xfrm>
          <a:prstGeom prst="rect">
            <a:avLst/>
          </a:prstGeom>
          <a:noFill/>
        </p:spPr>
        <p:txBody>
          <a:bodyPr wrap="square" rtlCol="0">
            <a:spAutoFit/>
          </a:bodyPr>
          <a:lstStyle/>
          <a:p>
            <a:r>
              <a:rPr lang="en-US" dirty="0"/>
              <a:t>We have five running projects and two of which are not in good shape, we are going to save them with your help. Project E is a new digital financial product that will bring revenue but it is hanging by the thread and Project C is a process improvement for cost reduction internal project is at risk of failure. Luckily, we have a province to protect it.</a:t>
            </a:r>
          </a:p>
        </p:txBody>
      </p:sp>
      <p:sp>
        <p:nvSpPr>
          <p:cNvPr id="4" name="Rectangle 3">
            <a:extLst>
              <a:ext uri="{FF2B5EF4-FFF2-40B4-BE49-F238E27FC236}">
                <a16:creationId xmlns:a16="http://schemas.microsoft.com/office/drawing/2014/main" id="{8493B1B5-69A4-4C46-8E35-CBCDA24107B4}"/>
              </a:ext>
            </a:extLst>
          </p:cNvPr>
          <p:cNvSpPr>
            <a:spLocks noChangeAspect="1"/>
          </p:cNvSpPr>
          <p:nvPr>
            <p:custDataLst>
              <p:tags r:id="rId1"/>
            </p:custDataLst>
          </p:nvPr>
        </p:nvSpPr>
        <p:spPr>
          <a:xfrm>
            <a:off x="7398044" y="6337300"/>
            <a:ext cx="1288756" cy="259232"/>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pic>
        <p:nvPicPr>
          <p:cNvPr id="5" name="Picture 4">
            <a:extLst>
              <a:ext uri="{FF2B5EF4-FFF2-40B4-BE49-F238E27FC236}">
                <a16:creationId xmlns:a16="http://schemas.microsoft.com/office/drawing/2014/main" id="{05904EA2-AE6F-40AB-8032-033E4935E4E2}"/>
              </a:ext>
            </a:extLst>
          </p:cNvPr>
          <p:cNvPicPr>
            <a:picLocks noChangeAspect="1"/>
          </p:cNvPicPr>
          <p:nvPr/>
        </p:nvPicPr>
        <p:blipFill>
          <a:blip r:embed="rId4"/>
          <a:stretch>
            <a:fillRect/>
          </a:stretch>
        </p:blipFill>
        <p:spPr>
          <a:xfrm>
            <a:off x="457200" y="6271072"/>
            <a:ext cx="1415143" cy="287233"/>
          </a:xfrm>
          <a:prstGeom prst="rect">
            <a:avLst/>
          </a:prstGeom>
        </p:spPr>
      </p:pic>
      <p:sp>
        <p:nvSpPr>
          <p:cNvPr id="3" name="TextBox 2">
            <a:extLst>
              <a:ext uri="{FF2B5EF4-FFF2-40B4-BE49-F238E27FC236}">
                <a16:creationId xmlns:a16="http://schemas.microsoft.com/office/drawing/2014/main" id="{B9AD5C2D-72FA-F371-AECC-57425EED0DD0}"/>
              </a:ext>
            </a:extLst>
          </p:cNvPr>
          <p:cNvSpPr txBox="1"/>
          <p:nvPr/>
        </p:nvSpPr>
        <p:spPr>
          <a:xfrm>
            <a:off x="825500" y="3242902"/>
            <a:ext cx="78613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First, let’s discuss why this kind of thing may be happening in these projects.</a:t>
            </a:r>
          </a:p>
          <a:p>
            <a:pPr marL="285750" indent="-285750">
              <a:buFont typeface="Arial" panose="020B0604020202020204" pitchFamily="34" charset="0"/>
              <a:buChar char="•"/>
            </a:pPr>
            <a:r>
              <a:rPr lang="en-US" dirty="0"/>
              <a:t>Project E is under the budget then what is the problem? If your financial needs are met there is only one conclusion for lack of productivity, More people are allocated to this project than needed and that has made the team less productive.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Project C has financial issues, it is heavily over the budget for specifics it is 318 hours and $ 27,300 over-budgeted.</a:t>
            </a:r>
          </a:p>
        </p:txBody>
      </p:sp>
    </p:spTree>
    <p:extLst>
      <p:ext uri="{BB962C8B-B14F-4D97-AF65-F5344CB8AC3E}">
        <p14:creationId xmlns:p14="http://schemas.microsoft.com/office/powerpoint/2010/main" val="404513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457200" y="589165"/>
            <a:ext cx="8229600" cy="278130"/>
          </a:xfrm>
        </p:spPr>
        <p:txBody>
          <a:bodyPr>
            <a:normAutofit fontScale="90000"/>
          </a:bodyPr>
          <a:lstStyle/>
          <a:p>
            <a:r>
              <a:rPr lang="en-US" dirty="0">
                <a:solidFill>
                  <a:srgbClr val="0070C0"/>
                </a:solidFill>
              </a:rPr>
              <a:t>Key point, observation or data here…</a:t>
            </a:r>
          </a:p>
        </p:txBody>
      </p:sp>
      <p:sp>
        <p:nvSpPr>
          <p:cNvPr id="7" name="TextBox 6">
            <a:extLst>
              <a:ext uri="{FF2B5EF4-FFF2-40B4-BE49-F238E27FC236}">
                <a16:creationId xmlns:a16="http://schemas.microsoft.com/office/drawing/2014/main" id="{5990DD39-FF97-4877-A551-7939CCC2135A}"/>
              </a:ext>
            </a:extLst>
          </p:cNvPr>
          <p:cNvSpPr txBox="1"/>
          <p:nvPr/>
        </p:nvSpPr>
        <p:spPr>
          <a:xfrm>
            <a:off x="1290918" y="1122109"/>
            <a:ext cx="6562164" cy="646331"/>
          </a:xfrm>
          <a:prstGeom prst="rect">
            <a:avLst/>
          </a:prstGeom>
          <a:noFill/>
        </p:spPr>
        <p:txBody>
          <a:bodyPr wrap="square" rtlCol="0">
            <a:spAutoFit/>
          </a:bodyPr>
          <a:lstStyle/>
          <a:p>
            <a:r>
              <a:rPr lang="en-US" dirty="0"/>
              <a:t>Now we know what is the reason for this situation now to the solution.</a:t>
            </a:r>
          </a:p>
        </p:txBody>
      </p:sp>
      <p:sp>
        <p:nvSpPr>
          <p:cNvPr id="4" name="Rectangle 3">
            <a:extLst>
              <a:ext uri="{FF2B5EF4-FFF2-40B4-BE49-F238E27FC236}">
                <a16:creationId xmlns:a16="http://schemas.microsoft.com/office/drawing/2014/main" id="{8493B1B5-69A4-4C46-8E35-CBCDA24107B4}"/>
              </a:ext>
            </a:extLst>
          </p:cNvPr>
          <p:cNvSpPr>
            <a:spLocks noChangeAspect="1"/>
          </p:cNvSpPr>
          <p:nvPr>
            <p:custDataLst>
              <p:tags r:id="rId1"/>
            </p:custDataLst>
          </p:nvPr>
        </p:nvSpPr>
        <p:spPr>
          <a:xfrm>
            <a:off x="7398044" y="6337300"/>
            <a:ext cx="1288756" cy="259232"/>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pic>
        <p:nvPicPr>
          <p:cNvPr id="5" name="Picture 4">
            <a:extLst>
              <a:ext uri="{FF2B5EF4-FFF2-40B4-BE49-F238E27FC236}">
                <a16:creationId xmlns:a16="http://schemas.microsoft.com/office/drawing/2014/main" id="{05904EA2-AE6F-40AB-8032-033E4935E4E2}"/>
              </a:ext>
            </a:extLst>
          </p:cNvPr>
          <p:cNvPicPr>
            <a:picLocks noChangeAspect="1"/>
          </p:cNvPicPr>
          <p:nvPr/>
        </p:nvPicPr>
        <p:blipFill>
          <a:blip r:embed="rId4"/>
          <a:stretch>
            <a:fillRect/>
          </a:stretch>
        </p:blipFill>
        <p:spPr>
          <a:xfrm>
            <a:off x="457200" y="6271072"/>
            <a:ext cx="1415143" cy="287233"/>
          </a:xfrm>
          <a:prstGeom prst="rect">
            <a:avLst/>
          </a:prstGeom>
        </p:spPr>
      </p:pic>
      <p:sp>
        <p:nvSpPr>
          <p:cNvPr id="3" name="TextBox 2">
            <a:extLst>
              <a:ext uri="{FF2B5EF4-FFF2-40B4-BE49-F238E27FC236}">
                <a16:creationId xmlns:a16="http://schemas.microsoft.com/office/drawing/2014/main" id="{B9AD5C2D-72FA-F371-AECC-57425EED0DD0}"/>
              </a:ext>
            </a:extLst>
          </p:cNvPr>
          <p:cNvSpPr txBox="1"/>
          <p:nvPr/>
        </p:nvSpPr>
        <p:spPr>
          <a:xfrm>
            <a:off x="825500" y="1700088"/>
            <a:ext cx="78613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 First, We need to allocate human resources that are under-utilized to Project C as it is burdened heavily. </a:t>
            </a:r>
          </a:p>
          <a:p>
            <a:pPr marL="285750" indent="-285750">
              <a:buFont typeface="Arial" panose="020B0604020202020204" pitchFamily="34" charset="0"/>
              <a:buChar char="•"/>
            </a:pPr>
            <a:r>
              <a:rPr lang="en-US" dirty="0"/>
              <a:t>Doing that we need to consider some things I listed below:</a:t>
            </a:r>
          </a:p>
          <a:p>
            <a:pPr marL="800100" lvl="1" indent="-342900">
              <a:buFont typeface="+mj-lt"/>
              <a:buAutoNum type="arabicPeriod"/>
            </a:pPr>
            <a:r>
              <a:rPr lang="en-US" dirty="0"/>
              <a:t>Person we choose to add to the team should be under-utilized</a:t>
            </a:r>
          </a:p>
          <a:p>
            <a:pPr marL="800100" lvl="1" indent="-342900">
              <a:buFont typeface="+mj-lt"/>
              <a:buAutoNum type="arabicPeriod"/>
            </a:pPr>
            <a:r>
              <a:rPr lang="en-US" dirty="0"/>
              <a:t>Project should have a financial budget to accommodate the new personnel joining them and if the project lacks financial resources it should be allocated if possible and there is a potential for greater financial gains for the company.</a:t>
            </a:r>
          </a:p>
          <a:p>
            <a:pPr marL="800100" lvl="1" indent="-342900">
              <a:buFont typeface="+mj-lt"/>
              <a:buAutoNum type="arabicPeriod"/>
            </a:pPr>
            <a:r>
              <a:rPr lang="en-US" dirty="0"/>
              <a:t>Persons to be chosen should have experienced </a:t>
            </a:r>
            <a:r>
              <a:rPr lang="en-US" dirty="0" err="1"/>
              <a:t>pexperiencereferably</a:t>
            </a:r>
            <a:r>
              <a:rPr lang="en-US" dirty="0"/>
              <a:t> mid-senior to senior level as projects are in the state of emergency. Project E is barely standing to schedule and Project C is Way past the schedule. My reason for adding a mid-senior is to look out for financial resources under the budget and also this person would be capable of getting up to speed quickly.</a:t>
            </a:r>
          </a:p>
        </p:txBody>
      </p:sp>
    </p:spTree>
    <p:extLst>
      <p:ext uri="{BB962C8B-B14F-4D97-AF65-F5344CB8AC3E}">
        <p14:creationId xmlns:p14="http://schemas.microsoft.com/office/powerpoint/2010/main" val="201417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457200" y="589165"/>
            <a:ext cx="8229600" cy="278130"/>
          </a:xfrm>
        </p:spPr>
        <p:txBody>
          <a:bodyPr>
            <a:normAutofit fontScale="90000"/>
          </a:bodyPr>
          <a:lstStyle/>
          <a:p>
            <a:r>
              <a:rPr lang="en-US" dirty="0">
                <a:solidFill>
                  <a:srgbClr val="0070C0"/>
                </a:solidFill>
              </a:rPr>
              <a:t>Key point, observation or data here…</a:t>
            </a:r>
          </a:p>
        </p:txBody>
      </p:sp>
      <p:sp>
        <p:nvSpPr>
          <p:cNvPr id="7" name="TextBox 6">
            <a:extLst>
              <a:ext uri="{FF2B5EF4-FFF2-40B4-BE49-F238E27FC236}">
                <a16:creationId xmlns:a16="http://schemas.microsoft.com/office/drawing/2014/main" id="{5990DD39-FF97-4877-A551-7939CCC2135A}"/>
              </a:ext>
            </a:extLst>
          </p:cNvPr>
          <p:cNvSpPr txBox="1"/>
          <p:nvPr/>
        </p:nvSpPr>
        <p:spPr>
          <a:xfrm>
            <a:off x="1290918" y="1122109"/>
            <a:ext cx="6562164" cy="369332"/>
          </a:xfrm>
          <a:prstGeom prst="rect">
            <a:avLst/>
          </a:prstGeom>
          <a:noFill/>
        </p:spPr>
        <p:txBody>
          <a:bodyPr wrap="square" rtlCol="0">
            <a:spAutoFit/>
          </a:bodyPr>
          <a:lstStyle/>
          <a:p>
            <a:r>
              <a:rPr lang="en-US" b="1" dirty="0"/>
              <a:t>Menu to choose from</a:t>
            </a:r>
          </a:p>
        </p:txBody>
      </p:sp>
      <p:sp>
        <p:nvSpPr>
          <p:cNvPr id="4" name="Rectangle 3">
            <a:extLst>
              <a:ext uri="{FF2B5EF4-FFF2-40B4-BE49-F238E27FC236}">
                <a16:creationId xmlns:a16="http://schemas.microsoft.com/office/drawing/2014/main" id="{8493B1B5-69A4-4C46-8E35-CBCDA24107B4}"/>
              </a:ext>
            </a:extLst>
          </p:cNvPr>
          <p:cNvSpPr>
            <a:spLocks noChangeAspect="1"/>
          </p:cNvSpPr>
          <p:nvPr>
            <p:custDataLst>
              <p:tags r:id="rId1"/>
            </p:custDataLst>
          </p:nvPr>
        </p:nvSpPr>
        <p:spPr>
          <a:xfrm>
            <a:off x="7398044" y="6337300"/>
            <a:ext cx="1288756" cy="259232"/>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pic>
        <p:nvPicPr>
          <p:cNvPr id="5" name="Picture 4">
            <a:extLst>
              <a:ext uri="{FF2B5EF4-FFF2-40B4-BE49-F238E27FC236}">
                <a16:creationId xmlns:a16="http://schemas.microsoft.com/office/drawing/2014/main" id="{05904EA2-AE6F-40AB-8032-033E4935E4E2}"/>
              </a:ext>
            </a:extLst>
          </p:cNvPr>
          <p:cNvPicPr>
            <a:picLocks noChangeAspect="1"/>
          </p:cNvPicPr>
          <p:nvPr/>
        </p:nvPicPr>
        <p:blipFill>
          <a:blip r:embed="rId4"/>
          <a:stretch>
            <a:fillRect/>
          </a:stretch>
        </p:blipFill>
        <p:spPr>
          <a:xfrm>
            <a:off x="457200" y="6271072"/>
            <a:ext cx="1415143" cy="287233"/>
          </a:xfrm>
          <a:prstGeom prst="rect">
            <a:avLst/>
          </a:prstGeom>
        </p:spPr>
      </p:pic>
      <p:graphicFrame>
        <p:nvGraphicFramePr>
          <p:cNvPr id="8" name="Table 4">
            <a:extLst>
              <a:ext uri="{FF2B5EF4-FFF2-40B4-BE49-F238E27FC236}">
                <a16:creationId xmlns:a16="http://schemas.microsoft.com/office/drawing/2014/main" id="{E8F654BD-2216-E588-B6E7-571DC3933F56}"/>
              </a:ext>
            </a:extLst>
          </p:cNvPr>
          <p:cNvGraphicFramePr>
            <a:graphicFrameLocks noGrp="1"/>
          </p:cNvGraphicFramePr>
          <p:nvPr>
            <p:extLst>
              <p:ext uri="{D42A27DB-BD31-4B8C-83A1-F6EECF244321}">
                <p14:modId xmlns:p14="http://schemas.microsoft.com/office/powerpoint/2010/main" val="2713198048"/>
              </p:ext>
            </p:extLst>
          </p:nvPr>
        </p:nvGraphicFramePr>
        <p:xfrm>
          <a:off x="1113825" y="1673257"/>
          <a:ext cx="6916350" cy="4482226"/>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383270">
                  <a:extLst>
                    <a:ext uri="{9D8B030D-6E8A-4147-A177-3AD203B41FA5}">
                      <a16:colId xmlns:a16="http://schemas.microsoft.com/office/drawing/2014/main" val="2185426272"/>
                    </a:ext>
                  </a:extLst>
                </a:gridCol>
                <a:gridCol w="1383270">
                  <a:extLst>
                    <a:ext uri="{9D8B030D-6E8A-4147-A177-3AD203B41FA5}">
                      <a16:colId xmlns:a16="http://schemas.microsoft.com/office/drawing/2014/main" val="3283414463"/>
                    </a:ext>
                  </a:extLst>
                </a:gridCol>
                <a:gridCol w="1383270">
                  <a:extLst>
                    <a:ext uri="{9D8B030D-6E8A-4147-A177-3AD203B41FA5}">
                      <a16:colId xmlns:a16="http://schemas.microsoft.com/office/drawing/2014/main" val="4061031279"/>
                    </a:ext>
                  </a:extLst>
                </a:gridCol>
                <a:gridCol w="1383270">
                  <a:extLst>
                    <a:ext uri="{9D8B030D-6E8A-4147-A177-3AD203B41FA5}">
                      <a16:colId xmlns:a16="http://schemas.microsoft.com/office/drawing/2014/main" val="193960279"/>
                    </a:ext>
                  </a:extLst>
                </a:gridCol>
                <a:gridCol w="1383270">
                  <a:extLst>
                    <a:ext uri="{9D8B030D-6E8A-4147-A177-3AD203B41FA5}">
                      <a16:colId xmlns:a16="http://schemas.microsoft.com/office/drawing/2014/main" val="1324765120"/>
                    </a:ext>
                  </a:extLst>
                </a:gridCol>
              </a:tblGrid>
              <a:tr h="717981">
                <a:tc>
                  <a:txBody>
                    <a:bodyPr/>
                    <a:lstStyle/>
                    <a:p>
                      <a:r>
                        <a:rPr lang="en-US" sz="1600" dirty="0"/>
                        <a:t>Personnel Name</a:t>
                      </a:r>
                    </a:p>
                  </a:txBody>
                  <a:tcPr marL="92354" marR="92354"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600" dirty="0">
                          <a:solidFill>
                            <a:srgbClr val="FFFFFF"/>
                          </a:solidFill>
                          <a:effectLst/>
                        </a:rPr>
                        <a:t>SUM of Budget hours</a:t>
                      </a:r>
                    </a:p>
                    <a:p>
                      <a:pPr rtl="0" fontAlgn="b"/>
                      <a:endParaRPr lang="en-US" sz="1600" dirty="0">
                        <a:solidFill>
                          <a:srgbClr val="FFFFFF"/>
                        </a:solidFill>
                        <a:effectLst/>
                      </a:endParaRPr>
                    </a:p>
                  </a:txBody>
                  <a:tcPr marL="92354" marR="92354"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r>
                        <a:rPr lang="en-US" sz="1600" dirty="0">
                          <a:solidFill>
                            <a:srgbClr val="FFFFFF"/>
                          </a:solidFill>
                          <a:effectLst/>
                        </a:rPr>
                        <a:t>SUM of Actual hours</a:t>
                      </a:r>
                    </a:p>
                  </a:txBody>
                  <a:tcPr marL="92354" marR="92354"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600" dirty="0">
                          <a:solidFill>
                            <a:srgbClr val="FFFFFF"/>
                          </a:solidFill>
                          <a:effectLst/>
                        </a:rPr>
                        <a:t>Budget vs Actual</a:t>
                      </a:r>
                    </a:p>
                  </a:txBody>
                  <a:tcPr marL="92354" marR="92354"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r>
                        <a:rPr lang="en-US" sz="1600" dirty="0">
                          <a:solidFill>
                            <a:srgbClr val="FFFFFF"/>
                          </a:solidFill>
                          <a:effectLst/>
                        </a:rPr>
                        <a:t>By how much?</a:t>
                      </a:r>
                    </a:p>
                  </a:txBody>
                  <a:tcPr marL="92354" marR="92354" marT="41564" marB="415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078823"/>
                  </a:ext>
                </a:extLst>
              </a:tr>
              <a:tr h="241769">
                <a:tc>
                  <a:txBody>
                    <a:bodyPr/>
                    <a:lstStyle/>
                    <a:p>
                      <a:pPr rtl="0" fontAlgn="b"/>
                      <a:r>
                        <a:rPr lang="en-US" dirty="0">
                          <a:effectLst/>
                        </a:rPr>
                        <a:t>Crystal</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900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900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As Budgeted</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US" dirty="0">
                          <a:effectLst/>
                        </a:rPr>
                        <a:t>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614449"/>
                  </a:ext>
                </a:extLst>
              </a:tr>
              <a:tr h="308126">
                <a:tc>
                  <a:txBody>
                    <a:bodyPr/>
                    <a:lstStyle/>
                    <a:p>
                      <a:pPr rtl="0" fontAlgn="b"/>
                      <a:r>
                        <a:rPr lang="en-US">
                          <a:effectLst/>
                        </a:rPr>
                        <a:t>Erica</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900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Under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dirty="0">
                          <a:effectLst/>
                        </a:rPr>
                        <a:t>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885951"/>
                  </a:ext>
                </a:extLst>
              </a:tr>
              <a:tr h="241769">
                <a:tc>
                  <a:txBody>
                    <a:bodyPr/>
                    <a:lstStyle/>
                    <a:p>
                      <a:pPr rtl="0" fontAlgn="b"/>
                      <a:r>
                        <a:rPr lang="en-US" dirty="0">
                          <a:effectLst/>
                        </a:rPr>
                        <a:t>Gail</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930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1026</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-96</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262986"/>
                  </a:ext>
                </a:extLst>
              </a:tr>
              <a:tr h="241769">
                <a:tc>
                  <a:txBody>
                    <a:bodyPr/>
                    <a:lstStyle/>
                    <a:p>
                      <a:pPr rtl="0" fontAlgn="b"/>
                      <a:r>
                        <a:rPr lang="en-US" dirty="0">
                          <a:effectLst/>
                        </a:rPr>
                        <a:t>George</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1200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-240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0826958"/>
                  </a:ext>
                </a:extLst>
              </a:tr>
              <a:tr h="308126">
                <a:tc>
                  <a:txBody>
                    <a:bodyPr/>
                    <a:lstStyle/>
                    <a:p>
                      <a:pPr rtl="0" fontAlgn="b"/>
                      <a:r>
                        <a:rPr lang="en-US" dirty="0">
                          <a:effectLst/>
                        </a:rPr>
                        <a:t>Inigo</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660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Under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dirty="0">
                          <a:effectLst/>
                        </a:rPr>
                        <a:t>300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2750464"/>
                  </a:ext>
                </a:extLst>
              </a:tr>
              <a:tr h="241769">
                <a:tc>
                  <a:txBody>
                    <a:bodyPr/>
                    <a:lstStyle/>
                    <a:p>
                      <a:pPr rtl="0" fontAlgn="b"/>
                      <a:r>
                        <a:rPr lang="en-US" dirty="0">
                          <a:effectLst/>
                        </a:rPr>
                        <a:t>Jenny</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1020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30994"/>
                  </a:ext>
                </a:extLst>
              </a:tr>
              <a:tr h="241769">
                <a:tc>
                  <a:txBody>
                    <a:bodyPr/>
                    <a:lstStyle/>
                    <a:p>
                      <a:pPr rtl="0" fontAlgn="b"/>
                      <a:r>
                        <a:rPr lang="en-US">
                          <a:effectLst/>
                        </a:rPr>
                        <a:t>Jim</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1050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-90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219261"/>
                  </a:ext>
                </a:extLst>
              </a:tr>
              <a:tr h="308126">
                <a:tc>
                  <a:txBody>
                    <a:bodyPr/>
                    <a:lstStyle/>
                    <a:p>
                      <a:pPr rtl="0" fontAlgn="b"/>
                      <a:r>
                        <a:rPr lang="en-US" dirty="0">
                          <a:effectLst/>
                        </a:rPr>
                        <a:t>Larry</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480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Under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dirty="0">
                          <a:effectLst/>
                        </a:rPr>
                        <a:t>480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820931"/>
                  </a:ext>
                </a:extLst>
              </a:tr>
              <a:tr h="241769">
                <a:tc>
                  <a:txBody>
                    <a:bodyPr/>
                    <a:lstStyle/>
                    <a:p>
                      <a:pPr rtl="0" fontAlgn="b"/>
                      <a:r>
                        <a:rPr lang="en-US" dirty="0">
                          <a:effectLst/>
                        </a:rPr>
                        <a:t>Monique</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1200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-240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6884629"/>
                  </a:ext>
                </a:extLst>
              </a:tr>
              <a:tr h="241769">
                <a:tc>
                  <a:txBody>
                    <a:bodyPr/>
                    <a:lstStyle/>
                    <a:p>
                      <a:pPr rtl="0" fontAlgn="b"/>
                      <a:r>
                        <a:rPr lang="en-US" dirty="0">
                          <a:effectLst/>
                        </a:rPr>
                        <a:t>Sarah</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1020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424423"/>
                  </a:ext>
                </a:extLst>
              </a:tr>
              <a:tr h="241769">
                <a:tc>
                  <a:txBody>
                    <a:bodyPr/>
                    <a:lstStyle/>
                    <a:p>
                      <a:pPr rtl="0" fontAlgn="b"/>
                      <a:r>
                        <a:rPr lang="en-US">
                          <a:effectLst/>
                        </a:rPr>
                        <a:t>Sondra</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As Budgeted</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US" dirty="0">
                          <a:effectLst/>
                        </a:rPr>
                        <a:t>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66690"/>
                  </a:ext>
                </a:extLst>
              </a:tr>
              <a:tr h="241769">
                <a:tc>
                  <a:txBody>
                    <a:bodyPr/>
                    <a:lstStyle/>
                    <a:p>
                      <a:pPr rtl="0" fontAlgn="b"/>
                      <a:r>
                        <a:rPr lang="en-US" dirty="0">
                          <a:effectLst/>
                        </a:rPr>
                        <a:t>Stanley</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720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a:effectLst/>
                        </a:rPr>
                        <a:t>864</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-144</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544983"/>
                  </a:ext>
                </a:extLst>
              </a:tr>
              <a:tr h="241769">
                <a:tc>
                  <a:txBody>
                    <a:bodyPr/>
                    <a:lstStyle/>
                    <a:p>
                      <a:pPr rtl="0" fontAlgn="b"/>
                      <a:r>
                        <a:rPr lang="en-US" dirty="0">
                          <a:effectLst/>
                        </a:rPr>
                        <a:t>Tom</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960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dirty="0">
                          <a:effectLst/>
                        </a:rPr>
                        <a:t>990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Over Budget</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-30</a:t>
                      </a:r>
                    </a:p>
                  </a:txBody>
                  <a:tcPr marL="22860" marR="2286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102594"/>
                  </a:ext>
                </a:extLst>
              </a:tr>
            </a:tbl>
          </a:graphicData>
        </a:graphic>
      </p:graphicFrame>
    </p:spTree>
    <p:extLst>
      <p:ext uri="{BB962C8B-B14F-4D97-AF65-F5344CB8AC3E}">
        <p14:creationId xmlns:p14="http://schemas.microsoft.com/office/powerpoint/2010/main" val="373470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457200" y="580201"/>
            <a:ext cx="8229600" cy="278130"/>
          </a:xfrm>
        </p:spPr>
        <p:txBody>
          <a:bodyPr>
            <a:normAutofit fontScale="90000"/>
          </a:bodyPr>
          <a:lstStyle/>
          <a:p>
            <a:r>
              <a:rPr lang="en-US" dirty="0">
                <a:solidFill>
                  <a:srgbClr val="0070C0"/>
                </a:solidFill>
              </a:rPr>
              <a:t>Summary</a:t>
            </a:r>
          </a:p>
        </p:txBody>
      </p:sp>
      <p:sp>
        <p:nvSpPr>
          <p:cNvPr id="5" name="TextBox 4">
            <a:extLst>
              <a:ext uri="{FF2B5EF4-FFF2-40B4-BE49-F238E27FC236}">
                <a16:creationId xmlns:a16="http://schemas.microsoft.com/office/drawing/2014/main" id="{AF8708C7-ADE0-446E-9ADB-927072589CA3}"/>
              </a:ext>
            </a:extLst>
          </p:cNvPr>
          <p:cNvSpPr txBox="1"/>
          <p:nvPr/>
        </p:nvSpPr>
        <p:spPr>
          <a:xfrm>
            <a:off x="457200" y="2521059"/>
            <a:ext cx="7439036"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To sum up, Project C is at risk of failure and needs a resource, this project if executed successfully will improve our process and optimize the workflow for future projects.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Project E is not very behind the schedule but from more likely to be in this situation due to more people on the team than necessary, needs some exploration into this fact and then action to be taken accordingly.</a:t>
            </a:r>
          </a:p>
          <a:p>
            <a:pPr marL="285750" indent="-285750">
              <a:buFont typeface="Arial" panose="020B0604020202020204" pitchFamily="34" charset="0"/>
              <a:buChar char="•"/>
            </a:pPr>
            <a:endParaRPr lang="en-US" sz="1600" dirty="0"/>
          </a:p>
        </p:txBody>
      </p:sp>
      <p:sp>
        <p:nvSpPr>
          <p:cNvPr id="4" name="Rectangle 3">
            <a:extLst>
              <a:ext uri="{FF2B5EF4-FFF2-40B4-BE49-F238E27FC236}">
                <a16:creationId xmlns:a16="http://schemas.microsoft.com/office/drawing/2014/main" id="{EE698E72-B07D-436D-9C10-96FD08B9E5EF}"/>
              </a:ext>
            </a:extLst>
          </p:cNvPr>
          <p:cNvSpPr>
            <a:spLocks noChangeAspect="1"/>
          </p:cNvSpPr>
          <p:nvPr>
            <p:custDataLst>
              <p:tags r:id="rId1"/>
            </p:custDataLst>
          </p:nvPr>
        </p:nvSpPr>
        <p:spPr>
          <a:xfrm>
            <a:off x="7398044" y="6337300"/>
            <a:ext cx="1288756" cy="259232"/>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pic>
        <p:nvPicPr>
          <p:cNvPr id="6" name="Picture 5">
            <a:extLst>
              <a:ext uri="{FF2B5EF4-FFF2-40B4-BE49-F238E27FC236}">
                <a16:creationId xmlns:a16="http://schemas.microsoft.com/office/drawing/2014/main" id="{900F6A78-638E-4D26-96BA-16353CC76076}"/>
              </a:ext>
            </a:extLst>
          </p:cNvPr>
          <p:cNvPicPr>
            <a:picLocks noChangeAspect="1"/>
          </p:cNvPicPr>
          <p:nvPr/>
        </p:nvPicPr>
        <p:blipFill>
          <a:blip r:embed="rId4"/>
          <a:stretch>
            <a:fillRect/>
          </a:stretch>
        </p:blipFill>
        <p:spPr>
          <a:xfrm>
            <a:off x="457200" y="6271072"/>
            <a:ext cx="1415143" cy="287233"/>
          </a:xfrm>
          <a:prstGeom prst="rect">
            <a:avLst/>
          </a:prstGeom>
        </p:spPr>
      </p:pic>
    </p:spTree>
    <p:extLst>
      <p:ext uri="{BB962C8B-B14F-4D97-AF65-F5344CB8AC3E}">
        <p14:creationId xmlns:p14="http://schemas.microsoft.com/office/powerpoint/2010/main" val="98608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967185-1425-ACA6-BB9E-117F8BAEBE86}"/>
              </a:ext>
            </a:extLst>
          </p:cNvPr>
          <p:cNvSpPr/>
          <p:nvPr/>
        </p:nvSpPr>
        <p:spPr>
          <a:xfrm>
            <a:off x="2146300" y="2967335"/>
            <a:ext cx="4864099" cy="923330"/>
          </a:xfrm>
          <a:prstGeom prst="rect">
            <a:avLst/>
          </a:prstGeom>
          <a:solidFill>
            <a:schemeClr val="bg1"/>
          </a:solidFill>
          <a:ln>
            <a:noFill/>
          </a:ln>
          <a:effectLst>
            <a:innerShdw blurRad="114300">
              <a:prstClr val="black"/>
            </a:innerShdw>
            <a:softEdge rad="635000"/>
          </a:effectLst>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5400" b="0" cap="none" spc="0" dirty="0">
                <a:ln w="0">
                  <a:solidFill>
                    <a:schemeClr val="bg2"/>
                  </a:solidFill>
                </a:ln>
                <a:solidFill>
                  <a:schemeClr val="accent4"/>
                </a:solidFill>
                <a:effectLst>
                  <a:glow rad="228600">
                    <a:schemeClr val="accent1">
                      <a:satMod val="175000"/>
                      <a:alpha val="40000"/>
                    </a:schemeClr>
                  </a:glow>
                  <a:innerShdw blurRad="63500" dist="50800" dir="13500000">
                    <a:prstClr val="black">
                      <a:alpha val="50000"/>
                    </a:prstClr>
                  </a:innerShdw>
                </a:effectLst>
              </a:rPr>
              <a:t>Thank you</a:t>
            </a:r>
          </a:p>
        </p:txBody>
      </p:sp>
    </p:spTree>
    <p:extLst>
      <p:ext uri="{BB962C8B-B14F-4D97-AF65-F5344CB8AC3E}">
        <p14:creationId xmlns:p14="http://schemas.microsoft.com/office/powerpoint/2010/main" val="3745663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2.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3.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4.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5.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6.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7.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heme/theme1.xml><?xml version="1.0" encoding="utf-8"?>
<a:theme xmlns:a="http://schemas.openxmlformats.org/drawingml/2006/main" name="Office Theme">
  <a:themeElements>
    <a:clrScheme name="JPMorgan Chase &amp; Co">
      <a:dk1>
        <a:sysClr val="windowText" lastClr="000000"/>
      </a:dk1>
      <a:lt1>
        <a:sysClr val="window" lastClr="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2496</TotalTime>
  <Words>603</Words>
  <Application>Microsoft Office PowerPoint</Application>
  <PresentationFormat>On-screen Show (4:3)</PresentationFormat>
  <Paragraphs>96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Open Sans</vt:lpstr>
      <vt:lpstr>Office Theme</vt:lpstr>
      <vt:lpstr>PowerPoint Presentation</vt:lpstr>
      <vt:lpstr>Help me! I don’t want to go Wasted</vt:lpstr>
      <vt:lpstr>Key point, observation or data here…</vt:lpstr>
      <vt:lpstr>Key point, observation or data here…</vt:lpstr>
      <vt:lpstr>Key point, observation or data here…</vt:lpstr>
      <vt:lpstr>Summary</vt:lpstr>
      <vt:lpstr>PowerPoint Presentation</vt:lpstr>
    </vt:vector>
  </TitlesOfParts>
  <Company>JPMorgan Chase &amp;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LENOVO</cp:lastModifiedBy>
  <cp:revision>114</cp:revision>
  <dcterms:created xsi:type="dcterms:W3CDTF">2020-03-26T22:50:15Z</dcterms:created>
  <dcterms:modified xsi:type="dcterms:W3CDTF">2022-07-28T03:28:09Z</dcterms:modified>
</cp:coreProperties>
</file>