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6" r:id="rId3"/>
    <p:sldId id="257" r:id="rId4"/>
    <p:sldId id="258" r:id="rId5"/>
    <p:sldId id="262" r:id="rId6"/>
    <p:sldId id="265" r:id="rId7"/>
    <p:sldId id="260" r:id="rId8"/>
    <p:sldId id="263" r:id="rId9"/>
    <p:sldId id="267" r:id="rId10"/>
    <p:sldId id="268" r:id="rId11"/>
    <p:sldId id="269" r:id="rId12"/>
    <p:sldId id="270" r:id="rId13"/>
    <p:sldId id="272" r:id="rId14"/>
    <p:sldId id="271" r:id="rId15"/>
    <p:sldId id="278" r:id="rId16"/>
    <p:sldId id="264" r:id="rId17"/>
    <p:sldId id="266" r:id="rId18"/>
    <p:sldId id="273" r:id="rId19"/>
    <p:sldId id="280" r:id="rId20"/>
    <p:sldId id="281"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FA6C7D-776F-43E0-8FB0-02F5B4976720}" v="12" dt="2025-05-28T18:16:42.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 PC" userId="ca7ecd5bfe32ce35" providerId="LiveId" clId="{29FA6C7D-776F-43E0-8FB0-02F5B4976720}"/>
    <pc:docChg chg="undo custSel addSld delSld modSld">
      <pc:chgData name="MY PC" userId="ca7ecd5bfe32ce35" providerId="LiveId" clId="{29FA6C7D-776F-43E0-8FB0-02F5B4976720}" dt="2025-05-29T01:27:37.789" v="317" actId="47"/>
      <pc:docMkLst>
        <pc:docMk/>
      </pc:docMkLst>
      <pc:sldChg chg="addSp modSp mod">
        <pc:chgData name="MY PC" userId="ca7ecd5bfe32ce35" providerId="LiveId" clId="{29FA6C7D-776F-43E0-8FB0-02F5B4976720}" dt="2025-05-28T09:05:31.447" v="258" actId="1076"/>
        <pc:sldMkLst>
          <pc:docMk/>
          <pc:sldMk cId="3046958204" sldId="256"/>
        </pc:sldMkLst>
        <pc:spChg chg="add mod">
          <ac:chgData name="MY PC" userId="ca7ecd5bfe32ce35" providerId="LiveId" clId="{29FA6C7D-776F-43E0-8FB0-02F5B4976720}" dt="2025-05-28T09:05:31.447" v="258" actId="1076"/>
          <ac:spMkLst>
            <pc:docMk/>
            <pc:sldMk cId="3046958204" sldId="256"/>
            <ac:spMk id="3" creationId="{5E3577AF-3CFE-AFA7-9522-623D46B7B394}"/>
          </ac:spMkLst>
        </pc:spChg>
        <pc:spChg chg="mod">
          <ac:chgData name="MY PC" userId="ca7ecd5bfe32ce35" providerId="LiveId" clId="{29FA6C7D-776F-43E0-8FB0-02F5B4976720}" dt="2025-05-28T09:05:26.646" v="257" actId="1076"/>
          <ac:spMkLst>
            <pc:docMk/>
            <pc:sldMk cId="3046958204" sldId="256"/>
            <ac:spMk id="11" creationId="{E77F73B1-E949-96E4-A0DB-57F8E4EAFEEF}"/>
          </ac:spMkLst>
        </pc:spChg>
      </pc:sldChg>
      <pc:sldChg chg="modSp mod">
        <pc:chgData name="MY PC" userId="ca7ecd5bfe32ce35" providerId="LiveId" clId="{29FA6C7D-776F-43E0-8FB0-02F5B4976720}" dt="2025-05-28T06:50:31.923" v="206" actId="1076"/>
        <pc:sldMkLst>
          <pc:docMk/>
          <pc:sldMk cId="757626614" sldId="257"/>
        </pc:sldMkLst>
        <pc:spChg chg="mod">
          <ac:chgData name="MY PC" userId="ca7ecd5bfe32ce35" providerId="LiveId" clId="{29FA6C7D-776F-43E0-8FB0-02F5B4976720}" dt="2025-05-27T20:04:26.647" v="148" actId="207"/>
          <ac:spMkLst>
            <pc:docMk/>
            <pc:sldMk cId="757626614" sldId="257"/>
            <ac:spMk id="2" creationId="{CC73AAEA-5BD1-5BB4-D007-C4F1298A7091}"/>
          </ac:spMkLst>
        </pc:spChg>
        <pc:spChg chg="mod">
          <ac:chgData name="MY PC" userId="ca7ecd5bfe32ce35" providerId="LiveId" clId="{29FA6C7D-776F-43E0-8FB0-02F5B4976720}" dt="2025-05-28T06:50:31.923" v="206" actId="1076"/>
          <ac:spMkLst>
            <pc:docMk/>
            <pc:sldMk cId="757626614" sldId="257"/>
            <ac:spMk id="3" creationId="{A21EBD86-35A5-38CF-0990-78F65B4468D0}"/>
          </ac:spMkLst>
        </pc:spChg>
      </pc:sldChg>
      <pc:sldChg chg="modSp mod">
        <pc:chgData name="MY PC" userId="ca7ecd5bfe32ce35" providerId="LiveId" clId="{29FA6C7D-776F-43E0-8FB0-02F5B4976720}" dt="2025-05-28T13:36:19.240" v="278" actId="20577"/>
        <pc:sldMkLst>
          <pc:docMk/>
          <pc:sldMk cId="3853343064" sldId="258"/>
        </pc:sldMkLst>
        <pc:spChg chg="mod">
          <ac:chgData name="MY PC" userId="ca7ecd5bfe32ce35" providerId="LiveId" clId="{29FA6C7D-776F-43E0-8FB0-02F5B4976720}" dt="2025-05-28T13:36:19.240" v="278" actId="20577"/>
          <ac:spMkLst>
            <pc:docMk/>
            <pc:sldMk cId="3853343064" sldId="258"/>
            <ac:spMk id="3" creationId="{8299DA60-F09B-E4FE-E51D-4B3A310F523F}"/>
          </ac:spMkLst>
        </pc:spChg>
      </pc:sldChg>
      <pc:sldChg chg="modSp mod">
        <pc:chgData name="MY PC" userId="ca7ecd5bfe32ce35" providerId="LiveId" clId="{29FA6C7D-776F-43E0-8FB0-02F5B4976720}" dt="2025-05-28T07:03:30.916" v="210" actId="20577"/>
        <pc:sldMkLst>
          <pc:docMk/>
          <pc:sldMk cId="2741048555" sldId="260"/>
        </pc:sldMkLst>
        <pc:spChg chg="mod">
          <ac:chgData name="MY PC" userId="ca7ecd5bfe32ce35" providerId="LiveId" clId="{29FA6C7D-776F-43E0-8FB0-02F5B4976720}" dt="2025-05-28T07:03:30.916" v="210" actId="20577"/>
          <ac:spMkLst>
            <pc:docMk/>
            <pc:sldMk cId="2741048555" sldId="260"/>
            <ac:spMk id="3" creationId="{66B4D17A-1703-A9A9-A7D2-72A22A50F515}"/>
          </ac:spMkLst>
        </pc:spChg>
      </pc:sldChg>
      <pc:sldChg chg="modSp mod">
        <pc:chgData name="MY PC" userId="ca7ecd5bfe32ce35" providerId="LiveId" clId="{29FA6C7D-776F-43E0-8FB0-02F5B4976720}" dt="2025-05-28T13:36:39.067" v="281" actId="20577"/>
        <pc:sldMkLst>
          <pc:docMk/>
          <pc:sldMk cId="3394524044" sldId="262"/>
        </pc:sldMkLst>
        <pc:spChg chg="mod">
          <ac:chgData name="MY PC" userId="ca7ecd5bfe32ce35" providerId="LiveId" clId="{29FA6C7D-776F-43E0-8FB0-02F5B4976720}" dt="2025-05-28T13:36:39.067" v="281" actId="20577"/>
          <ac:spMkLst>
            <pc:docMk/>
            <pc:sldMk cId="3394524044" sldId="262"/>
            <ac:spMk id="3" creationId="{7E59ED1D-1417-AF77-E696-C32617A1C5BF}"/>
          </ac:spMkLst>
        </pc:spChg>
      </pc:sldChg>
      <pc:sldChg chg="modSp mod">
        <pc:chgData name="MY PC" userId="ca7ecd5bfe32ce35" providerId="LiveId" clId="{29FA6C7D-776F-43E0-8FB0-02F5B4976720}" dt="2025-05-28T18:12:22.589" v="303" actId="14"/>
        <pc:sldMkLst>
          <pc:docMk/>
          <pc:sldMk cId="1090442998" sldId="264"/>
        </pc:sldMkLst>
        <pc:spChg chg="mod">
          <ac:chgData name="MY PC" userId="ca7ecd5bfe32ce35" providerId="LiveId" clId="{29FA6C7D-776F-43E0-8FB0-02F5B4976720}" dt="2025-05-28T18:12:22.589" v="303" actId="14"/>
          <ac:spMkLst>
            <pc:docMk/>
            <pc:sldMk cId="1090442998" sldId="264"/>
            <ac:spMk id="3" creationId="{358A7F18-B079-C5D7-ED2A-483EF39D280D}"/>
          </ac:spMkLst>
        </pc:spChg>
        <pc:picChg chg="mod">
          <ac:chgData name="MY PC" userId="ca7ecd5bfe32ce35" providerId="LiveId" clId="{29FA6C7D-776F-43E0-8FB0-02F5B4976720}" dt="2025-05-28T18:11:55.690" v="293" actId="1037"/>
          <ac:picMkLst>
            <pc:docMk/>
            <pc:sldMk cId="1090442998" sldId="264"/>
            <ac:picMk id="10" creationId="{0759DF9F-A6D3-C5FA-8AE3-810280CB672B}"/>
          </ac:picMkLst>
        </pc:picChg>
      </pc:sldChg>
      <pc:sldChg chg="modSp mod">
        <pc:chgData name="MY PC" userId="ca7ecd5bfe32ce35" providerId="LiveId" clId="{29FA6C7D-776F-43E0-8FB0-02F5B4976720}" dt="2025-05-28T07:03:15.752" v="208" actId="12"/>
        <pc:sldMkLst>
          <pc:docMk/>
          <pc:sldMk cId="4011546980" sldId="265"/>
        </pc:sldMkLst>
        <pc:spChg chg="mod">
          <ac:chgData name="MY PC" userId="ca7ecd5bfe32ce35" providerId="LiveId" clId="{29FA6C7D-776F-43E0-8FB0-02F5B4976720}" dt="2025-05-28T07:03:05.284" v="207" actId="12"/>
          <ac:spMkLst>
            <pc:docMk/>
            <pc:sldMk cId="4011546980" sldId="265"/>
            <ac:spMk id="4" creationId="{470F3FE0-BC73-9324-2FF8-24ED984C69C6}"/>
          </ac:spMkLst>
        </pc:spChg>
        <pc:spChg chg="mod">
          <ac:chgData name="MY PC" userId="ca7ecd5bfe32ce35" providerId="LiveId" clId="{29FA6C7D-776F-43E0-8FB0-02F5B4976720}" dt="2025-05-28T07:03:15.752" v="208" actId="12"/>
          <ac:spMkLst>
            <pc:docMk/>
            <pc:sldMk cId="4011546980" sldId="265"/>
            <ac:spMk id="6" creationId="{B942CB68-3B9F-879E-5C2C-368438C50501}"/>
          </ac:spMkLst>
        </pc:spChg>
      </pc:sldChg>
      <pc:sldChg chg="modSp mod">
        <pc:chgData name="MY PC" userId="ca7ecd5bfe32ce35" providerId="LiveId" clId="{29FA6C7D-776F-43E0-8FB0-02F5B4976720}" dt="2025-05-28T07:05:38.126" v="224" actId="12"/>
        <pc:sldMkLst>
          <pc:docMk/>
          <pc:sldMk cId="4189484060" sldId="266"/>
        </pc:sldMkLst>
        <pc:spChg chg="mod">
          <ac:chgData name="MY PC" userId="ca7ecd5bfe32ce35" providerId="LiveId" clId="{29FA6C7D-776F-43E0-8FB0-02F5B4976720}" dt="2025-05-28T07:05:38.126" v="224" actId="12"/>
          <ac:spMkLst>
            <pc:docMk/>
            <pc:sldMk cId="4189484060" sldId="266"/>
            <ac:spMk id="3" creationId="{1CA3C7EE-A974-BCC3-383A-24DB44DA49ED}"/>
          </ac:spMkLst>
        </pc:spChg>
      </pc:sldChg>
      <pc:sldChg chg="modSp mod">
        <pc:chgData name="MY PC" userId="ca7ecd5bfe32ce35" providerId="LiveId" clId="{29FA6C7D-776F-43E0-8FB0-02F5B4976720}" dt="2025-05-28T07:04:04.670" v="213" actId="20577"/>
        <pc:sldMkLst>
          <pc:docMk/>
          <pc:sldMk cId="2423010752" sldId="268"/>
        </pc:sldMkLst>
        <pc:spChg chg="mod">
          <ac:chgData name="MY PC" userId="ca7ecd5bfe32ce35" providerId="LiveId" clId="{29FA6C7D-776F-43E0-8FB0-02F5B4976720}" dt="2025-05-28T07:04:04.670" v="213" actId="20577"/>
          <ac:spMkLst>
            <pc:docMk/>
            <pc:sldMk cId="2423010752" sldId="268"/>
            <ac:spMk id="3" creationId="{A9FC7D1B-E05F-3598-FBDF-AD50B24986FE}"/>
          </ac:spMkLst>
        </pc:spChg>
      </pc:sldChg>
      <pc:sldChg chg="modSp mod">
        <pc:chgData name="MY PC" userId="ca7ecd5bfe32ce35" providerId="LiveId" clId="{29FA6C7D-776F-43E0-8FB0-02F5B4976720}" dt="2025-05-28T13:25:02.045" v="259" actId="1037"/>
        <pc:sldMkLst>
          <pc:docMk/>
          <pc:sldMk cId="1749200581" sldId="269"/>
        </pc:sldMkLst>
        <pc:spChg chg="mod">
          <ac:chgData name="MY PC" userId="ca7ecd5bfe32ce35" providerId="LiveId" clId="{29FA6C7D-776F-43E0-8FB0-02F5B4976720}" dt="2025-05-28T07:04:18.529" v="218" actId="20577"/>
          <ac:spMkLst>
            <pc:docMk/>
            <pc:sldMk cId="1749200581" sldId="269"/>
            <ac:spMk id="3" creationId="{330E124C-0ABE-E003-0667-AD6169F7D6E2}"/>
          </ac:spMkLst>
        </pc:spChg>
        <pc:picChg chg="mod">
          <ac:chgData name="MY PC" userId="ca7ecd5bfe32ce35" providerId="LiveId" clId="{29FA6C7D-776F-43E0-8FB0-02F5B4976720}" dt="2025-05-28T13:25:02.045" v="259" actId="1037"/>
          <ac:picMkLst>
            <pc:docMk/>
            <pc:sldMk cId="1749200581" sldId="269"/>
            <ac:picMk id="2" creationId="{28EAE450-71D2-5D2F-8347-655CC4095B19}"/>
          </ac:picMkLst>
        </pc:picChg>
      </pc:sldChg>
      <pc:sldChg chg="modSp mod">
        <pc:chgData name="MY PC" userId="ca7ecd5bfe32ce35" providerId="LiveId" clId="{29FA6C7D-776F-43E0-8FB0-02F5B4976720}" dt="2025-05-27T20:05:11.534" v="151" actId="1076"/>
        <pc:sldMkLst>
          <pc:docMk/>
          <pc:sldMk cId="2400513310" sldId="273"/>
        </pc:sldMkLst>
        <pc:spChg chg="mod">
          <ac:chgData name="MY PC" userId="ca7ecd5bfe32ce35" providerId="LiveId" clId="{29FA6C7D-776F-43E0-8FB0-02F5B4976720}" dt="2025-05-27T20:05:11.534" v="151" actId="1076"/>
          <ac:spMkLst>
            <pc:docMk/>
            <pc:sldMk cId="2400513310" sldId="273"/>
            <ac:spMk id="2" creationId="{36C479A0-DB28-8716-D810-CEF10DB69839}"/>
          </ac:spMkLst>
        </pc:spChg>
      </pc:sldChg>
      <pc:sldChg chg="del">
        <pc:chgData name="MY PC" userId="ca7ecd5bfe32ce35" providerId="LiveId" clId="{29FA6C7D-776F-43E0-8FB0-02F5B4976720}" dt="2025-05-27T20:05:23.115" v="152" actId="2696"/>
        <pc:sldMkLst>
          <pc:docMk/>
          <pc:sldMk cId="3327313804" sldId="274"/>
        </pc:sldMkLst>
      </pc:sldChg>
      <pc:sldChg chg="modSp del mod">
        <pc:chgData name="MY PC" userId="ca7ecd5bfe32ce35" providerId="LiveId" clId="{29FA6C7D-776F-43E0-8FB0-02F5B4976720}" dt="2025-05-28T06:48:40.423" v="182" actId="2696"/>
        <pc:sldMkLst>
          <pc:docMk/>
          <pc:sldMk cId="654782396" sldId="275"/>
        </pc:sldMkLst>
      </pc:sldChg>
      <pc:sldChg chg="modSp mod">
        <pc:chgData name="MY PC" userId="ca7ecd5bfe32ce35" providerId="LiveId" clId="{29FA6C7D-776F-43E0-8FB0-02F5B4976720}" dt="2025-05-28T18:30:35.317" v="315" actId="2711"/>
        <pc:sldMkLst>
          <pc:docMk/>
          <pc:sldMk cId="2569680301" sldId="276"/>
        </pc:sldMkLst>
        <pc:spChg chg="mod">
          <ac:chgData name="MY PC" userId="ca7ecd5bfe32ce35" providerId="LiveId" clId="{29FA6C7D-776F-43E0-8FB0-02F5B4976720}" dt="2025-05-28T18:30:35.317" v="315" actId="2711"/>
          <ac:spMkLst>
            <pc:docMk/>
            <pc:sldMk cId="2569680301" sldId="276"/>
            <ac:spMk id="5" creationId="{200EBE6B-9594-16BB-81FF-AD5C520CC0B5}"/>
          </ac:spMkLst>
        </pc:spChg>
      </pc:sldChg>
      <pc:sldChg chg="modSp mod">
        <pc:chgData name="MY PC" userId="ca7ecd5bfe32ce35" providerId="LiveId" clId="{29FA6C7D-776F-43E0-8FB0-02F5B4976720}" dt="2025-05-28T07:04:33.936" v="221" actId="1035"/>
        <pc:sldMkLst>
          <pc:docMk/>
          <pc:sldMk cId="2174951230" sldId="278"/>
        </pc:sldMkLst>
        <pc:spChg chg="mod">
          <ac:chgData name="MY PC" userId="ca7ecd5bfe32ce35" providerId="LiveId" clId="{29FA6C7D-776F-43E0-8FB0-02F5B4976720}" dt="2025-05-28T07:04:33.936" v="221" actId="1035"/>
          <ac:spMkLst>
            <pc:docMk/>
            <pc:sldMk cId="2174951230" sldId="278"/>
            <ac:spMk id="2" creationId="{D42416C7-A949-555F-3D8F-04BCFD9A8AB4}"/>
          </ac:spMkLst>
        </pc:spChg>
      </pc:sldChg>
      <pc:sldChg chg="modSp mod">
        <pc:chgData name="MY PC" userId="ca7ecd5bfe32ce35" providerId="LiveId" clId="{29FA6C7D-776F-43E0-8FB0-02F5B4976720}" dt="2025-05-28T07:06:20.064" v="255" actId="1036"/>
        <pc:sldMkLst>
          <pc:docMk/>
          <pc:sldMk cId="2131401351" sldId="280"/>
        </pc:sldMkLst>
        <pc:spChg chg="mod">
          <ac:chgData name="MY PC" userId="ca7ecd5bfe32ce35" providerId="LiveId" clId="{29FA6C7D-776F-43E0-8FB0-02F5B4976720}" dt="2025-05-28T07:06:20.064" v="255" actId="1036"/>
          <ac:spMkLst>
            <pc:docMk/>
            <pc:sldMk cId="2131401351" sldId="280"/>
            <ac:spMk id="7" creationId="{C29069D7-3B13-55A8-0C80-C3108EE78D40}"/>
          </ac:spMkLst>
        </pc:spChg>
      </pc:sldChg>
      <pc:sldChg chg="modSp mod">
        <pc:chgData name="MY PC" userId="ca7ecd5bfe32ce35" providerId="LiveId" clId="{29FA6C7D-776F-43E0-8FB0-02F5B4976720}" dt="2025-05-28T18:21:12.689" v="309"/>
        <pc:sldMkLst>
          <pc:docMk/>
          <pc:sldMk cId="3832816005" sldId="282"/>
        </pc:sldMkLst>
        <pc:spChg chg="mod">
          <ac:chgData name="MY PC" userId="ca7ecd5bfe32ce35" providerId="LiveId" clId="{29FA6C7D-776F-43E0-8FB0-02F5B4976720}" dt="2025-05-28T18:21:12.689" v="309"/>
          <ac:spMkLst>
            <pc:docMk/>
            <pc:sldMk cId="3832816005" sldId="282"/>
            <ac:spMk id="5" creationId="{B43289F8-4382-AC78-AB7C-CFCC6CAD75F9}"/>
          </ac:spMkLst>
        </pc:spChg>
      </pc:sldChg>
      <pc:sldChg chg="addSp delSp modSp new del mod">
        <pc:chgData name="MY PC" userId="ca7ecd5bfe32ce35" providerId="LiveId" clId="{29FA6C7D-776F-43E0-8FB0-02F5B4976720}" dt="2025-05-29T01:27:35.836" v="316" actId="47"/>
        <pc:sldMkLst>
          <pc:docMk/>
          <pc:sldMk cId="1882561426" sldId="284"/>
        </pc:sldMkLst>
        <pc:spChg chg="mod">
          <ac:chgData name="MY PC" userId="ca7ecd5bfe32ce35" providerId="LiveId" clId="{29FA6C7D-776F-43E0-8FB0-02F5B4976720}" dt="2025-05-28T17:50:14.384" v="287" actId="5793"/>
          <ac:spMkLst>
            <pc:docMk/>
            <pc:sldMk cId="1882561426" sldId="284"/>
            <ac:spMk id="3" creationId="{0B079D64-4289-DDF5-917F-CB93DA6ADF49}"/>
          </ac:spMkLst>
        </pc:spChg>
        <pc:spChg chg="add mod">
          <ac:chgData name="MY PC" userId="ca7ecd5bfe32ce35" providerId="LiveId" clId="{29FA6C7D-776F-43E0-8FB0-02F5B4976720}" dt="2025-05-28T06:49:44.657" v="205" actId="20577"/>
          <ac:spMkLst>
            <pc:docMk/>
            <pc:sldMk cId="1882561426" sldId="284"/>
            <ac:spMk id="4" creationId="{DF3F9934-1298-6265-D336-881F14B869E8}"/>
          </ac:spMkLst>
        </pc:spChg>
      </pc:sldChg>
      <pc:sldChg chg="delSp modSp new del mod">
        <pc:chgData name="MY PC" userId="ca7ecd5bfe32ce35" providerId="LiveId" clId="{29FA6C7D-776F-43E0-8FB0-02F5B4976720}" dt="2025-05-29T01:27:37.789" v="317" actId="47"/>
        <pc:sldMkLst>
          <pc:docMk/>
          <pc:sldMk cId="4127683602"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96397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8679F-5421-4D34-8066-0C9649B0CE90}"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291387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3097395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5471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195511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1146023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2918481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1617766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412749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145525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385883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88679F-5421-4D34-8066-0C9649B0CE90}"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50632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88679F-5421-4D34-8066-0C9649B0CE90}" type="datetimeFigureOut">
              <a:rPr lang="en-IN" smtClean="0"/>
              <a:t>29-05-2025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195322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2335687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292529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88679F-5421-4D34-8066-0C9649B0CE90}" type="datetimeFigureOut">
              <a:rPr lang="en-IN" smtClean="0"/>
              <a:t>29-05-2025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306314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88679F-5421-4D34-8066-0C9649B0CE90}"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D5E449-5E00-479D-BB5E-A6CAC6B280FD}" type="slidenum">
              <a:rPr lang="en-IN" smtClean="0"/>
              <a:t>‹#›</a:t>
            </a:fld>
            <a:endParaRPr lang="en-IN"/>
          </a:p>
        </p:txBody>
      </p:sp>
    </p:spTree>
    <p:extLst>
      <p:ext uri="{BB962C8B-B14F-4D97-AF65-F5344CB8AC3E}">
        <p14:creationId xmlns:p14="http://schemas.microsoft.com/office/powerpoint/2010/main" val="7794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88679F-5421-4D34-8066-0C9649B0CE90}" type="datetimeFigureOut">
              <a:rPr lang="en-IN" smtClean="0"/>
              <a:t>29-05-2025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D5E449-5E00-479D-BB5E-A6CAC6B280FD}" type="slidenum">
              <a:rPr lang="en-IN" smtClean="0"/>
              <a:t>‹#›</a:t>
            </a:fld>
            <a:endParaRPr lang="en-IN"/>
          </a:p>
        </p:txBody>
      </p:sp>
    </p:spTree>
    <p:extLst>
      <p:ext uri="{BB962C8B-B14F-4D97-AF65-F5344CB8AC3E}">
        <p14:creationId xmlns:p14="http://schemas.microsoft.com/office/powerpoint/2010/main" val="9277998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odejs.org/en/docs/" TargetMode="External"/><Relationship Id="rId2" Type="http://schemas.openxmlformats.org/officeDocument/2006/relationships/hyperlink" Target="https://www.mongodb.com/docs/" TargetMode="External"/><Relationship Id="rId1" Type="http://schemas.openxmlformats.org/officeDocument/2006/relationships/slideLayout" Target="../slideLayouts/slideLayout2.xml"/><Relationship Id="rId6" Type="http://schemas.openxmlformats.org/officeDocument/2006/relationships/hyperlink" Target="https://www.w3schools.com/" TargetMode="External"/><Relationship Id="rId5" Type="http://schemas.openxmlformats.org/officeDocument/2006/relationships/hyperlink" Target="https://developer.mozilla.org/" TargetMode="External"/><Relationship Id="rId4" Type="http://schemas.openxmlformats.org/officeDocument/2006/relationships/hyperlink" Target="https://expressj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0DA25-E1C9-1214-2D42-A52B26E05EEA}"/>
              </a:ext>
            </a:extLst>
          </p:cNvPr>
          <p:cNvSpPr>
            <a:spLocks noGrp="1"/>
          </p:cNvSpPr>
          <p:nvPr>
            <p:ph type="ctrTitle"/>
          </p:nvPr>
        </p:nvSpPr>
        <p:spPr>
          <a:xfrm>
            <a:off x="0" y="0"/>
            <a:ext cx="12575356" cy="6857999"/>
          </a:xfrm>
        </p:spPr>
        <p:txBody>
          <a:bodyPr/>
          <a:lstStyle/>
          <a:p>
            <a:r>
              <a:rPr lang="en-IN" sz="1800" b="0" i="0" u="none" strike="noStrike" baseline="0" dirty="0">
                <a:solidFill>
                  <a:schemeClr val="tx1"/>
                </a:solidFill>
                <a:latin typeface="CIDFont+F3"/>
              </a:rPr>
              <a:t>			Submitted By 											Submitted To</a:t>
            </a:r>
            <a:br>
              <a:rPr lang="en-IN" sz="1800" dirty="0">
                <a:solidFill>
                  <a:schemeClr val="tx1"/>
                </a:solidFill>
                <a:latin typeface="CIDFont+F3"/>
              </a:rPr>
            </a:br>
            <a:r>
              <a:rPr lang="en-IN" sz="1800" dirty="0">
                <a:solidFill>
                  <a:schemeClr val="tx1"/>
                </a:solidFill>
                <a:latin typeface="CIDFont+F3"/>
              </a:rPr>
              <a:t>			</a:t>
            </a:r>
            <a:r>
              <a:rPr lang="en-GB" sz="1800" b="0" i="0" u="none" strike="noStrike" baseline="0" dirty="0">
                <a:solidFill>
                  <a:schemeClr val="tx1"/>
                </a:solidFill>
                <a:latin typeface="CIDFont+F4"/>
              </a:rPr>
              <a:t>Name of the Student: Shubham							Name of the Guide:</a:t>
            </a:r>
            <a:br>
              <a:rPr lang="en-GB" sz="1800" b="0" i="0" u="none" strike="noStrike" baseline="0" dirty="0">
                <a:solidFill>
                  <a:schemeClr val="tx1"/>
                </a:solidFill>
                <a:latin typeface="CIDFont+F4"/>
              </a:rPr>
            </a:br>
            <a:r>
              <a:rPr lang="en-GB" sz="1800" b="0" i="0" u="none" strike="noStrike" baseline="0" dirty="0">
                <a:solidFill>
                  <a:schemeClr val="tx1"/>
                </a:solidFill>
                <a:latin typeface="CIDFont+F4"/>
              </a:rPr>
              <a:t>			Roll No: 35 											Dr. Kavita Taneja</a:t>
            </a:r>
            <a:br>
              <a:rPr lang="en-GB" sz="1800" b="0" i="0" u="none" strike="noStrike" baseline="0" dirty="0">
                <a:solidFill>
                  <a:schemeClr val="tx1"/>
                </a:solidFill>
                <a:latin typeface="CIDFont+F4"/>
              </a:rPr>
            </a:br>
            <a:r>
              <a:rPr lang="en-GB" sz="1800" b="0" i="0" u="none" strike="noStrike" baseline="0" dirty="0">
                <a:solidFill>
                  <a:schemeClr val="tx1"/>
                </a:solidFill>
                <a:latin typeface="CIDFont+F4"/>
              </a:rPr>
              <a:t>			</a:t>
            </a:r>
            <a:r>
              <a:rPr lang="en-IN" sz="1800" b="0" i="0" u="none" strike="noStrike" baseline="0" dirty="0">
                <a:solidFill>
                  <a:schemeClr val="tx1"/>
                </a:solidFill>
                <a:latin typeface="CIDFont+F4"/>
              </a:rPr>
              <a:t>Class: MCA(M) 										Designation: Assistant Professor					 			</a:t>
            </a:r>
            <a:r>
              <a:rPr lang="en-GB" sz="1800" b="0" i="0" u="none" strike="noStrike" baseline="0" dirty="0">
                <a:solidFill>
                  <a:schemeClr val="tx1"/>
                </a:solidFill>
                <a:latin typeface="CIDFont+F4"/>
              </a:rPr>
              <a:t>Panjab University, Chandigarh 							Department: DCSA, PU</a:t>
            </a:r>
            <a:br>
              <a:rPr lang="en-IN" sz="2400" dirty="0">
                <a:solidFill>
                  <a:schemeClr val="accent2"/>
                </a:solidFill>
                <a:latin typeface="Times New Roman" panose="02020603050405020304" pitchFamily="18" charset="0"/>
                <a:cs typeface="Times New Roman" panose="02020603050405020304" pitchFamily="18" charset="0"/>
              </a:rPr>
            </a:br>
            <a:endParaRPr lang="en-IN" sz="6000"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922AC49-A338-B19A-B6BF-60BE549A0C22}"/>
              </a:ext>
            </a:extLst>
          </p:cNvPr>
          <p:cNvPicPr>
            <a:picLocks noChangeAspect="1"/>
          </p:cNvPicPr>
          <p:nvPr/>
        </p:nvPicPr>
        <p:blipFill>
          <a:blip r:embed="rId2"/>
          <a:stretch>
            <a:fillRect/>
          </a:stretch>
        </p:blipFill>
        <p:spPr>
          <a:xfrm>
            <a:off x="4813587" y="3052576"/>
            <a:ext cx="1961501" cy="1314015"/>
          </a:xfrm>
          <a:prstGeom prst="rect">
            <a:avLst/>
          </a:prstGeom>
        </p:spPr>
      </p:pic>
      <p:sp>
        <p:nvSpPr>
          <p:cNvPr id="11" name="TextBox 10">
            <a:extLst>
              <a:ext uri="{FF2B5EF4-FFF2-40B4-BE49-F238E27FC236}">
                <a16:creationId xmlns:a16="http://schemas.microsoft.com/office/drawing/2014/main" id="{E77F73B1-E949-96E4-A0DB-57F8E4EAFEEF}"/>
              </a:ext>
            </a:extLst>
          </p:cNvPr>
          <p:cNvSpPr txBox="1"/>
          <p:nvPr/>
        </p:nvSpPr>
        <p:spPr>
          <a:xfrm>
            <a:off x="1250617" y="561168"/>
            <a:ext cx="9087439" cy="1938992"/>
          </a:xfrm>
          <a:prstGeom prst="rect">
            <a:avLst/>
          </a:prstGeom>
          <a:noFill/>
        </p:spPr>
        <p:txBody>
          <a:bodyPr wrap="square">
            <a:spAutoFit/>
          </a:bodyPr>
          <a:lstStyle/>
          <a:p>
            <a:pPr algn="ctr"/>
            <a:r>
              <a:rPr lang="en-IN" sz="3000" b="0" i="0" u="none" strike="noStrike" baseline="0" dirty="0">
                <a:latin typeface="CIDFont+F1"/>
              </a:rPr>
              <a:t>PRESENTATION ON JOBSEEKING-WEBSITE</a:t>
            </a:r>
          </a:p>
          <a:p>
            <a:pPr algn="ctr"/>
            <a:endParaRPr lang="en-GB" sz="1800" b="0" i="0" u="none" strike="noStrike" baseline="0" dirty="0">
              <a:latin typeface="CIDFont+F2"/>
            </a:endParaRPr>
          </a:p>
          <a:p>
            <a:pPr algn="ctr"/>
            <a:endParaRPr lang="en-GB" sz="1800" b="0" i="0" u="none" strike="noStrike" baseline="0" dirty="0">
              <a:latin typeface="CIDFont+F2"/>
            </a:endParaRPr>
          </a:p>
          <a:p>
            <a:pPr algn="ctr"/>
            <a:endParaRPr lang="en-GB" sz="1800" b="0" i="0" u="none" strike="noStrike" baseline="0" dirty="0">
              <a:latin typeface="CIDFont+F2"/>
            </a:endParaRPr>
          </a:p>
          <a:p>
            <a:pPr algn="ctr"/>
            <a:r>
              <a:rPr lang="en-GB" sz="1800" b="0" i="0" u="none" strike="noStrike" baseline="0" dirty="0">
                <a:latin typeface="CIDFont+F2"/>
              </a:rPr>
              <a:t>SUNMITTED TO: PANJAB UNIVERSITY, CHANDIGARH</a:t>
            </a:r>
          </a:p>
          <a:p>
            <a:pPr algn="ctr"/>
            <a:r>
              <a:rPr lang="en-GB" sz="1800" b="0" i="0" u="none" strike="noStrike" baseline="0" dirty="0">
                <a:latin typeface="CIDFont+F2"/>
              </a:rPr>
              <a:t>DEPARTMENT OF COMPUTER SCIENCE AND APPLICATIONS</a:t>
            </a:r>
            <a:endParaRPr lang="en-IN" dirty="0"/>
          </a:p>
        </p:txBody>
      </p:sp>
      <p:sp>
        <p:nvSpPr>
          <p:cNvPr id="3" name="Title 1">
            <a:extLst>
              <a:ext uri="{FF2B5EF4-FFF2-40B4-BE49-F238E27FC236}">
                <a16:creationId xmlns:a16="http://schemas.microsoft.com/office/drawing/2014/main" id="{5E3577AF-3CFE-AFA7-9522-623D46B7B394}"/>
              </a:ext>
            </a:extLst>
          </p:cNvPr>
          <p:cNvSpPr txBox="1">
            <a:spLocks/>
          </p:cNvSpPr>
          <p:nvPr/>
        </p:nvSpPr>
        <p:spPr>
          <a:xfrm>
            <a:off x="4407990" y="1009554"/>
            <a:ext cx="2559813" cy="521110"/>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7200" b="0" i="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GB" sz="2800" dirty="0"/>
              <a:t>JOBSPRING</a:t>
            </a:r>
            <a:endParaRPr lang="en-IN" sz="2800" dirty="0"/>
          </a:p>
        </p:txBody>
      </p:sp>
    </p:spTree>
    <p:extLst>
      <p:ext uri="{BB962C8B-B14F-4D97-AF65-F5344CB8AC3E}">
        <p14:creationId xmlns:p14="http://schemas.microsoft.com/office/powerpoint/2010/main" val="304695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3576-F620-1F0A-7669-867BD79E67F2}"/>
              </a:ext>
            </a:extLst>
          </p:cNvPr>
          <p:cNvSpPr>
            <a:spLocks noGrp="1"/>
          </p:cNvSpPr>
          <p:nvPr>
            <p:ph type="title"/>
          </p:nvPr>
        </p:nvSpPr>
        <p:spPr>
          <a:xfrm>
            <a:off x="1103313" y="113353"/>
            <a:ext cx="8946540" cy="763340"/>
          </a:xfrm>
        </p:spPr>
        <p:style>
          <a:lnRef idx="1">
            <a:schemeClr val="accent1"/>
          </a:lnRef>
          <a:fillRef idx="3">
            <a:schemeClr val="accent1"/>
          </a:fillRef>
          <a:effectRef idx="2">
            <a:schemeClr val="accent1"/>
          </a:effectRef>
          <a:fontRef idx="minor">
            <a:schemeClr val="lt1"/>
          </a:fontRef>
        </p:style>
        <p:txBody>
          <a:bodyPr/>
          <a:lstStyle/>
          <a:p>
            <a:pPr algn="ctr"/>
            <a:r>
              <a:rPr lang="en-IN" dirty="0"/>
              <a:t>PROJECT IMPLEMENTATION</a:t>
            </a:r>
          </a:p>
        </p:txBody>
      </p:sp>
      <p:sp>
        <p:nvSpPr>
          <p:cNvPr id="3" name="Content Placeholder 2">
            <a:extLst>
              <a:ext uri="{FF2B5EF4-FFF2-40B4-BE49-F238E27FC236}">
                <a16:creationId xmlns:a16="http://schemas.microsoft.com/office/drawing/2014/main" id="{A9FC7D1B-E05F-3598-FBDF-AD50B24986FE}"/>
              </a:ext>
            </a:extLst>
          </p:cNvPr>
          <p:cNvSpPr>
            <a:spLocks noGrp="1"/>
          </p:cNvSpPr>
          <p:nvPr>
            <p:ph idx="1"/>
          </p:nvPr>
        </p:nvSpPr>
        <p:spPr>
          <a:xfrm>
            <a:off x="1103313" y="1331259"/>
            <a:ext cx="8946541" cy="4195481"/>
          </a:xfrm>
        </p:spPr>
        <p:txBody>
          <a:bodyPr/>
          <a:lstStyle/>
          <a:p>
            <a:pPr marL="0" indent="0" algn="l">
              <a:buNone/>
            </a:pPr>
            <a:r>
              <a:rPr lang="en-IN" dirty="0">
                <a:solidFill>
                  <a:srgbClr val="FF0000"/>
                </a:solidFill>
              </a:rPr>
              <a:t>	REGISTRATION:</a:t>
            </a:r>
            <a:r>
              <a:rPr lang="en-GB" sz="1800" b="0" i="0" u="none" strike="noStrike" baseline="0" dirty="0">
                <a:solidFill>
                  <a:srgbClr val="000000"/>
                </a:solidFill>
                <a:latin typeface="Times New Roman" panose="02020603050405020304" pitchFamily="18" charset="0"/>
              </a:rPr>
              <a:t>Users are provided with the option to register for a new account if they 	are not already registered in the system. </a:t>
            </a:r>
          </a:p>
          <a:p>
            <a:endParaRPr lang="en-IN" dirty="0">
              <a:solidFill>
                <a:srgbClr val="FF0000"/>
              </a:solidFill>
            </a:endParaRPr>
          </a:p>
          <a:p>
            <a:endParaRPr lang="en-IN" dirty="0"/>
          </a:p>
        </p:txBody>
      </p:sp>
      <p:pic>
        <p:nvPicPr>
          <p:cNvPr id="6" name="Picture 5">
            <a:extLst>
              <a:ext uri="{FF2B5EF4-FFF2-40B4-BE49-F238E27FC236}">
                <a16:creationId xmlns:a16="http://schemas.microsoft.com/office/drawing/2014/main" id="{49CBEE71-4D81-2617-D370-C2CE800795D5}"/>
              </a:ext>
            </a:extLst>
          </p:cNvPr>
          <p:cNvPicPr>
            <a:picLocks noChangeAspect="1"/>
          </p:cNvPicPr>
          <p:nvPr/>
        </p:nvPicPr>
        <p:blipFill>
          <a:blip r:embed="rId2"/>
          <a:stretch>
            <a:fillRect/>
          </a:stretch>
        </p:blipFill>
        <p:spPr>
          <a:xfrm>
            <a:off x="1841394" y="2175951"/>
            <a:ext cx="7696806" cy="4256022"/>
          </a:xfrm>
          <a:prstGeom prst="rect">
            <a:avLst/>
          </a:prstGeom>
        </p:spPr>
      </p:pic>
    </p:spTree>
    <p:extLst>
      <p:ext uri="{BB962C8B-B14F-4D97-AF65-F5344CB8AC3E}">
        <p14:creationId xmlns:p14="http://schemas.microsoft.com/office/powerpoint/2010/main" val="242301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0E124C-0ABE-E003-0667-AD6169F7D6E2}"/>
              </a:ext>
            </a:extLst>
          </p:cNvPr>
          <p:cNvSpPr>
            <a:spLocks noGrp="1"/>
          </p:cNvSpPr>
          <p:nvPr>
            <p:ph idx="1"/>
          </p:nvPr>
        </p:nvSpPr>
        <p:spPr>
          <a:xfrm>
            <a:off x="933629" y="497495"/>
            <a:ext cx="8946541" cy="4195481"/>
          </a:xfrm>
        </p:spPr>
        <p:txBody>
          <a:bodyPr/>
          <a:lstStyle/>
          <a:p>
            <a:pPr marL="0" indent="0">
              <a:buNone/>
            </a:pPr>
            <a:r>
              <a:rPr lang="en-IN" dirty="0">
                <a:solidFill>
                  <a:srgbClr val="FF0000"/>
                </a:solidFill>
              </a:rPr>
              <a:t>	LOGIN PAGE:</a:t>
            </a:r>
            <a:r>
              <a:rPr lang="en-US" dirty="0"/>
              <a:t>Users are prompted to authenticate/login to their 	account using their registered credentials (email and password) . If 	the user is not registered (No), the flow returns to the registration 	step to allow the user to complete the registration process. </a:t>
            </a:r>
          </a:p>
          <a:p>
            <a:pPr marL="0" indent="0">
              <a:buNone/>
            </a:pPr>
            <a:endParaRPr lang="en-IN" dirty="0">
              <a:solidFill>
                <a:srgbClr val="FF0000"/>
              </a:solidFill>
            </a:endParaRPr>
          </a:p>
          <a:p>
            <a:endParaRPr lang="en-IN" dirty="0"/>
          </a:p>
          <a:p>
            <a:endParaRPr lang="en-IN" dirty="0"/>
          </a:p>
        </p:txBody>
      </p:sp>
      <p:pic>
        <p:nvPicPr>
          <p:cNvPr id="2" name="Picture 1">
            <a:extLst>
              <a:ext uri="{FF2B5EF4-FFF2-40B4-BE49-F238E27FC236}">
                <a16:creationId xmlns:a16="http://schemas.microsoft.com/office/drawing/2014/main" id="{28EAE450-71D2-5D2F-8347-655CC4095B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5316" y="1840322"/>
            <a:ext cx="8946540" cy="4195481"/>
          </a:xfrm>
          <a:prstGeom prst="rect">
            <a:avLst/>
          </a:prstGeom>
          <a:noFill/>
          <a:ln>
            <a:noFill/>
          </a:ln>
        </p:spPr>
      </p:pic>
    </p:spTree>
    <p:extLst>
      <p:ext uri="{BB962C8B-B14F-4D97-AF65-F5344CB8AC3E}">
        <p14:creationId xmlns:p14="http://schemas.microsoft.com/office/powerpoint/2010/main" val="174920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9A7B4-F8AE-6A08-E8E4-F2B85D4D444A}"/>
              </a:ext>
            </a:extLst>
          </p:cNvPr>
          <p:cNvSpPr>
            <a:spLocks noGrp="1"/>
          </p:cNvSpPr>
          <p:nvPr>
            <p:ph idx="1"/>
          </p:nvPr>
        </p:nvSpPr>
        <p:spPr>
          <a:xfrm>
            <a:off x="371475" y="261825"/>
            <a:ext cx="11820525" cy="4195481"/>
          </a:xfrm>
        </p:spPr>
        <p:txBody>
          <a:bodyPr numCol="2"/>
          <a:lstStyle/>
          <a:p>
            <a:pPr marL="0" indent="0">
              <a:buNone/>
            </a:pPr>
            <a:r>
              <a:rPr lang="en-IN" sz="1800" dirty="0">
                <a:solidFill>
                  <a:srgbClr val="FF0000"/>
                </a:solidFill>
                <a:latin typeface="Times New Roman" panose="02020603050405020304" pitchFamily="18" charset="0"/>
                <a:cs typeface="Times New Roman" panose="02020603050405020304" pitchFamily="18" charset="0"/>
              </a:rPr>
              <a:t>Employer dashboard  :</a:t>
            </a:r>
            <a:r>
              <a:rPr lang="en-US" sz="1800" dirty="0">
                <a:effectLst/>
                <a:latin typeface="Times New Roman" panose="02020603050405020304" pitchFamily="18" charset="0"/>
                <a:ea typeface="Times New Roman" panose="02020603050405020304" pitchFamily="18" charset="0"/>
              </a:rPr>
              <a:t>If the user successfully authenticates as an employer, they gain access 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functionalities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provided by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a:t>
            </a:r>
          </a:p>
          <a:p>
            <a:endParaRPr lang="en-US" sz="1400" dirty="0">
              <a:latin typeface="Times New Roman" panose="02020603050405020304" pitchFamily="18" charset="0"/>
              <a:ea typeface="Times New Roman" panose="02020603050405020304" pitchFamily="18" charset="0"/>
            </a:endParaRPr>
          </a:p>
          <a:p>
            <a:endParaRPr lang="en-US" sz="1400" dirty="0">
              <a:effectLst/>
              <a:latin typeface="Times New Roman" panose="02020603050405020304" pitchFamily="18" charset="0"/>
              <a:ea typeface="Times New Roman" panose="02020603050405020304" pitchFamily="18" charset="0"/>
            </a:endParaRPr>
          </a:p>
          <a:p>
            <a:endParaRPr lang="en-IN" sz="1400" dirty="0">
              <a:effectLst/>
              <a:latin typeface="Times New Roman" panose="02020603050405020304" pitchFamily="18" charset="0"/>
              <a:ea typeface="Times New Roman" panose="02020603050405020304" pitchFamily="18" charset="0"/>
            </a:endParaRPr>
          </a:p>
          <a:p>
            <a:r>
              <a:rPr lang="en-IN" sz="2400" dirty="0">
                <a:solidFill>
                  <a:srgbClr val="FF0000"/>
                </a:solidFill>
                <a:latin typeface="Times New Roman" panose="02020603050405020304" pitchFamily="18" charset="0"/>
                <a:cs typeface="Times New Roman" panose="02020603050405020304" pitchFamily="18" charset="0"/>
              </a:rPr>
              <a:t>                            </a:t>
            </a:r>
          </a:p>
          <a:p>
            <a:r>
              <a:rPr lang="en-IN" dirty="0"/>
              <a:t>   </a:t>
            </a:r>
            <a:endParaRPr lang="en-IN" sz="1400" dirty="0"/>
          </a:p>
          <a:p>
            <a:endParaRPr lang="en-IN" sz="1400" dirty="0"/>
          </a:p>
          <a:p>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800" dirty="0">
                <a:solidFill>
                  <a:srgbClr val="FF0000"/>
                </a:solidFill>
                <a:latin typeface="Times New Roman" panose="02020603050405020304" pitchFamily="18" charset="0"/>
                <a:cs typeface="Times New Roman" panose="02020603050405020304" pitchFamily="18" charset="0"/>
              </a:rPr>
              <a:t>Job seeker dashboard:</a:t>
            </a:r>
            <a:r>
              <a:rPr lang="en-US" sz="1800" dirty="0">
                <a:latin typeface="Times New Roman" panose="02020603050405020304" pitchFamily="18" charset="0"/>
                <a:ea typeface="Times New Roman" panose="02020603050405020304" pitchFamily="18" charset="0"/>
              </a:rPr>
              <a:t> If</a:t>
            </a:r>
            <a:r>
              <a:rPr lang="en-US" sz="1800" spc="-2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user</a:t>
            </a:r>
            <a:r>
              <a:rPr lang="en-US" sz="1800" spc="-1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successfully</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authenticates</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as</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3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job</a:t>
            </a:r>
            <a:r>
              <a:rPr lang="en-US" sz="1800" spc="-2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seeker,</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they</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gain</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access</a:t>
            </a:r>
            <a:r>
              <a:rPr lang="en-US" sz="1800" spc="-2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to</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job</a:t>
            </a:r>
            <a:r>
              <a:rPr lang="en-US" sz="1800" spc="-29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seeker functionalities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provided by the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system.</a:t>
            </a:r>
            <a:endParaRPr lang="en-IN" sz="1800" dirty="0">
              <a:latin typeface="Times New Roman" panose="02020603050405020304" pitchFamily="18" charset="0"/>
              <a:ea typeface="Times New Roman" panose="02020603050405020304" pitchFamily="18" charset="0"/>
            </a:endParaRPr>
          </a:p>
          <a:p>
            <a:pPr marL="0" indent="0">
              <a:buNone/>
            </a:pPr>
            <a:endParaRPr lang="en-IN" dirty="0"/>
          </a:p>
          <a:p>
            <a:pPr marL="0" indent="0">
              <a:lnSpc>
                <a:spcPct val="200000"/>
              </a:lnSpc>
              <a:buNone/>
            </a:pPr>
            <a:r>
              <a:rPr lang="en-IN" dirty="0"/>
              <a:t> </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6E2D571-0C85-3ABA-4927-00B9AB0B69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475" y="1182022"/>
            <a:ext cx="5724525" cy="3369723"/>
          </a:xfrm>
          <a:prstGeom prst="rect">
            <a:avLst/>
          </a:prstGeom>
          <a:noFill/>
          <a:ln>
            <a:noFill/>
          </a:ln>
        </p:spPr>
      </p:pic>
      <p:pic>
        <p:nvPicPr>
          <p:cNvPr id="6" name="Picture 5">
            <a:extLst>
              <a:ext uri="{FF2B5EF4-FFF2-40B4-BE49-F238E27FC236}">
                <a16:creationId xmlns:a16="http://schemas.microsoft.com/office/drawing/2014/main" id="{9A528BBC-C45F-364A-3D32-4A121D1F35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508045"/>
            <a:ext cx="5724525" cy="3455670"/>
          </a:xfrm>
          <a:prstGeom prst="rect">
            <a:avLst/>
          </a:prstGeom>
          <a:noFill/>
          <a:ln>
            <a:noFill/>
          </a:ln>
        </p:spPr>
      </p:pic>
    </p:spTree>
    <p:extLst>
      <p:ext uri="{BB962C8B-B14F-4D97-AF65-F5344CB8AC3E}">
        <p14:creationId xmlns:p14="http://schemas.microsoft.com/office/powerpoint/2010/main" val="135773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BA839-1436-EE24-BC02-8CB5B96CBF71}"/>
              </a:ext>
            </a:extLst>
          </p:cNvPr>
          <p:cNvSpPr>
            <a:spLocks noGrp="1"/>
          </p:cNvSpPr>
          <p:nvPr>
            <p:ph idx="1"/>
          </p:nvPr>
        </p:nvSpPr>
        <p:spPr>
          <a:xfrm>
            <a:off x="286492" y="182469"/>
            <a:ext cx="11519429" cy="4195481"/>
          </a:xfrm>
        </p:spPr>
        <p:txBody>
          <a:bodyPr numCol="2">
            <a:normAutofit/>
          </a:bodyPr>
          <a:lstStyle/>
          <a:p>
            <a:pPr marL="0" indent="0">
              <a:buNone/>
            </a:pPr>
            <a:r>
              <a:rPr lang="en-US" sz="1800" dirty="0">
                <a:solidFill>
                  <a:srgbClr val="FF0000"/>
                </a:solidFill>
                <a:latin typeface="Times New Roman" panose="02020603050405020304" pitchFamily="18" charset="0"/>
                <a:cs typeface="Times New Roman" panose="02020603050405020304" pitchFamily="18" charset="0"/>
              </a:rPr>
              <a:t>Post jobs: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Employers have the capability to create and      </a:t>
            </a: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publish new job listings within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providing details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 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title, description, requirements,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r>
              <a:rPr lang="en-IN" sz="1800" dirty="0">
                <a:solidFill>
                  <a:srgbClr val="FF0000"/>
                </a:solidFill>
                <a:latin typeface="Times New Roman" panose="02020603050405020304" pitchFamily="18" charset="0"/>
                <a:cs typeface="Times New Roman" panose="02020603050405020304" pitchFamily="18" charset="0"/>
              </a:rPr>
              <a:t>                      </a:t>
            </a:r>
          </a:p>
          <a:p>
            <a:pPr marL="0" indent="0">
              <a:buNone/>
            </a:pPr>
            <a:r>
              <a:rPr lang="en-IN" sz="18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2800" dirty="0">
                <a:solidFill>
                  <a:srgbClr val="FF0000"/>
                </a:solidFill>
                <a:latin typeface="Times New Roman" panose="02020603050405020304" pitchFamily="18" charset="0"/>
                <a:cs typeface="Times New Roman" panose="02020603050405020304" pitchFamily="18" charset="0"/>
              </a:rPr>
              <a:t>Post jobs:</a:t>
            </a:r>
            <a:r>
              <a:rPr lang="en-US" sz="2800" b="1"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Employers have the capability to create and       	publish new job listings within 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system,</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providing 	details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such as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job</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title, description, requirements,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etc.</a:t>
            </a:r>
            <a:br>
              <a:rPr lang="en-IN" sz="2800" dirty="0">
                <a:effectLst/>
                <a:latin typeface="Times New Roman" panose="02020603050405020304" pitchFamily="18" charset="0"/>
                <a:ea typeface="Times New Roman" panose="02020603050405020304" pitchFamily="18" charset="0"/>
              </a:rPr>
            </a:br>
            <a:endParaRPr lang="en-IN" sz="2800" dirty="0">
              <a:solidFill>
                <a:srgbClr val="FF0000"/>
              </a:solidFill>
              <a:latin typeface="Times New Roman" panose="02020603050405020304" pitchFamily="18" charset="0"/>
              <a:cs typeface="Times New Roman" panose="02020603050405020304" pitchFamily="18" charset="0"/>
            </a:endParaRPr>
          </a:p>
          <a:p>
            <a:pPr marL="0" indent="0">
              <a:buNone/>
            </a:pPr>
            <a:r>
              <a:rPr lang="en-IN" sz="2800" dirty="0">
                <a:solidFill>
                  <a:srgbClr val="FF0000"/>
                </a:solidFill>
                <a:latin typeface="Times New Roman" panose="02020603050405020304" pitchFamily="18" charset="0"/>
                <a:cs typeface="Times New Roman" panose="02020603050405020304" pitchFamily="18" charset="0"/>
              </a:rPr>
              <a:t>    </a:t>
            </a:r>
          </a:p>
          <a:p>
            <a:pPr marL="0" indent="0">
              <a:buNone/>
            </a:pPr>
            <a:endParaRPr lang="en-IN" sz="2800" dirty="0">
              <a:solidFill>
                <a:srgbClr val="FF0000"/>
              </a:solidFill>
              <a:latin typeface="Times New Roman" panose="02020603050405020304" pitchFamily="18" charset="0"/>
              <a:cs typeface="Times New Roman" panose="02020603050405020304" pitchFamily="18" charset="0"/>
            </a:endParaRPr>
          </a:p>
          <a:p>
            <a:pPr marL="0" indent="0">
              <a:buNone/>
            </a:pPr>
            <a:r>
              <a:rPr lang="en-IN" sz="1800" dirty="0">
                <a:solidFill>
                  <a:srgbClr val="FF0000"/>
                </a:solidFill>
                <a:latin typeface="Times New Roman" panose="02020603050405020304" pitchFamily="18" charset="0"/>
                <a:cs typeface="Times New Roman" panose="02020603050405020304" pitchFamily="18" charset="0"/>
              </a:rPr>
              <a:t>Edit Jobs:</a:t>
            </a:r>
            <a:r>
              <a:rPr lang="en-US" sz="1800" b="1"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Employers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modify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update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existing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listings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posted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allowing them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keep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 information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current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accurate.</a:t>
            </a:r>
            <a:endParaRPr lang="en-IN" sz="1800" dirty="0">
              <a:effectLst/>
              <a:latin typeface="Times New Roman" panose="02020603050405020304" pitchFamily="18" charset="0"/>
              <a:ea typeface="Times New Roman" panose="02020603050405020304" pitchFamily="18" charset="0"/>
            </a:endParaRPr>
          </a:p>
          <a:p>
            <a:pPr marL="0" indent="0">
              <a:buNone/>
            </a:pPr>
            <a:br>
              <a:rPr lang="en-IN" sz="1800" dirty="0">
                <a:effectLst/>
                <a:latin typeface="Times New Roman" panose="02020603050405020304" pitchFamily="18" charset="0"/>
                <a:ea typeface="Times New Roman" panose="02020603050405020304" pitchFamily="18" charset="0"/>
              </a:rPr>
            </a:br>
            <a:r>
              <a:rPr lang="en-IN" sz="2800" dirty="0">
                <a:solidFill>
                  <a:srgbClr val="FF0000"/>
                </a:solidFill>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6B4DEFC0-12EC-2268-4237-945E93BEF5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6206" y="2280209"/>
            <a:ext cx="5546325" cy="3393141"/>
          </a:xfrm>
          <a:prstGeom prst="rect">
            <a:avLst/>
          </a:prstGeom>
          <a:noFill/>
          <a:ln>
            <a:noFill/>
          </a:ln>
        </p:spPr>
      </p:pic>
      <p:pic>
        <p:nvPicPr>
          <p:cNvPr id="7" name="Picture 6">
            <a:extLst>
              <a:ext uri="{FF2B5EF4-FFF2-40B4-BE49-F238E27FC236}">
                <a16:creationId xmlns:a16="http://schemas.microsoft.com/office/drawing/2014/main" id="{A5AD19E9-23E4-BEAF-2B78-43A47F86FF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492" y="1121969"/>
            <a:ext cx="5728229" cy="3531063"/>
          </a:xfrm>
          <a:prstGeom prst="rect">
            <a:avLst/>
          </a:prstGeom>
          <a:noFill/>
          <a:ln>
            <a:noFill/>
          </a:ln>
        </p:spPr>
      </p:pic>
    </p:spTree>
    <p:extLst>
      <p:ext uri="{BB962C8B-B14F-4D97-AF65-F5344CB8AC3E}">
        <p14:creationId xmlns:p14="http://schemas.microsoft.com/office/powerpoint/2010/main" val="176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CBCE3-E52F-6414-541A-E973B83DCCCB}"/>
              </a:ext>
            </a:extLst>
          </p:cNvPr>
          <p:cNvSpPr>
            <a:spLocks noGrp="1"/>
          </p:cNvSpPr>
          <p:nvPr>
            <p:ph idx="1"/>
          </p:nvPr>
        </p:nvSpPr>
        <p:spPr>
          <a:xfrm>
            <a:off x="447041" y="308959"/>
            <a:ext cx="11373484" cy="4195481"/>
          </a:xfrm>
        </p:spPr>
        <p:txBody>
          <a:bodyPr numCol="2">
            <a:normAutofit fontScale="55000" lnSpcReduction="20000"/>
          </a:bodyPr>
          <a:lstStyle/>
          <a:p>
            <a:pPr marL="0" indent="0">
              <a:lnSpc>
                <a:spcPct val="120000"/>
              </a:lnSpc>
              <a:buNone/>
            </a:pPr>
            <a:r>
              <a:rPr lang="en-IN" sz="3800" dirty="0">
                <a:solidFill>
                  <a:srgbClr val="FF0000"/>
                </a:solidFill>
                <a:latin typeface="Times New Roman" panose="02020603050405020304" pitchFamily="18" charset="0"/>
                <a:cs typeface="Times New Roman" panose="02020603050405020304" pitchFamily="18" charset="0"/>
              </a:rPr>
              <a:t>List of jobs:</a:t>
            </a:r>
            <a:r>
              <a:rPr lang="en-US" sz="3800" dirty="0">
                <a:effectLst/>
                <a:latin typeface="Times New Roman" panose="02020603050405020304" pitchFamily="18" charset="0"/>
                <a:ea typeface="Times New Roman" panose="02020603050405020304" pitchFamily="18" charset="0"/>
              </a:rPr>
              <a:t>Job seekers can explore and view available job listings posted by employers</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within</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the system</a:t>
            </a:r>
            <a:r>
              <a:rPr lang="en-IN" sz="3800" dirty="0">
                <a:solidFill>
                  <a:srgbClr val="FF0000"/>
                </a:solidFill>
                <a:latin typeface="Times New Roman" panose="02020603050405020304" pitchFamily="18" charset="0"/>
                <a:cs typeface="Times New Roman" panose="02020603050405020304" pitchFamily="18" charset="0"/>
              </a:rPr>
              <a:t>                                                           </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 </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endParaRPr lang="en-IN" sz="2900"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endParaRPr lang="en-IN" sz="2900"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r>
              <a:rPr lang="en-IN" sz="2900" dirty="0">
                <a:solidFill>
                  <a:srgbClr val="FF0000"/>
                </a:solidFill>
                <a:latin typeface="Times New Roman" panose="02020603050405020304" pitchFamily="18" charset="0"/>
                <a:cs typeface="Times New Roman" panose="02020603050405020304" pitchFamily="18" charset="0"/>
              </a:rPr>
              <a:t>                                        </a:t>
            </a:r>
          </a:p>
          <a:p>
            <a:pPr marL="0" indent="0">
              <a:lnSpc>
                <a:spcPct val="120000"/>
              </a:lnSpc>
              <a:buNone/>
            </a:pPr>
            <a:endParaRPr lang="en-IN" sz="2900"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endParaRPr lang="en-IN" sz="2900" dirty="0">
              <a:solidFill>
                <a:srgbClr val="FF0000"/>
              </a:solidFill>
              <a:latin typeface="Times New Roman" panose="02020603050405020304" pitchFamily="18" charset="0"/>
              <a:cs typeface="Times New Roman" panose="02020603050405020304" pitchFamily="18" charset="0"/>
            </a:endParaRPr>
          </a:p>
          <a:p>
            <a:pPr>
              <a:lnSpc>
                <a:spcPct val="120000"/>
              </a:lnSpc>
            </a:pPr>
            <a:endParaRPr lang="en-IN" sz="2900"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r>
              <a:rPr lang="en-US" sz="3800" dirty="0">
                <a:solidFill>
                  <a:srgbClr val="FF0000"/>
                </a:solidFill>
                <a:latin typeface="Times New Roman" panose="02020603050405020304" pitchFamily="18" charset="0"/>
                <a:cs typeface="Times New Roman" panose="02020603050405020304" pitchFamily="18" charset="0"/>
              </a:rPr>
              <a:t>Apply for jobs : </a:t>
            </a:r>
            <a:r>
              <a:rPr lang="en-US" sz="3800" dirty="0">
                <a:effectLst/>
                <a:latin typeface="Times New Roman" panose="02020603050405020304" pitchFamily="18" charset="0"/>
                <a:ea typeface="Times New Roman" panose="02020603050405020304" pitchFamily="18" charset="0"/>
              </a:rPr>
              <a:t>Job</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seekers</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can</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submit</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applications</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for</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specific</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job</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listings</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they</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are</a:t>
            </a:r>
            <a:r>
              <a:rPr lang="en-US" sz="3800" spc="-28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interested</a:t>
            </a:r>
            <a:r>
              <a:rPr lang="en-US" sz="3800" spc="-10"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in, providing their</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relevant details</a:t>
            </a:r>
            <a:r>
              <a:rPr lang="en-US" sz="3800" spc="-5"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and</a:t>
            </a:r>
            <a:r>
              <a:rPr lang="en-US" sz="3800" spc="10" dirty="0">
                <a:effectLst/>
                <a:latin typeface="Times New Roman" panose="02020603050405020304" pitchFamily="18" charset="0"/>
                <a:ea typeface="Times New Roman" panose="02020603050405020304" pitchFamily="18" charset="0"/>
              </a:rPr>
              <a:t> </a:t>
            </a:r>
            <a:r>
              <a:rPr lang="en-US" sz="3800" dirty="0">
                <a:effectLst/>
                <a:latin typeface="Times New Roman" panose="02020603050405020304" pitchFamily="18" charset="0"/>
                <a:ea typeface="Times New Roman" panose="02020603050405020304" pitchFamily="18" charset="0"/>
              </a:rPr>
              <a:t>qualifications</a:t>
            </a:r>
            <a:r>
              <a:rPr lang="en-US" sz="2900" dirty="0">
                <a:effectLst/>
                <a:latin typeface="Times New Roman" panose="02020603050405020304" pitchFamily="18" charset="0"/>
                <a:ea typeface="Times New Roman" panose="02020603050405020304" pitchFamily="18" charset="0"/>
              </a:rPr>
              <a:t>.</a:t>
            </a:r>
            <a:endParaRPr lang="en-IN" sz="2900" dirty="0">
              <a:effectLst/>
              <a:latin typeface="Times New Roman" panose="02020603050405020304" pitchFamily="18" charset="0"/>
              <a:ea typeface="Times New Roman" panose="02020603050405020304" pitchFamily="18" charset="0"/>
            </a:endParaRP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       </a:t>
            </a:r>
            <a:endParaRPr lang="en-IN" b="1" dirty="0">
              <a:solidFill>
                <a:srgbClr val="FF0000"/>
              </a:solidFill>
              <a:latin typeface="Times New Roman" panose="02020603050405020304" pitchFamily="18"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4B3ED3F-7AA5-41FC-E3CD-12EBF21E14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811" y="1452205"/>
            <a:ext cx="5487622" cy="3531063"/>
          </a:xfrm>
          <a:prstGeom prst="rect">
            <a:avLst/>
          </a:prstGeom>
          <a:noFill/>
          <a:ln>
            <a:noFill/>
          </a:ln>
        </p:spPr>
      </p:pic>
      <p:pic>
        <p:nvPicPr>
          <p:cNvPr id="7" name="Picture 6">
            <a:extLst>
              <a:ext uri="{FF2B5EF4-FFF2-40B4-BE49-F238E27FC236}">
                <a16:creationId xmlns:a16="http://schemas.microsoft.com/office/drawing/2014/main" id="{BC1FBA91-FEB4-81F5-2CE9-2DB4F856CFE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607060"/>
            <a:ext cx="5724525" cy="3794760"/>
          </a:xfrm>
          <a:prstGeom prst="rect">
            <a:avLst/>
          </a:prstGeom>
          <a:noFill/>
          <a:ln>
            <a:noFill/>
          </a:ln>
        </p:spPr>
      </p:pic>
    </p:spTree>
    <p:extLst>
      <p:ext uri="{BB962C8B-B14F-4D97-AF65-F5344CB8AC3E}">
        <p14:creationId xmlns:p14="http://schemas.microsoft.com/office/powerpoint/2010/main" val="265983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16C7-A949-555F-3D8F-04BCFD9A8AB4}"/>
              </a:ext>
            </a:extLst>
          </p:cNvPr>
          <p:cNvSpPr>
            <a:spLocks noGrp="1"/>
          </p:cNvSpPr>
          <p:nvPr>
            <p:ph type="title"/>
          </p:nvPr>
        </p:nvSpPr>
        <p:spPr>
          <a:xfrm>
            <a:off x="646111" y="442886"/>
            <a:ext cx="9404723" cy="1400530"/>
          </a:xfrm>
        </p:spPr>
        <p:txBody>
          <a:bodyPr/>
          <a:lstStyle/>
          <a:p>
            <a:r>
              <a:rPr lang="en-IN" sz="1800" dirty="0">
                <a:solidFill>
                  <a:srgbClr val="FF0000"/>
                </a:solidFill>
                <a:latin typeface="Times New Roman" panose="02020603050405020304" pitchFamily="18" charset="0"/>
                <a:cs typeface="Times New Roman" panose="02020603050405020304" pitchFamily="18" charset="0"/>
              </a:rPr>
              <a:t>Manage Applications: </a:t>
            </a:r>
            <a:r>
              <a:rPr lang="en-US" sz="1800" spc="-5" dirty="0">
                <a:solidFill>
                  <a:schemeClr val="tx1"/>
                </a:solidFill>
                <a:effectLst/>
                <a:latin typeface="Times New Roman" panose="02020603050405020304" pitchFamily="18" charset="0"/>
                <a:ea typeface="Times New Roman" panose="02020603050405020304" pitchFamily="18" charset="0"/>
              </a:rPr>
              <a:t>Both</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job</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seekers</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employers</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have</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access</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to</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features</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for</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managing</a:t>
            </a:r>
            <a:r>
              <a:rPr lang="en-US" sz="1800" spc="-28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job applications. Job seekers can view the status of their submitted applications, withdraw</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applications</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if</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necessary,</a:t>
            </a:r>
            <a:r>
              <a:rPr lang="en-US" sz="1800" spc="-4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track</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their</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application</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history.</a:t>
            </a:r>
            <a:r>
              <a:rPr lang="en-US" sz="1800" spc="-4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Employers</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can</a:t>
            </a:r>
            <a:r>
              <a:rPr lang="en-US" sz="1800" spc="-4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review</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incoming</a:t>
            </a:r>
            <a:r>
              <a:rPr lang="en-US" sz="1800" spc="-29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job</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applications and manage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 application process</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for</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their</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job listings.</a:t>
            </a:r>
            <a:endParaRPr lang="en-IN" sz="1800" dirty="0">
              <a:solidFill>
                <a:schemeClr val="tx1"/>
              </a:solidFill>
            </a:endParaRPr>
          </a:p>
        </p:txBody>
      </p:sp>
      <p:sp>
        <p:nvSpPr>
          <p:cNvPr id="3" name="Text Placeholder 2">
            <a:extLst>
              <a:ext uri="{FF2B5EF4-FFF2-40B4-BE49-F238E27FC236}">
                <a16:creationId xmlns:a16="http://schemas.microsoft.com/office/drawing/2014/main" id="{DF32B147-9C4E-0C34-E68D-8E5204AD4227}"/>
              </a:ext>
            </a:extLst>
          </p:cNvPr>
          <p:cNvSpPr>
            <a:spLocks noGrp="1"/>
          </p:cNvSpPr>
          <p:nvPr>
            <p:ph type="body" idx="1"/>
          </p:nvPr>
        </p:nvSpPr>
        <p:spPr/>
        <p:txBody>
          <a:bodyPr/>
          <a:lstStyle/>
          <a:p>
            <a:pPr algn="ctr"/>
            <a:r>
              <a:rPr lang="en-US" dirty="0">
                <a:solidFill>
                  <a:srgbClr val="FF0000"/>
                </a:solidFill>
              </a:rPr>
              <a:t>Job Seeker</a:t>
            </a:r>
            <a:endParaRPr lang="en-IN" dirty="0">
              <a:solidFill>
                <a:srgbClr val="FF0000"/>
              </a:solidFill>
            </a:endParaRPr>
          </a:p>
        </p:txBody>
      </p:sp>
      <p:sp>
        <p:nvSpPr>
          <p:cNvPr id="5" name="Text Placeholder 4">
            <a:extLst>
              <a:ext uri="{FF2B5EF4-FFF2-40B4-BE49-F238E27FC236}">
                <a16:creationId xmlns:a16="http://schemas.microsoft.com/office/drawing/2014/main" id="{AEB2BC24-66F4-880C-8474-8987934057DF}"/>
              </a:ext>
            </a:extLst>
          </p:cNvPr>
          <p:cNvSpPr>
            <a:spLocks noGrp="1"/>
          </p:cNvSpPr>
          <p:nvPr>
            <p:ph type="body" sz="quarter" idx="3"/>
          </p:nvPr>
        </p:nvSpPr>
        <p:spPr/>
        <p:txBody>
          <a:bodyPr/>
          <a:lstStyle/>
          <a:p>
            <a:pPr algn="ctr"/>
            <a:r>
              <a:rPr lang="en-US" dirty="0">
                <a:solidFill>
                  <a:srgbClr val="FF0000"/>
                </a:solidFill>
              </a:rPr>
              <a:t>Employer</a:t>
            </a:r>
            <a:endParaRPr lang="en-IN" dirty="0">
              <a:solidFill>
                <a:srgbClr val="FF0000"/>
              </a:solidFill>
            </a:endParaRPr>
          </a:p>
        </p:txBody>
      </p:sp>
      <p:pic>
        <p:nvPicPr>
          <p:cNvPr id="7" name="Content Placeholder 4">
            <a:extLst>
              <a:ext uri="{FF2B5EF4-FFF2-40B4-BE49-F238E27FC236}">
                <a16:creationId xmlns:a16="http://schemas.microsoft.com/office/drawing/2014/main" id="{FDC692E9-C698-ABDB-F01E-4081AFA8015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111" y="2533014"/>
            <a:ext cx="4852989" cy="3075306"/>
          </a:xfrm>
        </p:spPr>
      </p:pic>
      <p:pic>
        <p:nvPicPr>
          <p:cNvPr id="8" name="Content Placeholder 7">
            <a:extLst>
              <a:ext uri="{FF2B5EF4-FFF2-40B4-BE49-F238E27FC236}">
                <a16:creationId xmlns:a16="http://schemas.microsoft.com/office/drawing/2014/main" id="{328B8226-E8EA-F55E-41ED-BE7FE390E60D}"/>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5653944" y="2481262"/>
            <a:ext cx="4983576" cy="3127058"/>
          </a:xfrm>
          <a:prstGeom prst="rect">
            <a:avLst/>
          </a:prstGeom>
          <a:noFill/>
          <a:ln>
            <a:noFill/>
          </a:ln>
        </p:spPr>
      </p:pic>
    </p:spTree>
    <p:extLst>
      <p:ext uri="{BB962C8B-B14F-4D97-AF65-F5344CB8AC3E}">
        <p14:creationId xmlns:p14="http://schemas.microsoft.com/office/powerpoint/2010/main" val="217495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8A7F18-B079-C5D7-ED2A-483EF39D280D}"/>
              </a:ext>
            </a:extLst>
          </p:cNvPr>
          <p:cNvSpPr>
            <a:spLocks noGrp="1"/>
          </p:cNvSpPr>
          <p:nvPr>
            <p:ph idx="1"/>
          </p:nvPr>
        </p:nvSpPr>
        <p:spPr>
          <a:xfrm>
            <a:off x="896534" y="1331259"/>
            <a:ext cx="4278782" cy="5069541"/>
          </a:xfrm>
        </p:spPr>
        <p:txBody>
          <a:bodyPr>
            <a:normAutofit/>
          </a:bodyPr>
          <a:lstStyle/>
          <a:p>
            <a:pPr algn="just">
              <a:lnSpc>
                <a:spcPct val="150000"/>
              </a:lnSpc>
              <a:buClr>
                <a:schemeClr val="tx1">
                  <a:lumMod val="95000"/>
                  <a:lumOff val="5000"/>
                </a:schemeClr>
              </a:buClr>
            </a:pPr>
            <a:r>
              <a:rPr lang="en-IN" sz="2400" dirty="0">
                <a:effectLst/>
                <a:latin typeface="Times New Roman" panose="02020603050405020304" pitchFamily="18" charset="0"/>
                <a:ea typeface="Calibri" panose="020F0502020204030204" pitchFamily="34" charset="0"/>
              </a:rPr>
              <a:t>The database for Jobspring is organized into several collections, each serving a specific purpose :</a:t>
            </a:r>
          </a:p>
          <a:p>
            <a:pPr marL="457200" indent="-457200" algn="just">
              <a:lnSpc>
                <a:spcPct val="150000"/>
              </a:lnSpc>
              <a:buClr>
                <a:srgbClr val="FF0000"/>
              </a:buClr>
              <a:buAutoNum type="arabicPeriod"/>
            </a:pPr>
            <a:r>
              <a:rPr lang="en-IN" sz="2400" dirty="0">
                <a:solidFill>
                  <a:srgbClr val="FF0000"/>
                </a:solidFill>
                <a:latin typeface="Times New Roman" panose="02020603050405020304" pitchFamily="18" charset="0"/>
                <a:ea typeface="Calibri" panose="020F0502020204030204" pitchFamily="34" charset="0"/>
              </a:rPr>
              <a:t>User Collection</a:t>
            </a:r>
          </a:p>
          <a:p>
            <a:pPr marL="514350" indent="-514350" algn="just">
              <a:lnSpc>
                <a:spcPct val="150000"/>
              </a:lnSpc>
              <a:buClr>
                <a:srgbClr val="FF0000"/>
              </a:buClr>
              <a:buAutoNum type="arabicPeriod"/>
            </a:pPr>
            <a:r>
              <a:rPr lang="en-IN" sz="2400" dirty="0">
                <a:solidFill>
                  <a:srgbClr val="FF0000"/>
                </a:solidFill>
                <a:latin typeface="Times New Roman" panose="02020603050405020304" pitchFamily="18" charset="0"/>
                <a:ea typeface="Calibri" panose="020F0502020204030204" pitchFamily="34" charset="0"/>
              </a:rPr>
              <a:t>Jobs Collection</a:t>
            </a:r>
          </a:p>
          <a:p>
            <a:pPr marL="514350" indent="-514350" algn="just">
              <a:lnSpc>
                <a:spcPct val="150000"/>
              </a:lnSpc>
              <a:buClr>
                <a:srgbClr val="FF0000"/>
              </a:buClr>
              <a:buAutoNum type="arabicPeriod"/>
            </a:pPr>
            <a:r>
              <a:rPr lang="en-IN" sz="2400" dirty="0">
                <a:solidFill>
                  <a:srgbClr val="FF0000"/>
                </a:solidFill>
                <a:latin typeface="Times New Roman" panose="02020603050405020304" pitchFamily="18" charset="0"/>
                <a:ea typeface="Calibri" panose="020F0502020204030204" pitchFamily="34" charset="0"/>
              </a:rPr>
              <a:t>Application Collection</a:t>
            </a:r>
            <a:endParaRPr lang="en-IN" sz="2800" dirty="0">
              <a:solidFill>
                <a:srgbClr val="FF0000"/>
              </a:solidFill>
            </a:endParaRPr>
          </a:p>
        </p:txBody>
      </p:sp>
      <p:sp>
        <p:nvSpPr>
          <p:cNvPr id="5" name="Title 1">
            <a:extLst>
              <a:ext uri="{FF2B5EF4-FFF2-40B4-BE49-F238E27FC236}">
                <a16:creationId xmlns:a16="http://schemas.microsoft.com/office/drawing/2014/main" id="{5D5F0562-473A-B120-A480-82FC6E02D0C7}"/>
              </a:ext>
            </a:extLst>
          </p:cNvPr>
          <p:cNvSpPr>
            <a:spLocks noGrp="1"/>
          </p:cNvSpPr>
          <p:nvPr>
            <p:ph type="title"/>
          </p:nvPr>
        </p:nvSpPr>
        <p:spPr>
          <a:xfrm>
            <a:off x="1103312" y="188489"/>
            <a:ext cx="8947151" cy="744766"/>
          </a:xfrm>
        </p:spPr>
        <p:style>
          <a:lnRef idx="1">
            <a:schemeClr val="accent1"/>
          </a:lnRef>
          <a:fillRef idx="3">
            <a:schemeClr val="accent1"/>
          </a:fillRef>
          <a:effectRef idx="2">
            <a:schemeClr val="accent1"/>
          </a:effectRef>
          <a:fontRef idx="minor">
            <a:schemeClr val="lt1"/>
          </a:fontRef>
        </p:style>
        <p:txBody>
          <a:bodyPr/>
          <a:lstStyle/>
          <a:p>
            <a:pPr algn="ctr"/>
            <a:r>
              <a:rPr lang="en-IN" dirty="0"/>
              <a:t>DATABASE DESIGN-MongoDB</a:t>
            </a:r>
          </a:p>
        </p:txBody>
      </p:sp>
      <p:pic>
        <p:nvPicPr>
          <p:cNvPr id="10" name="Picture 9">
            <a:extLst>
              <a:ext uri="{FF2B5EF4-FFF2-40B4-BE49-F238E27FC236}">
                <a16:creationId xmlns:a16="http://schemas.microsoft.com/office/drawing/2014/main" id="{0759DF9F-A6D3-C5FA-8AE3-810280CB672B}"/>
              </a:ext>
            </a:extLst>
          </p:cNvPr>
          <p:cNvPicPr>
            <a:picLocks noChangeAspect="1"/>
          </p:cNvPicPr>
          <p:nvPr/>
        </p:nvPicPr>
        <p:blipFill>
          <a:blip r:embed="rId2"/>
          <a:stretch>
            <a:fillRect/>
          </a:stretch>
        </p:blipFill>
        <p:spPr>
          <a:xfrm>
            <a:off x="5367465" y="1331259"/>
            <a:ext cx="5705373" cy="5182663"/>
          </a:xfrm>
          <a:prstGeom prst="rect">
            <a:avLst/>
          </a:prstGeom>
          <a:ln w="12700" cap="rnd">
            <a:solidFill>
              <a:schemeClr val="tx1">
                <a:lumMod val="50000"/>
                <a:lumOff val="50000"/>
              </a:schemeClr>
            </a:solidFill>
          </a:ln>
          <a:effectLst>
            <a:outerShdw blurRad="76200" dist="95250" dir="10500000" sx="97000" sy="23000" kx="900000" algn="br" rotWithShape="0">
              <a:srgbClr val="000000">
                <a:alpha val="20000"/>
              </a:srgbClr>
            </a:outerShdw>
          </a:effectLst>
        </p:spPr>
      </p:pic>
    </p:spTree>
    <p:extLst>
      <p:ext uri="{BB962C8B-B14F-4D97-AF65-F5344CB8AC3E}">
        <p14:creationId xmlns:p14="http://schemas.microsoft.com/office/powerpoint/2010/main" val="109044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3C7EE-A974-BCC3-383A-24DB44DA49ED}"/>
              </a:ext>
            </a:extLst>
          </p:cNvPr>
          <p:cNvSpPr>
            <a:spLocks noGrp="1"/>
          </p:cNvSpPr>
          <p:nvPr>
            <p:ph idx="1"/>
          </p:nvPr>
        </p:nvSpPr>
        <p:spPr>
          <a:xfrm>
            <a:off x="1102702" y="1213933"/>
            <a:ext cx="8947151" cy="5111453"/>
          </a:xfrm>
        </p:spPr>
        <p:txBody>
          <a:bodyPr>
            <a:normAutofit/>
          </a:bodyPr>
          <a:lstStyle/>
          <a:p>
            <a:pPr algn="just">
              <a:lnSpc>
                <a:spcPct val="200000"/>
              </a:lnSpc>
              <a:buClr>
                <a:schemeClr val="tx1">
                  <a:lumMod val="95000"/>
                  <a:lumOff val="5000"/>
                </a:schemeClr>
              </a:buClr>
            </a:pPr>
            <a:r>
              <a:rPr lang="en-IN" sz="2400" b="1" dirty="0">
                <a:latin typeface="Times New Roman" panose="02020603050405020304" pitchFamily="18" charset="0"/>
                <a:cs typeface="Times New Roman" panose="02020603050405020304" pitchFamily="18" charset="0"/>
              </a:rPr>
              <a:t>User Collection:</a:t>
            </a:r>
            <a:r>
              <a:rPr lang="en-US" sz="2400" dirty="0">
                <a:latin typeface="Times New Roman" panose="02020603050405020304" pitchFamily="18" charset="0"/>
                <a:cs typeface="Times New Roman" panose="02020603050405020304" pitchFamily="18" charset="0"/>
              </a:rPr>
              <a:t>Stores user registration and authentication details, including roles for access control.</a:t>
            </a:r>
          </a:p>
          <a:p>
            <a:pPr algn="just">
              <a:lnSpc>
                <a:spcPct val="200000"/>
              </a:lnSpc>
              <a:buClr>
                <a:schemeClr val="tx1">
                  <a:lumMod val="95000"/>
                  <a:lumOff val="5000"/>
                </a:schemeClr>
              </a:buClr>
            </a:pPr>
            <a:r>
              <a:rPr lang="en-US" sz="2400" b="1" dirty="0">
                <a:latin typeface="Times New Roman" panose="02020603050405020304" pitchFamily="18" charset="0"/>
                <a:cs typeface="Times New Roman" panose="02020603050405020304" pitchFamily="18" charset="0"/>
              </a:rPr>
              <a:t>Jobs Collection: </a:t>
            </a:r>
            <a:r>
              <a:rPr lang="en-US" sz="2400" dirty="0">
                <a:latin typeface="Times New Roman" panose="02020603050405020304" pitchFamily="18" charset="0"/>
                <a:cs typeface="Times New Roman" panose="02020603050405020304" pitchFamily="18" charset="0"/>
              </a:rPr>
              <a:t>Manages job listings with essential details like titles, descriptions, and posting dates.</a:t>
            </a:r>
          </a:p>
          <a:p>
            <a:pPr algn="just">
              <a:lnSpc>
                <a:spcPct val="200000"/>
              </a:lnSpc>
              <a:buClr>
                <a:schemeClr val="tx1">
                  <a:lumMod val="95000"/>
                  <a:lumOff val="5000"/>
                </a:schemeClr>
              </a:buClr>
            </a:pPr>
            <a:r>
              <a:rPr lang="en-US" sz="2400" b="1" dirty="0">
                <a:latin typeface="Times New Roman" panose="02020603050405020304" pitchFamily="18" charset="0"/>
                <a:cs typeface="Times New Roman" panose="02020603050405020304" pitchFamily="18" charset="0"/>
              </a:rPr>
              <a:t>Applications Collection: </a:t>
            </a:r>
            <a:r>
              <a:rPr lang="en-US" sz="2400" dirty="0">
                <a:latin typeface="Times New Roman" panose="02020603050405020304" pitchFamily="18" charset="0"/>
                <a:cs typeface="Times New Roman" panose="02020603050405020304" pitchFamily="18" charset="0"/>
              </a:rPr>
              <a:t>Tracks job applications submitted by users, storing applicant details and related job information.</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4F4F6BB-6968-ACD6-1244-9A2A972093C3}"/>
              </a:ext>
            </a:extLst>
          </p:cNvPr>
          <p:cNvSpPr>
            <a:spLocks noGrp="1"/>
          </p:cNvSpPr>
          <p:nvPr>
            <p:ph type="title"/>
          </p:nvPr>
        </p:nvSpPr>
        <p:spPr>
          <a:xfrm>
            <a:off x="1102702" y="131927"/>
            <a:ext cx="8947151" cy="773047"/>
          </a:xfrm>
        </p:spPr>
        <p:style>
          <a:lnRef idx="1">
            <a:schemeClr val="accent1"/>
          </a:lnRef>
          <a:fillRef idx="3">
            <a:schemeClr val="accent1"/>
          </a:fillRef>
          <a:effectRef idx="2">
            <a:schemeClr val="accent1"/>
          </a:effectRef>
          <a:fontRef idx="minor">
            <a:schemeClr val="lt1"/>
          </a:fontRef>
        </p:style>
        <p:txBody>
          <a:bodyPr/>
          <a:lstStyle/>
          <a:p>
            <a:pPr algn="ctr"/>
            <a:r>
              <a:rPr lang="en-IN" dirty="0"/>
              <a:t>DATABASE DESIGN-MongoDB</a:t>
            </a:r>
          </a:p>
        </p:txBody>
      </p:sp>
    </p:spTree>
    <p:extLst>
      <p:ext uri="{BB962C8B-B14F-4D97-AF65-F5344CB8AC3E}">
        <p14:creationId xmlns:p14="http://schemas.microsoft.com/office/powerpoint/2010/main" val="418948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79A0-DB28-8716-D810-CEF10DB69839}"/>
              </a:ext>
            </a:extLst>
          </p:cNvPr>
          <p:cNvSpPr>
            <a:spLocks noGrp="1"/>
          </p:cNvSpPr>
          <p:nvPr>
            <p:ph type="title"/>
          </p:nvPr>
        </p:nvSpPr>
        <p:spPr>
          <a:xfrm>
            <a:off x="1017608" y="179225"/>
            <a:ext cx="9404723" cy="744486"/>
          </a:xfrm>
        </p:spPr>
        <p:txBody>
          <a:bodyPr/>
          <a:lstStyle/>
          <a:p>
            <a:pPr algn="ctr"/>
            <a:r>
              <a:rPr lang="en-IN" sz="4000" dirty="0">
                <a:solidFill>
                  <a:srgbClr val="FF0000"/>
                </a:solidFill>
                <a:latin typeface="Times New Roman" panose="02020603050405020304" pitchFamily="18" charset="0"/>
                <a:cs typeface="Times New Roman" panose="02020603050405020304" pitchFamily="18" charset="0"/>
              </a:rPr>
              <a:t>Database</a:t>
            </a:r>
          </a:p>
        </p:txBody>
      </p:sp>
      <p:pic>
        <p:nvPicPr>
          <p:cNvPr id="4" name="Content Placeholder 3">
            <a:extLst>
              <a:ext uri="{FF2B5EF4-FFF2-40B4-BE49-F238E27FC236}">
                <a16:creationId xmlns:a16="http://schemas.microsoft.com/office/drawing/2014/main" id="{2133F1CD-612B-35C7-A429-C24F7EE25772}"/>
              </a:ext>
            </a:extLst>
          </p:cNvPr>
          <p:cNvPicPr>
            <a:picLocks noGrp="1" noChangeAspect="1"/>
          </p:cNvPicPr>
          <p:nvPr>
            <p:ph idx="1"/>
          </p:nvPr>
        </p:nvPicPr>
        <p:blipFill rotWithShape="1">
          <a:blip r:embed="rId2"/>
          <a:srcRect r="51150"/>
          <a:stretch/>
        </p:blipFill>
        <p:spPr>
          <a:xfrm>
            <a:off x="594265" y="981844"/>
            <a:ext cx="3958881" cy="4135571"/>
          </a:xfrm>
          <a:prstGeom prst="rect">
            <a:avLst/>
          </a:prstGeom>
          <a:ln>
            <a:solidFill>
              <a:schemeClr val="accent1"/>
            </a:solidFill>
          </a:ln>
        </p:spPr>
      </p:pic>
      <p:pic>
        <p:nvPicPr>
          <p:cNvPr id="5" name="Picture 4">
            <a:extLst>
              <a:ext uri="{FF2B5EF4-FFF2-40B4-BE49-F238E27FC236}">
                <a16:creationId xmlns:a16="http://schemas.microsoft.com/office/drawing/2014/main" id="{F6006C23-21E8-DFE5-688A-2A3BE0B7BEB1}"/>
              </a:ext>
            </a:extLst>
          </p:cNvPr>
          <p:cNvPicPr>
            <a:picLocks noChangeAspect="1"/>
          </p:cNvPicPr>
          <p:nvPr/>
        </p:nvPicPr>
        <p:blipFill rotWithShape="1">
          <a:blip r:embed="rId3"/>
          <a:srcRect r="44942"/>
          <a:stretch/>
        </p:blipFill>
        <p:spPr>
          <a:xfrm>
            <a:off x="4734582" y="1774948"/>
            <a:ext cx="3416997" cy="3975401"/>
          </a:xfrm>
          <a:prstGeom prst="rect">
            <a:avLst/>
          </a:prstGeom>
          <a:ln>
            <a:solidFill>
              <a:schemeClr val="accent1"/>
            </a:solidFill>
          </a:ln>
        </p:spPr>
      </p:pic>
      <p:pic>
        <p:nvPicPr>
          <p:cNvPr id="6" name="Picture 5">
            <a:extLst>
              <a:ext uri="{FF2B5EF4-FFF2-40B4-BE49-F238E27FC236}">
                <a16:creationId xmlns:a16="http://schemas.microsoft.com/office/drawing/2014/main" id="{434AB1DF-546A-4AFB-8B8A-F568D86F8B78}"/>
              </a:ext>
            </a:extLst>
          </p:cNvPr>
          <p:cNvPicPr>
            <a:picLocks noChangeAspect="1"/>
          </p:cNvPicPr>
          <p:nvPr/>
        </p:nvPicPr>
        <p:blipFill rotWithShape="1">
          <a:blip r:embed="rId4"/>
          <a:srcRect r="50000"/>
          <a:stretch/>
        </p:blipFill>
        <p:spPr>
          <a:xfrm>
            <a:off x="8333015" y="2717643"/>
            <a:ext cx="3416997" cy="3588889"/>
          </a:xfrm>
          <a:prstGeom prst="rect">
            <a:avLst/>
          </a:prstGeom>
          <a:ln>
            <a:solidFill>
              <a:schemeClr val="accent1"/>
            </a:solidFill>
          </a:ln>
        </p:spPr>
      </p:pic>
    </p:spTree>
    <p:extLst>
      <p:ext uri="{BB962C8B-B14F-4D97-AF65-F5344CB8AC3E}">
        <p14:creationId xmlns:p14="http://schemas.microsoft.com/office/powerpoint/2010/main" val="240051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99C0A9-08C4-980F-C577-2024C08496C7}"/>
              </a:ext>
            </a:extLst>
          </p:cNvPr>
          <p:cNvSpPr>
            <a:spLocks noGrp="1"/>
          </p:cNvSpPr>
          <p:nvPr>
            <p:ph type="body" idx="1"/>
          </p:nvPr>
        </p:nvSpPr>
        <p:spPr/>
        <p:txBody>
          <a:bodyPr/>
          <a:lstStyle/>
          <a:p>
            <a:pPr algn="ctr"/>
            <a:r>
              <a:rPr lang="en-US" dirty="0">
                <a:solidFill>
                  <a:srgbClr val="FF0000"/>
                </a:solidFill>
                <a:latin typeface="+mn-lt"/>
              </a:rPr>
              <a:t>User Registration Test Cases</a:t>
            </a:r>
          </a:p>
          <a:p>
            <a:endParaRPr lang="en-IN" dirty="0"/>
          </a:p>
        </p:txBody>
      </p:sp>
      <p:sp>
        <p:nvSpPr>
          <p:cNvPr id="4" name="Content Placeholder 3">
            <a:extLst>
              <a:ext uri="{FF2B5EF4-FFF2-40B4-BE49-F238E27FC236}">
                <a16:creationId xmlns:a16="http://schemas.microsoft.com/office/drawing/2014/main" id="{0724AB63-94B0-9318-4119-9DB67991519A}"/>
              </a:ext>
            </a:extLst>
          </p:cNvPr>
          <p:cNvSpPr>
            <a:spLocks noGrp="1"/>
          </p:cNvSpPr>
          <p:nvPr>
            <p:ph sz="half" idx="2"/>
          </p:nvPr>
        </p:nvSpPr>
        <p:spPr>
          <a:xfrm>
            <a:off x="1103312" y="1905000"/>
            <a:ext cx="4396339" cy="4145279"/>
          </a:xfrm>
        </p:spPr>
        <p:txBody>
          <a:bodyPr/>
          <a:lstStyle/>
          <a:p>
            <a:pPr>
              <a:buNone/>
            </a:pPr>
            <a:endParaRPr lang="en-US" dirty="0">
              <a:solidFill>
                <a:schemeClr val="accent2"/>
              </a:solidFill>
            </a:endParaRPr>
          </a:p>
          <a:p>
            <a:pPr>
              <a:buClr>
                <a:schemeClr val="tx1">
                  <a:lumMod val="95000"/>
                  <a:lumOff val="5000"/>
                </a:schemeClr>
              </a:buClr>
              <a:buFont typeface="Arial" panose="020B0604020202020204" pitchFamily="34" charset="0"/>
              <a:buChar char="•"/>
            </a:pPr>
            <a:r>
              <a:rPr lang="en-US" sz="2000" dirty="0"/>
              <a:t>Check all required fields are filled (name, email, phone, password)</a:t>
            </a:r>
          </a:p>
          <a:p>
            <a:pPr>
              <a:buClr>
                <a:schemeClr val="tx1">
                  <a:lumMod val="95000"/>
                  <a:lumOff val="5000"/>
                </a:schemeClr>
              </a:buClr>
              <a:buFont typeface="Arial" panose="020B0604020202020204" pitchFamily="34" charset="0"/>
              <a:buChar char="•"/>
            </a:pPr>
            <a:r>
              <a:rPr lang="en-US" sz="2000" dirty="0"/>
              <a:t>Validate email format</a:t>
            </a:r>
          </a:p>
          <a:p>
            <a:pPr>
              <a:buClr>
                <a:schemeClr val="tx1">
                  <a:lumMod val="95000"/>
                  <a:lumOff val="5000"/>
                </a:schemeClr>
              </a:buClr>
              <a:buFont typeface="Arial" panose="020B0604020202020204" pitchFamily="34" charset="0"/>
              <a:buChar char="•"/>
            </a:pPr>
            <a:r>
              <a:rPr lang="en-US" sz="2000" dirty="0"/>
              <a:t>Verify password strength (length, special characters)</a:t>
            </a:r>
          </a:p>
          <a:p>
            <a:pPr>
              <a:buClr>
                <a:schemeClr val="tx1">
                  <a:lumMod val="95000"/>
                  <a:lumOff val="5000"/>
                </a:schemeClr>
              </a:buClr>
              <a:buFont typeface="Arial" panose="020B0604020202020204" pitchFamily="34" charset="0"/>
              <a:buChar char="•"/>
            </a:pPr>
            <a:r>
              <a:rPr lang="en-US" sz="2000" dirty="0"/>
              <a:t>Register with valid and invalid credentials</a:t>
            </a:r>
          </a:p>
          <a:p>
            <a:pPr>
              <a:buClr>
                <a:schemeClr val="tx1">
                  <a:lumMod val="95000"/>
                  <a:lumOff val="5000"/>
                </a:schemeClr>
              </a:buClr>
              <a:buFont typeface="Arial" panose="020B0604020202020204" pitchFamily="34" charset="0"/>
              <a:buChar char="•"/>
            </a:pPr>
            <a:r>
              <a:rPr lang="en-US" sz="2000" dirty="0"/>
              <a:t>Check for duplicate email errors</a:t>
            </a:r>
          </a:p>
          <a:p>
            <a:pPr marL="0" indent="0">
              <a:buNone/>
            </a:pPr>
            <a:endParaRPr lang="en-IN" dirty="0"/>
          </a:p>
        </p:txBody>
      </p:sp>
      <p:sp>
        <p:nvSpPr>
          <p:cNvPr id="5" name="Text Placeholder 4">
            <a:extLst>
              <a:ext uri="{FF2B5EF4-FFF2-40B4-BE49-F238E27FC236}">
                <a16:creationId xmlns:a16="http://schemas.microsoft.com/office/drawing/2014/main" id="{5AE85C55-110A-3096-596A-5D1170EFDA1B}"/>
              </a:ext>
            </a:extLst>
          </p:cNvPr>
          <p:cNvSpPr>
            <a:spLocks noGrp="1"/>
          </p:cNvSpPr>
          <p:nvPr>
            <p:ph type="body" sz="quarter" idx="3"/>
          </p:nvPr>
        </p:nvSpPr>
        <p:spPr/>
        <p:txBody>
          <a:bodyPr/>
          <a:lstStyle/>
          <a:p>
            <a:pPr algn="ctr"/>
            <a:r>
              <a:rPr lang="en-US" dirty="0">
                <a:solidFill>
                  <a:srgbClr val="FF0000"/>
                </a:solidFill>
                <a:latin typeface="+mn-lt"/>
              </a:rPr>
              <a:t>User Login Test Cases</a:t>
            </a:r>
          </a:p>
          <a:p>
            <a:endParaRPr lang="en-IN" dirty="0"/>
          </a:p>
        </p:txBody>
      </p:sp>
      <p:sp>
        <p:nvSpPr>
          <p:cNvPr id="6" name="Content Placeholder 5">
            <a:extLst>
              <a:ext uri="{FF2B5EF4-FFF2-40B4-BE49-F238E27FC236}">
                <a16:creationId xmlns:a16="http://schemas.microsoft.com/office/drawing/2014/main" id="{AFD05218-32A5-4956-3472-95396718A217}"/>
              </a:ext>
            </a:extLst>
          </p:cNvPr>
          <p:cNvSpPr>
            <a:spLocks noGrp="1"/>
          </p:cNvSpPr>
          <p:nvPr>
            <p:ph sz="quarter" idx="4"/>
          </p:nvPr>
        </p:nvSpPr>
        <p:spPr>
          <a:xfrm>
            <a:off x="5654124" y="2308540"/>
            <a:ext cx="4396339" cy="4224339"/>
          </a:xfrm>
        </p:spPr>
        <p:txBody>
          <a:bodyPr/>
          <a:lstStyle/>
          <a:p>
            <a:pPr>
              <a:buClr>
                <a:schemeClr val="tx1">
                  <a:lumMod val="95000"/>
                  <a:lumOff val="5000"/>
                </a:schemeClr>
              </a:buClr>
              <a:buFont typeface="Arial" panose="020B0604020202020204" pitchFamily="34" charset="0"/>
              <a:buChar char="•"/>
            </a:pPr>
            <a:r>
              <a:rPr lang="en-US" sz="2000" dirty="0"/>
              <a:t>Login with correct credentials</a:t>
            </a:r>
          </a:p>
          <a:p>
            <a:pPr>
              <a:buClr>
                <a:schemeClr val="tx1">
                  <a:lumMod val="95000"/>
                  <a:lumOff val="5000"/>
                </a:schemeClr>
              </a:buClr>
              <a:buFont typeface="Arial" panose="020B0604020202020204" pitchFamily="34" charset="0"/>
              <a:buChar char="•"/>
            </a:pPr>
            <a:r>
              <a:rPr lang="en-US" sz="2000" dirty="0"/>
              <a:t>Test wrong email/password</a:t>
            </a:r>
          </a:p>
          <a:p>
            <a:pPr>
              <a:buClr>
                <a:schemeClr val="tx1">
                  <a:lumMod val="95000"/>
                  <a:lumOff val="5000"/>
                </a:schemeClr>
              </a:buClr>
              <a:buFont typeface="Arial" panose="020B0604020202020204" pitchFamily="34" charset="0"/>
              <a:buChar char="•"/>
            </a:pPr>
            <a:r>
              <a:rPr lang="en-US" sz="2000" dirty="0"/>
              <a:t>Login with correct email but wrong password</a:t>
            </a:r>
          </a:p>
          <a:p>
            <a:pPr>
              <a:buClr>
                <a:schemeClr val="tx1">
                  <a:lumMod val="95000"/>
                  <a:lumOff val="5000"/>
                </a:schemeClr>
              </a:buClr>
              <a:buFont typeface="Arial" panose="020B0604020202020204" pitchFamily="34" charset="0"/>
              <a:buChar char="•"/>
            </a:pPr>
            <a:r>
              <a:rPr lang="en-US" sz="2000" dirty="0"/>
              <a:t>Try logging in with unregistered email</a:t>
            </a:r>
          </a:p>
          <a:p>
            <a:pPr>
              <a:buClr>
                <a:schemeClr val="tx1">
                  <a:lumMod val="95000"/>
                  <a:lumOff val="5000"/>
                </a:schemeClr>
              </a:buClr>
              <a:buFont typeface="Arial" panose="020B0604020202020204" pitchFamily="34" charset="0"/>
              <a:buChar char="•"/>
            </a:pPr>
            <a:r>
              <a:rPr lang="en-US" sz="2000" dirty="0"/>
              <a:t>Check blocked login for unverified accounts</a:t>
            </a:r>
          </a:p>
          <a:p>
            <a:endParaRPr lang="en-IN" dirty="0"/>
          </a:p>
        </p:txBody>
      </p:sp>
      <p:sp>
        <p:nvSpPr>
          <p:cNvPr id="7" name="Title 1">
            <a:extLst>
              <a:ext uri="{FF2B5EF4-FFF2-40B4-BE49-F238E27FC236}">
                <a16:creationId xmlns:a16="http://schemas.microsoft.com/office/drawing/2014/main" id="{C29069D7-3B13-55A8-0C80-C3108EE78D40}"/>
              </a:ext>
            </a:extLst>
          </p:cNvPr>
          <p:cNvSpPr>
            <a:spLocks noGrp="1"/>
          </p:cNvSpPr>
          <p:nvPr>
            <p:ph type="title"/>
          </p:nvPr>
        </p:nvSpPr>
        <p:spPr>
          <a:xfrm>
            <a:off x="646113" y="178119"/>
            <a:ext cx="9404350" cy="797242"/>
          </a:xfrm>
        </p:spPr>
        <p:style>
          <a:lnRef idx="1">
            <a:schemeClr val="accent1"/>
          </a:lnRef>
          <a:fillRef idx="3">
            <a:schemeClr val="accent1"/>
          </a:fillRef>
          <a:effectRef idx="2">
            <a:schemeClr val="accent1"/>
          </a:effectRef>
          <a:fontRef idx="minor">
            <a:schemeClr val="lt1"/>
          </a:fontRef>
        </p:style>
        <p:txBody>
          <a:bodyPr/>
          <a:lstStyle/>
          <a:p>
            <a:pPr algn="ctr"/>
            <a:r>
              <a:rPr lang="en-US" dirty="0"/>
              <a:t>TESTING</a:t>
            </a:r>
            <a:endParaRPr lang="en-IN" dirty="0"/>
          </a:p>
        </p:txBody>
      </p:sp>
    </p:spTree>
    <p:extLst>
      <p:ext uri="{BB962C8B-B14F-4D97-AF65-F5344CB8AC3E}">
        <p14:creationId xmlns:p14="http://schemas.microsoft.com/office/powerpoint/2010/main" val="213140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855EFE-0497-92CC-E64F-148767BA651D}"/>
              </a:ext>
            </a:extLst>
          </p:cNvPr>
          <p:cNvSpPr>
            <a:spLocks noGrp="1"/>
          </p:cNvSpPr>
          <p:nvPr>
            <p:ph type="title"/>
          </p:nvPr>
        </p:nvSpPr>
        <p:spPr>
          <a:xfrm>
            <a:off x="749808" y="260785"/>
            <a:ext cx="9404350" cy="697632"/>
          </a:xfrm>
        </p:spPr>
        <p:style>
          <a:lnRef idx="1">
            <a:schemeClr val="accent1"/>
          </a:lnRef>
          <a:fillRef idx="3">
            <a:schemeClr val="accent1"/>
          </a:fillRef>
          <a:effectRef idx="2">
            <a:schemeClr val="accent1"/>
          </a:effectRef>
          <a:fontRef idx="minor">
            <a:schemeClr val="lt1"/>
          </a:fontRef>
        </p:style>
        <p:txBody>
          <a:bodyPr/>
          <a:lstStyle/>
          <a:p>
            <a:pPr algn="ctr"/>
            <a:r>
              <a:rPr lang="en-GB" dirty="0"/>
              <a:t>ABSTRACT</a:t>
            </a:r>
            <a:endParaRPr lang="en-IN" dirty="0"/>
          </a:p>
        </p:txBody>
      </p:sp>
      <p:sp>
        <p:nvSpPr>
          <p:cNvPr id="5" name="Rectangle 1">
            <a:extLst>
              <a:ext uri="{FF2B5EF4-FFF2-40B4-BE49-F238E27FC236}">
                <a16:creationId xmlns:a16="http://schemas.microsoft.com/office/drawing/2014/main" id="{200EBE6B-9594-16BB-81FF-AD5C520CC0B5}"/>
              </a:ext>
            </a:extLst>
          </p:cNvPr>
          <p:cNvSpPr>
            <a:spLocks noGrp="1" noChangeArrowheads="1"/>
          </p:cNvSpPr>
          <p:nvPr>
            <p:ph idx="1"/>
          </p:nvPr>
        </p:nvSpPr>
        <p:spPr bwMode="auto">
          <a:xfrm>
            <a:off x="493902" y="1053275"/>
            <a:ext cx="11078337" cy="502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1800" dirty="0">
                <a:latin typeface="+mn-lt"/>
              </a:rPr>
              <a:t>This project is a job-seeking platform developed using the MERN stack (MongoDB, Express.js, React.js, and Node.js) over a 6-month industrial training period </a:t>
            </a: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Two user types –job seekers and employers.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Employers can post, edit, and delete jobs, and manage applications through a dedicated dashboard.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Job seekers can browse job listings, apply directly, and track application status in real 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User-friendly interface designed for smooth navigation and easy interaction.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Real-time updates keep both job listings and applications current.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Application management – Both employers and job seekers can manage job posts and applications flexibly.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cs typeface="Times New Roman" panose="02020603050405020304" pitchFamily="18" charset="0"/>
              </a:rPr>
              <a:t>Aims to bridge the gap between job seekers and employers by offering an efficient recruitment platform.</a:t>
            </a:r>
          </a:p>
        </p:txBody>
      </p:sp>
    </p:spTree>
    <p:extLst>
      <p:ext uri="{BB962C8B-B14F-4D97-AF65-F5344CB8AC3E}">
        <p14:creationId xmlns:p14="http://schemas.microsoft.com/office/powerpoint/2010/main" val="2569680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ED615E-D7F4-8A3C-A3FF-EAFE061FF3DB}"/>
              </a:ext>
            </a:extLst>
          </p:cNvPr>
          <p:cNvSpPr>
            <a:spLocks noGrp="1"/>
          </p:cNvSpPr>
          <p:nvPr>
            <p:ph type="body" idx="1"/>
          </p:nvPr>
        </p:nvSpPr>
        <p:spPr>
          <a:xfrm>
            <a:off x="1103312" y="1364298"/>
            <a:ext cx="4396338" cy="576262"/>
          </a:xfrm>
        </p:spPr>
        <p:txBody>
          <a:bodyPr/>
          <a:lstStyle/>
          <a:p>
            <a:pPr algn="ctr"/>
            <a:r>
              <a:rPr lang="en-US" dirty="0">
                <a:solidFill>
                  <a:srgbClr val="FF0000"/>
                </a:solidFill>
              </a:rPr>
              <a:t>Job Posting Test Cases</a:t>
            </a:r>
          </a:p>
          <a:p>
            <a:endParaRPr lang="en-IN" dirty="0"/>
          </a:p>
        </p:txBody>
      </p:sp>
      <p:sp>
        <p:nvSpPr>
          <p:cNvPr id="4" name="Content Placeholder 3">
            <a:extLst>
              <a:ext uri="{FF2B5EF4-FFF2-40B4-BE49-F238E27FC236}">
                <a16:creationId xmlns:a16="http://schemas.microsoft.com/office/drawing/2014/main" id="{3E1A987D-DFA2-2CCE-241D-CB34724D7073}"/>
              </a:ext>
            </a:extLst>
          </p:cNvPr>
          <p:cNvSpPr>
            <a:spLocks noGrp="1"/>
          </p:cNvSpPr>
          <p:nvPr>
            <p:ph sz="half" idx="2"/>
          </p:nvPr>
        </p:nvSpPr>
        <p:spPr>
          <a:xfrm>
            <a:off x="1180732" y="1652429"/>
            <a:ext cx="4396339" cy="3741738"/>
          </a:xfrm>
        </p:spPr>
        <p:txBody>
          <a:bodyPr/>
          <a:lstStyle/>
          <a:p>
            <a:pPr>
              <a:buClr>
                <a:schemeClr val="tx1">
                  <a:lumMod val="95000"/>
                  <a:lumOff val="5000"/>
                </a:schemeClr>
              </a:buClr>
              <a:buFont typeface="Arial" panose="020B0604020202020204" pitchFamily="34" charset="0"/>
              <a:buChar char="•"/>
            </a:pPr>
            <a:r>
              <a:rPr lang="en-US" sz="2000" dirty="0"/>
              <a:t>Post a job with all required details</a:t>
            </a:r>
          </a:p>
          <a:p>
            <a:pPr>
              <a:buClr>
                <a:schemeClr val="tx1">
                  <a:lumMod val="95000"/>
                  <a:lumOff val="5000"/>
                </a:schemeClr>
              </a:buClr>
              <a:buFont typeface="Arial" panose="020B0604020202020204" pitchFamily="34" charset="0"/>
              <a:buChar char="•"/>
            </a:pPr>
            <a:r>
              <a:rPr lang="en-US" sz="2000" dirty="0"/>
              <a:t>Handle missing/invalid info (e.g., empty title, wrong salary)</a:t>
            </a:r>
          </a:p>
          <a:p>
            <a:pPr>
              <a:buClr>
                <a:schemeClr val="tx1">
                  <a:lumMod val="95000"/>
                  <a:lumOff val="5000"/>
                </a:schemeClr>
              </a:buClr>
              <a:buFont typeface="Arial" panose="020B0604020202020204" pitchFamily="34" charset="0"/>
              <a:buChar char="•"/>
            </a:pPr>
            <a:r>
              <a:rPr lang="en-US" sz="2000" dirty="0"/>
              <a:t>Verify job shows on job board</a:t>
            </a:r>
          </a:p>
          <a:p>
            <a:pPr>
              <a:buClr>
                <a:schemeClr val="tx1">
                  <a:lumMod val="95000"/>
                  <a:lumOff val="5000"/>
                </a:schemeClr>
              </a:buClr>
              <a:buFont typeface="Arial" panose="020B0604020202020204" pitchFamily="34" charset="0"/>
              <a:buChar char="•"/>
            </a:pPr>
            <a:r>
              <a:rPr lang="en-US" sz="2000" dirty="0"/>
              <a:t>Edit job and confirm updates</a:t>
            </a:r>
          </a:p>
          <a:p>
            <a:pPr>
              <a:buClr>
                <a:schemeClr val="tx1">
                  <a:lumMod val="95000"/>
                  <a:lumOff val="5000"/>
                </a:schemeClr>
              </a:buClr>
              <a:buFont typeface="Arial" panose="020B0604020202020204" pitchFamily="34" charset="0"/>
              <a:buChar char="•"/>
            </a:pPr>
            <a:r>
              <a:rPr lang="en-US" sz="2000" dirty="0"/>
              <a:t>Delete job and ensure it’s removed</a:t>
            </a:r>
          </a:p>
          <a:p>
            <a:pPr marL="0" indent="0">
              <a:buNone/>
            </a:pPr>
            <a:endParaRPr lang="en-IN" dirty="0"/>
          </a:p>
        </p:txBody>
      </p:sp>
      <p:sp>
        <p:nvSpPr>
          <p:cNvPr id="5" name="Text Placeholder 4">
            <a:extLst>
              <a:ext uri="{FF2B5EF4-FFF2-40B4-BE49-F238E27FC236}">
                <a16:creationId xmlns:a16="http://schemas.microsoft.com/office/drawing/2014/main" id="{B115126F-9FCB-7774-8B1C-538C94A87370}"/>
              </a:ext>
            </a:extLst>
          </p:cNvPr>
          <p:cNvSpPr>
            <a:spLocks noGrp="1"/>
          </p:cNvSpPr>
          <p:nvPr>
            <p:ph type="body" sz="quarter" idx="3"/>
          </p:nvPr>
        </p:nvSpPr>
        <p:spPr>
          <a:xfrm>
            <a:off x="5654494" y="1364298"/>
            <a:ext cx="4396339" cy="576262"/>
          </a:xfrm>
        </p:spPr>
        <p:txBody>
          <a:bodyPr/>
          <a:lstStyle/>
          <a:p>
            <a:r>
              <a:rPr lang="en-US" dirty="0">
                <a:solidFill>
                  <a:srgbClr val="FF0000"/>
                </a:solidFill>
              </a:rPr>
              <a:t>Job Application Test Cases</a:t>
            </a:r>
          </a:p>
          <a:p>
            <a:endParaRPr lang="en-IN" dirty="0"/>
          </a:p>
        </p:txBody>
      </p:sp>
      <p:sp>
        <p:nvSpPr>
          <p:cNvPr id="6" name="Content Placeholder 5">
            <a:extLst>
              <a:ext uri="{FF2B5EF4-FFF2-40B4-BE49-F238E27FC236}">
                <a16:creationId xmlns:a16="http://schemas.microsoft.com/office/drawing/2014/main" id="{09DB3DAE-EDFD-FF8A-A0EA-973A6FDFC55B}"/>
              </a:ext>
            </a:extLst>
          </p:cNvPr>
          <p:cNvSpPr>
            <a:spLocks noGrp="1"/>
          </p:cNvSpPr>
          <p:nvPr>
            <p:ph sz="quarter" idx="4"/>
          </p:nvPr>
        </p:nvSpPr>
        <p:spPr>
          <a:xfrm>
            <a:off x="5654494" y="1652429"/>
            <a:ext cx="4396339" cy="4661218"/>
          </a:xfrm>
        </p:spPr>
        <p:txBody>
          <a:bodyPr/>
          <a:lstStyle/>
          <a:p>
            <a:pPr>
              <a:buClr>
                <a:schemeClr val="tx1">
                  <a:lumMod val="95000"/>
                  <a:lumOff val="5000"/>
                </a:schemeClr>
              </a:buClr>
              <a:buFont typeface="Arial" panose="020B0604020202020204" pitchFamily="34" charset="0"/>
              <a:buChar char="•"/>
            </a:pPr>
            <a:r>
              <a:rPr lang="en-US" sz="2000" dirty="0"/>
              <a:t>View job listings</a:t>
            </a:r>
          </a:p>
          <a:p>
            <a:pPr>
              <a:buClr>
                <a:schemeClr val="tx1">
                  <a:lumMod val="95000"/>
                  <a:lumOff val="5000"/>
                </a:schemeClr>
              </a:buClr>
              <a:buFont typeface="Arial" panose="020B0604020202020204" pitchFamily="34" charset="0"/>
              <a:buChar char="•"/>
            </a:pPr>
            <a:r>
              <a:rPr lang="en-US" sz="2000" dirty="0"/>
              <a:t>Apply with valid resume and cover letter</a:t>
            </a:r>
          </a:p>
          <a:p>
            <a:pPr>
              <a:buClr>
                <a:schemeClr val="tx1">
                  <a:lumMod val="95000"/>
                  <a:lumOff val="5000"/>
                </a:schemeClr>
              </a:buClr>
              <a:buFont typeface="Arial" panose="020B0604020202020204" pitchFamily="34" charset="0"/>
              <a:buChar char="•"/>
            </a:pPr>
            <a:r>
              <a:rPr lang="en-US" sz="2000" dirty="0"/>
              <a:t>Test applying without attachments</a:t>
            </a:r>
          </a:p>
          <a:p>
            <a:pPr>
              <a:buClr>
                <a:schemeClr val="tx1">
                  <a:lumMod val="95000"/>
                  <a:lumOff val="5000"/>
                </a:schemeClr>
              </a:buClr>
              <a:buFont typeface="Arial" panose="020B0604020202020204" pitchFamily="34" charset="0"/>
              <a:buChar char="•"/>
            </a:pPr>
            <a:r>
              <a:rPr lang="en-US" sz="2000" dirty="0"/>
              <a:t>Confirm applications are saved in database</a:t>
            </a:r>
          </a:p>
          <a:p>
            <a:endParaRPr lang="en-IN" dirty="0"/>
          </a:p>
        </p:txBody>
      </p:sp>
    </p:spTree>
    <p:extLst>
      <p:ext uri="{BB962C8B-B14F-4D97-AF65-F5344CB8AC3E}">
        <p14:creationId xmlns:p14="http://schemas.microsoft.com/office/powerpoint/2010/main" val="1869414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49E609-2DD0-D788-9702-D0CBDCBBB373}"/>
              </a:ext>
            </a:extLst>
          </p:cNvPr>
          <p:cNvSpPr>
            <a:spLocks noGrp="1"/>
          </p:cNvSpPr>
          <p:nvPr>
            <p:ph type="title"/>
          </p:nvPr>
        </p:nvSpPr>
        <p:spPr>
          <a:xfrm>
            <a:off x="645503" y="287180"/>
            <a:ext cx="9404350" cy="644842"/>
          </a:xfrm>
        </p:spPr>
        <p:style>
          <a:lnRef idx="1">
            <a:schemeClr val="accent1"/>
          </a:lnRef>
          <a:fillRef idx="3">
            <a:schemeClr val="accent1"/>
          </a:fillRef>
          <a:effectRef idx="2">
            <a:schemeClr val="accent1"/>
          </a:effectRef>
          <a:fontRef idx="minor">
            <a:schemeClr val="lt1"/>
          </a:fontRef>
        </p:style>
        <p:txBody>
          <a:bodyPr/>
          <a:lstStyle/>
          <a:p>
            <a:pPr algn="ctr"/>
            <a:r>
              <a:rPr lang="en-US" dirty="0"/>
              <a:t>CONCLUSION</a:t>
            </a:r>
            <a:endParaRPr lang="en-IN" dirty="0"/>
          </a:p>
        </p:txBody>
      </p:sp>
      <p:sp>
        <p:nvSpPr>
          <p:cNvPr id="5" name="Rectangle 1">
            <a:extLst>
              <a:ext uri="{FF2B5EF4-FFF2-40B4-BE49-F238E27FC236}">
                <a16:creationId xmlns:a16="http://schemas.microsoft.com/office/drawing/2014/main" id="{B43289F8-4382-AC78-AB7C-CFCC6CAD75F9}"/>
              </a:ext>
            </a:extLst>
          </p:cNvPr>
          <p:cNvSpPr>
            <a:spLocks noGrp="1" noChangeArrowheads="1"/>
          </p:cNvSpPr>
          <p:nvPr>
            <p:ph idx="1"/>
          </p:nvPr>
        </p:nvSpPr>
        <p:spPr bwMode="auto">
          <a:xfrm>
            <a:off x="1103313" y="1286173"/>
            <a:ext cx="9107487"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1800" b="1" dirty="0"/>
              <a:t>JobSpring</a:t>
            </a:r>
            <a:r>
              <a:rPr lang="en-US" sz="1800" dirty="0"/>
              <a:t> provides a unified solution that bridges the gap between talent and hiring companies.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Built on the MERN stack</a:t>
            </a:r>
            <a:r>
              <a:rPr kumimoji="0" lang="en-US" altLang="en-US" sz="1800" b="0" i="0" u="none" strike="noStrike" cap="none" normalizeH="0" baseline="0" dirty="0">
                <a:ln>
                  <a:noFill/>
                </a:ln>
                <a:solidFill>
                  <a:schemeClr val="tx1"/>
                </a:solidFill>
                <a:effectLst/>
                <a:latin typeface="Arial" panose="020B0604020202020204" pitchFamily="34" charset="0"/>
              </a:rPr>
              <a:t> (MongoDB, Express.js, React.js, Node.js) for robust and scalable performance.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Core functionalities include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00050" lvl="1" indent="0" defTabSz="914400" eaLnBrk="0" fontAlgn="base" hangingPunct="0">
              <a:lnSpc>
                <a:spcPct val="150000"/>
              </a:lnSpc>
              <a:spcBef>
                <a:spcPct val="0"/>
              </a:spcBef>
              <a:spcAft>
                <a:spcPct val="0"/>
              </a:spcAft>
              <a:buClrTx/>
              <a:buSzTx/>
              <a:buFontTx/>
              <a:buChar char="•"/>
            </a:pPr>
            <a:r>
              <a:rPr lang="en-IN" dirty="0"/>
              <a:t>Smooth job searching experience</a:t>
            </a:r>
            <a:r>
              <a:rPr kumimoji="0" lang="en-US" altLang="en-US" b="0" i="0" u="none" strike="noStrike" cap="none" normalizeH="0" baseline="0" dirty="0">
                <a:ln>
                  <a:noFill/>
                </a:ln>
                <a:solidFill>
                  <a:schemeClr val="tx1"/>
                </a:solidFill>
                <a:effectLst/>
                <a:latin typeface="Arial" panose="020B0604020202020204" pitchFamily="34" charset="0"/>
              </a:rPr>
              <a:t>.</a:t>
            </a:r>
          </a:p>
          <a:p>
            <a:pPr marL="400050" lvl="1" indent="0" defTabSz="914400" eaLnBrk="0" fontAlgn="base" hangingPunct="0">
              <a:lnSpc>
                <a:spcPct val="150000"/>
              </a:lnSpc>
              <a:spcBef>
                <a:spcPct val="0"/>
              </a:spcBef>
              <a:spcAft>
                <a:spcPct val="0"/>
              </a:spcAft>
              <a:buClrTx/>
              <a:buSzTx/>
              <a:buFontTx/>
              <a:buChar char="•"/>
            </a:pPr>
            <a:r>
              <a:rPr lang="en-US" dirty="0"/>
              <a:t>Smooth and fast application process</a:t>
            </a:r>
            <a:r>
              <a:rPr kumimoji="0" lang="en-US" altLang="en-US" b="0" i="0" u="none" strike="noStrike" cap="none" normalizeH="0" baseline="0" dirty="0">
                <a:ln>
                  <a:noFill/>
                </a:ln>
                <a:solidFill>
                  <a:schemeClr val="tx1"/>
                </a:solidFill>
                <a:effectLst/>
                <a:latin typeface="Arial" panose="020B0604020202020204" pitchFamily="34" charset="0"/>
              </a:rPr>
              <a:t>.</a:t>
            </a:r>
          </a:p>
          <a:p>
            <a:pPr marL="400050" lvl="1" indent="0" defTabSz="914400" eaLnBrk="0" fontAlgn="base" hangingPunct="0">
              <a:lnSpc>
                <a:spcPct val="150000"/>
              </a:lnSpc>
              <a:spcBef>
                <a:spcPct val="0"/>
              </a:spcBef>
              <a:spcAft>
                <a:spcPct val="0"/>
              </a:spcAft>
              <a:buClrTx/>
              <a:buSzTx/>
              <a:buFontTx/>
              <a:buChar char="•"/>
            </a:pPr>
            <a:r>
              <a:rPr lang="en-US" dirty="0"/>
              <a:t>Effective tools for managing applications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Delivers a secure, responsive, and user-friendly experience</a:t>
            </a:r>
            <a:r>
              <a:rPr kumimoji="0" lang="en-US" altLang="en-US" sz="1800" b="0" i="0" u="none" strike="noStrike" cap="none" normalizeH="0" baseline="0" dirty="0">
                <a:ln>
                  <a:noFill/>
                </a:ln>
                <a:solidFill>
                  <a:schemeClr val="tx1"/>
                </a:solidFill>
                <a:effectLst/>
                <a:latin typeface="Arial" panose="020B0604020202020204" pitchFamily="34" charset="0"/>
              </a:rPr>
              <a:t> across all devices.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Accelerates</a:t>
            </a:r>
            <a:r>
              <a:rPr kumimoji="0" lang="en-US" altLang="en-US" sz="1800" b="0" i="0" u="none" strike="noStrike" cap="none" normalizeH="0" baseline="0" dirty="0">
                <a:ln>
                  <a:noFill/>
                </a:ln>
                <a:solidFill>
                  <a:schemeClr val="tx1"/>
                </a:solidFill>
                <a:effectLst/>
                <a:latin typeface="Arial" panose="020B0604020202020204" pitchFamily="34" charset="0"/>
              </a:rPr>
              <a:t> the job search and hiring process for both candidates and recruiters.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Thoroughly tested and validated</a:t>
            </a:r>
            <a:r>
              <a:rPr kumimoji="0" lang="en-US" altLang="en-US" sz="1800" b="0" i="0" u="none" strike="noStrike" cap="none" normalizeH="0" baseline="0" dirty="0">
                <a:ln>
                  <a:noFill/>
                </a:ln>
                <a:solidFill>
                  <a:schemeClr val="tx1"/>
                </a:solidFill>
                <a:effectLst/>
                <a:latin typeface="Arial" panose="020B0604020202020204" pitchFamily="34" charset="0"/>
              </a:rPr>
              <a:t> to ensure high reliability, performance, and user satisfaction.</a:t>
            </a:r>
          </a:p>
        </p:txBody>
      </p:sp>
    </p:spTree>
    <p:extLst>
      <p:ext uri="{BB962C8B-B14F-4D97-AF65-F5344CB8AC3E}">
        <p14:creationId xmlns:p14="http://schemas.microsoft.com/office/powerpoint/2010/main" val="3832816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38913-6489-9CF3-60A5-B6F058FE63EE}"/>
              </a:ext>
            </a:extLst>
          </p:cNvPr>
          <p:cNvSpPr>
            <a:spLocks noGrp="1"/>
          </p:cNvSpPr>
          <p:nvPr>
            <p:ph idx="1"/>
          </p:nvPr>
        </p:nvSpPr>
        <p:spPr>
          <a:xfrm>
            <a:off x="1103312" y="1330960"/>
            <a:ext cx="8946541" cy="4917439"/>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MongoDB Documentation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rgbClr val="0070C0"/>
                </a:solidFill>
                <a:effectLst/>
                <a:latin typeface="Arial" panose="020B0604020202020204" pitchFamily="34" charset="0"/>
              </a:rPr>
              <a:t>      </a:t>
            </a:r>
            <a:r>
              <a:rPr kumimoji="0" lang="en-US" altLang="en-US" sz="1600" b="0" i="1" u="none" strike="noStrike" cap="none" normalizeH="0" baseline="0" dirty="0">
                <a:ln>
                  <a:noFill/>
                </a:ln>
                <a:solidFill>
                  <a:srgbClr val="0070C0"/>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https://www.mongodb.com/docs/</a:t>
            </a:r>
            <a:br>
              <a:rPr kumimoji="0" lang="en-US" altLang="en-US" sz="1600" b="0" i="0" u="none" strike="noStrike" cap="none" normalizeH="0" baseline="0" dirty="0">
                <a:ln>
                  <a:noFill/>
                </a:ln>
                <a:solidFill>
                  <a:schemeClr val="tx1"/>
                </a:solidFill>
                <a:effectLst/>
                <a:latin typeface="Arial" panose="020B0604020202020204" pitchFamily="34" charset="0"/>
              </a:rPr>
            </a:br>
            <a:r>
              <a:rPr lang="en-US" altLang="en-US" sz="160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Official documentation for MongoDB database usage and design.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95000"/>
                    <a:lumOff val="5000"/>
                  </a:schemeClr>
                </a:solidFill>
                <a:effectLst/>
                <a:latin typeface="Arial" panose="020B0604020202020204" pitchFamily="34" charset="0"/>
              </a:rPr>
              <a:t>Node.js Documentation</a:t>
            </a:r>
            <a:endParaRPr lang="en-US" altLang="en-US" sz="1600" dirty="0">
              <a:ln>
                <a:noFill/>
              </a:ln>
              <a:solidFill>
                <a:schemeClr val="tx1">
                  <a:lumMod val="95000"/>
                  <a:lumOff val="5000"/>
                </a:schemeClr>
              </a:solidFill>
              <a:effectLst/>
              <a:latin typeface="Arial" panose="020B0604020202020204" pitchFamily="34" charset="0"/>
            </a:endParaRPr>
          </a:p>
          <a:p>
            <a:pPr marL="377100" lvl="1" indent="0" defTabSz="914400" eaLnBrk="0" fontAlgn="base" hangingPunct="0">
              <a:lnSpc>
                <a:spcPct val="150000"/>
              </a:lnSpc>
              <a:spcBef>
                <a:spcPct val="0"/>
              </a:spcBef>
              <a:spcAft>
                <a:spcPct val="0"/>
              </a:spcAft>
              <a:buClrTx/>
              <a:buSzTx/>
              <a:buNone/>
            </a:pPr>
            <a:r>
              <a:rPr kumimoji="0" lang="en-US" altLang="en-US" sz="1600" b="0" i="1" u="none" strike="noStrike" cap="none" normalizeH="0" baseline="0" dirty="0">
                <a:ln>
                  <a:noFill/>
                </a:ln>
                <a:solidFill>
                  <a:srgbClr val="0070C0"/>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https://nodejs.org/en/docs/</a:t>
            </a:r>
            <a:endParaRPr lang="en-US" altLang="en-US" sz="1600" dirty="0">
              <a:ln>
                <a:noFill/>
              </a:ln>
              <a:solidFill>
                <a:srgbClr val="0070C0"/>
              </a:solidFill>
              <a:effectLst/>
              <a:latin typeface="Arial" panose="020B0604020202020204" pitchFamily="34" charset="0"/>
            </a:endParaRPr>
          </a:p>
          <a:p>
            <a:pPr marL="377100" lvl="1" indent="0" defTabSz="91440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Arial" panose="020B0604020202020204" pitchFamily="34" charset="0"/>
              </a:rPr>
              <a:t>Comprehensive guide for building backend applications using Node.js.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95000"/>
                    <a:lumOff val="5000"/>
                  </a:schemeClr>
                </a:solidFill>
                <a:effectLst/>
                <a:latin typeface="Arial" panose="020B0604020202020204" pitchFamily="34" charset="0"/>
              </a:rPr>
              <a:t>Express.js Guide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1" u="none" strike="noStrike" cap="none" normalizeH="0" baseline="0" dirty="0">
                <a:ln>
                  <a:noFill/>
                </a:ln>
                <a:solidFill>
                  <a:srgbClr val="0070C0"/>
                </a:solidFill>
                <a:effectLst/>
                <a:latin typeface="Arial" panose="020B0604020202020204" pitchFamily="34" charset="0"/>
                <a:hlinkClick r:id="rId4">
                  <a:extLst>
                    <a:ext uri="{A12FA001-AC4F-418D-AE19-62706E023703}">
                      <ahyp:hlinkClr xmlns:ahyp="http://schemas.microsoft.com/office/drawing/2018/hyperlinkcolor" val="tx"/>
                    </a:ext>
                  </a:extLst>
                </a:hlinkClick>
              </a:rPr>
              <a:t>https://expressjs.com/</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Reference for building RESTful APIs and routing with Express.js.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95000"/>
                    <a:lumOff val="5000"/>
                  </a:schemeClr>
                </a:solidFill>
                <a:effectLst/>
                <a:latin typeface="Arial" panose="020B0604020202020204" pitchFamily="34" charset="0"/>
              </a:rPr>
              <a:t>React.js Documentation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1" u="none" strike="noStrike" cap="none" normalizeH="0" baseline="0" dirty="0">
                <a:ln>
                  <a:noFill/>
                </a:ln>
                <a:solidFill>
                  <a:srgbClr val="0070C0"/>
                </a:solidFill>
                <a:effectLst/>
                <a:latin typeface="Arial" panose="020B0604020202020204" pitchFamily="34" charset="0"/>
              </a:rPr>
              <a:t>https://reactjs.org/docs/getting-started.html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Official React documentation for building user interfaces and components.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95000"/>
                    <a:lumOff val="5000"/>
                  </a:schemeClr>
                </a:solidFill>
                <a:effectLst/>
                <a:latin typeface="Arial" panose="020B0604020202020204" pitchFamily="34" charset="0"/>
              </a:rPr>
              <a:t>MDN Web Docs (HTML, CSS, JavaScript)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rgbClr val="0070C0"/>
                </a:solidFill>
                <a:effectLst/>
                <a:latin typeface="Arial" panose="020B0604020202020204" pitchFamily="34" charset="0"/>
              </a:rPr>
              <a:t>      </a:t>
            </a:r>
            <a:r>
              <a:rPr kumimoji="0" lang="en-US" altLang="en-US" sz="1600" b="0" i="1" u="none" strike="noStrike" cap="none" normalizeH="0" baseline="0" dirty="0">
                <a:ln>
                  <a:noFill/>
                </a:ln>
                <a:solidFill>
                  <a:srgbClr val="0070C0"/>
                </a:solidFill>
                <a:effectLst/>
                <a:latin typeface="Arial" panose="020B0604020202020204" pitchFamily="34" charset="0"/>
                <a:hlinkClick r:id="rId5">
                  <a:extLst>
                    <a:ext uri="{A12FA001-AC4F-418D-AE19-62706E023703}">
                      <ahyp:hlinkClr xmlns:ahyp="http://schemas.microsoft.com/office/drawing/2018/hyperlinkcolor" val="tx"/>
                    </a:ext>
                  </a:extLst>
                </a:hlinkClick>
              </a:rPr>
              <a:t>https://developer.mozilla.org/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Reliable reference for core web technologies used in frontend development.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lumMod val="95000"/>
                    <a:lumOff val="5000"/>
                  </a:schemeClr>
                </a:solidFill>
                <a:effectLst/>
                <a:latin typeface="Arial" panose="020B0604020202020204" pitchFamily="34" charset="0"/>
              </a:rPr>
              <a:t>W3Schools Web Development Tutorials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1" u="none" strike="noStrike" cap="none" normalizeH="0" baseline="0" dirty="0">
                <a:ln>
                  <a:noFill/>
                </a:ln>
                <a:solidFill>
                  <a:srgbClr val="0070C0"/>
                </a:solidFill>
                <a:effectLst/>
                <a:latin typeface="Arial" panose="020B0604020202020204" pitchFamily="34" charset="0"/>
                <a:hlinkClick r:id="rId6">
                  <a:extLst>
                    <a:ext uri="{A12FA001-AC4F-418D-AE19-62706E023703}">
                      <ahyp:hlinkClr xmlns:ahyp="http://schemas.microsoft.com/office/drawing/2018/hyperlinkcolor" val="tx"/>
                    </a:ext>
                  </a:extLst>
                </a:hlinkClick>
              </a:rPr>
              <a:t>https://www.w3schools.com/</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Title 1">
            <a:extLst>
              <a:ext uri="{FF2B5EF4-FFF2-40B4-BE49-F238E27FC236}">
                <a16:creationId xmlns:a16="http://schemas.microsoft.com/office/drawing/2014/main" id="{D7BB026E-8AF8-B221-35E9-641BE38661D8}"/>
              </a:ext>
            </a:extLst>
          </p:cNvPr>
          <p:cNvSpPr>
            <a:spLocks noGrp="1"/>
          </p:cNvSpPr>
          <p:nvPr>
            <p:ph type="title"/>
          </p:nvPr>
        </p:nvSpPr>
        <p:spPr>
          <a:xfrm>
            <a:off x="645503" y="266860"/>
            <a:ext cx="9404350" cy="685482"/>
          </a:xfrm>
        </p:spPr>
        <p:style>
          <a:lnRef idx="1">
            <a:schemeClr val="accent1"/>
          </a:lnRef>
          <a:fillRef idx="3">
            <a:schemeClr val="accent1"/>
          </a:fillRef>
          <a:effectRef idx="2">
            <a:schemeClr val="accent1"/>
          </a:effectRef>
          <a:fontRef idx="minor">
            <a:schemeClr val="lt1"/>
          </a:fontRef>
        </p:style>
        <p:txBody>
          <a:bodyPr/>
          <a:lstStyle/>
          <a:p>
            <a:pPr algn="ctr"/>
            <a:r>
              <a:rPr lang="en-US" dirty="0"/>
              <a:t>REFRENCES</a:t>
            </a:r>
            <a:endParaRPr lang="en-IN" dirty="0"/>
          </a:p>
        </p:txBody>
      </p:sp>
    </p:spTree>
    <p:extLst>
      <p:ext uri="{BB962C8B-B14F-4D97-AF65-F5344CB8AC3E}">
        <p14:creationId xmlns:p14="http://schemas.microsoft.com/office/powerpoint/2010/main" val="15977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AAEA-5BD1-5BB4-D007-C4F1298A7091}"/>
              </a:ext>
            </a:extLst>
          </p:cNvPr>
          <p:cNvSpPr>
            <a:spLocks noGrp="1"/>
          </p:cNvSpPr>
          <p:nvPr>
            <p:ph type="title"/>
          </p:nvPr>
        </p:nvSpPr>
        <p:spPr>
          <a:xfrm>
            <a:off x="645130" y="255291"/>
            <a:ext cx="9404723" cy="914169"/>
          </a:xfrm>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21EBD86-35A5-38CF-0990-78F65B4468D0}"/>
              </a:ext>
            </a:extLst>
          </p:cNvPr>
          <p:cNvSpPr>
            <a:spLocks noGrp="1"/>
          </p:cNvSpPr>
          <p:nvPr>
            <p:ph idx="1"/>
          </p:nvPr>
        </p:nvSpPr>
        <p:spPr>
          <a:xfrm>
            <a:off x="1103312" y="1169460"/>
            <a:ext cx="8946541" cy="4881512"/>
          </a:xfrm>
        </p:spPr>
        <p:txBody>
          <a:bodyPr>
            <a:normAutofit fontScale="70000" lnSpcReduction="20000"/>
          </a:bodyPr>
          <a:lstStyle/>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OVERVIEW</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OBJECTIVES</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HARDAWRE AND SOFTWARE TO BE USED</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USER REQUIREMNETS</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FLOWCHART</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PROJECT DEVELOPMENT</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PROJECT IMPLEMENTATION</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DATABASE DESIGN</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TESTING</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CONCLUSION</a:t>
            </a:r>
          </a:p>
          <a:p>
            <a:pPr>
              <a:lnSpc>
                <a:spcPct val="150000"/>
              </a:lnSpc>
              <a:buClr>
                <a:schemeClr val="tx1">
                  <a:lumMod val="95000"/>
                  <a:lumOff val="5000"/>
                </a:schemeClr>
              </a:buClr>
              <a:buFont typeface="Wingdings" panose="05000000000000000000" pitchFamily="2" charset="2"/>
              <a:buChar char="Ø"/>
            </a:pPr>
            <a:r>
              <a:rPr lang="en-IN" sz="2300" dirty="0">
                <a:cs typeface="Times New Roman" panose="02020603050405020304" pitchFamily="18" charset="0"/>
              </a:rPr>
              <a:t>REFRENCES</a:t>
            </a:r>
          </a:p>
          <a:p>
            <a:pPr>
              <a:lnSpc>
                <a:spcPct val="150000"/>
              </a:lnSpc>
              <a:buFont typeface="Wingdings" panose="05000000000000000000" pitchFamily="2" charset="2"/>
              <a:buChar char="Ø"/>
            </a:pPr>
            <a:endParaRPr lang="en-IN" sz="2300" dirty="0">
              <a:latin typeface="Times New Roman" panose="02020603050405020304" pitchFamily="18" charset="0"/>
              <a:cs typeface="Times New Roman" panose="02020603050405020304" pitchFamily="18" charset="0"/>
            </a:endParaRPr>
          </a:p>
          <a:p>
            <a:pPr marL="0" indent="0">
              <a:buNone/>
            </a:pPr>
            <a:endParaRPr lang="en-IN" dirty="0">
              <a:solidFill>
                <a:schemeClr val="accent1"/>
              </a:solidFill>
            </a:endParaRPr>
          </a:p>
          <a:p>
            <a:pPr>
              <a:buFont typeface="Wingdings" panose="05000000000000000000" pitchFamily="2" charset="2"/>
              <a:buChar char="Ø"/>
            </a:pPr>
            <a:endParaRPr lang="en-IN" dirty="0">
              <a:solidFill>
                <a:schemeClr val="accent1"/>
              </a:solidFill>
            </a:endParaRPr>
          </a:p>
          <a:p>
            <a:pPr>
              <a:buFont typeface="Wingdings" panose="05000000000000000000" pitchFamily="2" charset="2"/>
              <a:buChar char="Ø"/>
            </a:pPr>
            <a:endParaRPr lang="en-IN" dirty="0">
              <a:solidFill>
                <a:schemeClr val="accent1"/>
              </a:solidFill>
            </a:endParaRPr>
          </a:p>
          <a:p>
            <a:pPr>
              <a:buFont typeface="Wingdings" panose="05000000000000000000" pitchFamily="2" charset="2"/>
              <a:buChar char="Ø"/>
            </a:pPr>
            <a:endParaRPr lang="en-IN" dirty="0">
              <a:solidFill>
                <a:schemeClr val="accent1"/>
              </a:solidFill>
            </a:endParaRPr>
          </a:p>
          <a:p>
            <a:pPr>
              <a:buFont typeface="Wingdings" panose="05000000000000000000" pitchFamily="2" charset="2"/>
              <a:buChar char="Ø"/>
            </a:pPr>
            <a:endParaRPr lang="en-IN" dirty="0">
              <a:solidFill>
                <a:schemeClr val="accent1"/>
              </a:solidFill>
            </a:endParaRPr>
          </a:p>
        </p:txBody>
      </p:sp>
    </p:spTree>
    <p:extLst>
      <p:ext uri="{BB962C8B-B14F-4D97-AF65-F5344CB8AC3E}">
        <p14:creationId xmlns:p14="http://schemas.microsoft.com/office/powerpoint/2010/main" val="75762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C100-5B17-74F6-0A16-24E8BA0076DD}"/>
              </a:ext>
            </a:extLst>
          </p:cNvPr>
          <p:cNvSpPr>
            <a:spLocks noGrp="1"/>
          </p:cNvSpPr>
          <p:nvPr>
            <p:ph type="title"/>
          </p:nvPr>
        </p:nvSpPr>
        <p:spPr>
          <a:xfrm>
            <a:off x="875201" y="169682"/>
            <a:ext cx="8946541" cy="829560"/>
          </a:xfrm>
        </p:spPr>
        <p:style>
          <a:lnRef idx="1">
            <a:schemeClr val="accent1"/>
          </a:lnRef>
          <a:fillRef idx="3">
            <a:schemeClr val="accent1"/>
          </a:fillRef>
          <a:effectRef idx="2">
            <a:schemeClr val="accent1"/>
          </a:effectRef>
          <a:fontRef idx="minor">
            <a:schemeClr val="lt1"/>
          </a:fontRef>
        </p:style>
        <p:txBody>
          <a:bodyPr/>
          <a:lstStyle/>
          <a:p>
            <a:pPr algn="ctr"/>
            <a:r>
              <a:rPr lang="en-IN" dirty="0"/>
              <a:t>OVERVIEW</a:t>
            </a:r>
          </a:p>
        </p:txBody>
      </p:sp>
      <p:sp>
        <p:nvSpPr>
          <p:cNvPr id="3" name="Content Placeholder 2">
            <a:extLst>
              <a:ext uri="{FF2B5EF4-FFF2-40B4-BE49-F238E27FC236}">
                <a16:creationId xmlns:a16="http://schemas.microsoft.com/office/drawing/2014/main" id="{8299DA60-F09B-E4FE-E51D-4B3A310F523F}"/>
              </a:ext>
            </a:extLst>
          </p:cNvPr>
          <p:cNvSpPr>
            <a:spLocks noGrp="1"/>
          </p:cNvSpPr>
          <p:nvPr>
            <p:ph idx="1"/>
          </p:nvPr>
        </p:nvSpPr>
        <p:spPr>
          <a:xfrm>
            <a:off x="875201" y="1477883"/>
            <a:ext cx="10436964" cy="502661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Jobspring</a:t>
            </a:r>
            <a:r>
              <a:rPr kumimoji="0" lang="en-US" altLang="en-US" sz="1800" b="0" i="0" u="none" strike="noStrike" cap="none" normalizeH="0" baseline="0" dirty="0">
                <a:ln>
                  <a:noFill/>
                </a:ln>
                <a:solidFill>
                  <a:schemeClr val="tx1"/>
                </a:solidFill>
                <a:effectLst/>
                <a:latin typeface="Arial" panose="020B0604020202020204" pitchFamily="34" charset="0"/>
              </a:rPr>
              <a:t>: A web-based job seeking application.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 Stack</a:t>
            </a:r>
            <a:r>
              <a:rPr kumimoji="0" lang="en-US" altLang="en-US" sz="1800" b="0" i="0" u="none" strike="noStrike" cap="none" normalizeH="0" baseline="0" dirty="0">
                <a:ln>
                  <a:noFill/>
                </a:ln>
                <a:solidFill>
                  <a:schemeClr val="tx1"/>
                </a:solidFill>
                <a:effectLst/>
                <a:latin typeface="Arial" panose="020B0604020202020204" pitchFamily="34" charset="0"/>
              </a:rPr>
              <a:t>: Built using MERN (MongoDB, Express.js, React.js, Node.js).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Streamlines the job search and recruitment process.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Roles</a:t>
            </a:r>
            <a:r>
              <a:rPr kumimoji="0" lang="en-US" altLang="en-US" sz="1800" b="0" i="0" u="none" strike="noStrike" cap="none" normalizeH="0" baseline="0" dirty="0">
                <a:ln>
                  <a:noFill/>
                </a:ln>
                <a:solidFill>
                  <a:schemeClr val="tx1"/>
                </a:solidFill>
                <a:effectLst/>
                <a:latin typeface="Arial" panose="020B0604020202020204" pitchFamily="34" charset="0"/>
              </a:rPr>
              <a:t>: Separate logins for </a:t>
            </a:r>
            <a:r>
              <a:rPr kumimoji="0" lang="en-US" altLang="en-US" sz="1800" b="1" i="0" u="none" strike="noStrike" cap="none" normalizeH="0" baseline="0" dirty="0">
                <a:ln>
                  <a:noFill/>
                </a:ln>
                <a:solidFill>
                  <a:schemeClr val="tx1"/>
                </a:solidFill>
                <a:effectLst/>
                <a:latin typeface="Arial" panose="020B0604020202020204" pitchFamily="34" charset="0"/>
              </a:rPr>
              <a:t>job seekers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employers.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Job seekers can </a:t>
            </a:r>
            <a:r>
              <a:rPr kumimoji="0" lang="en-US" altLang="en-US" sz="1800" b="1" i="0" u="none" strike="noStrike" cap="none" normalizeH="0" baseline="0" dirty="0">
                <a:ln>
                  <a:noFill/>
                </a:ln>
                <a:solidFill>
                  <a:schemeClr val="tx1"/>
                </a:solidFill>
                <a:effectLst/>
                <a:latin typeface="Arial" panose="020B0604020202020204" pitchFamily="34" charset="0"/>
              </a:rPr>
              <a:t>search, view, and apply</a:t>
            </a:r>
            <a:r>
              <a:rPr kumimoji="0" lang="en-US" altLang="en-US" sz="1800" b="0" i="0" u="none" strike="noStrike" cap="none" normalizeH="0" baseline="0" dirty="0">
                <a:ln>
                  <a:noFill/>
                </a:ln>
                <a:solidFill>
                  <a:schemeClr val="tx1"/>
                </a:solidFill>
                <a:effectLst/>
                <a:latin typeface="Arial" panose="020B0604020202020204" pitchFamily="34" charset="0"/>
              </a:rPr>
              <a:t> for jobs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Employers can </a:t>
            </a:r>
            <a:r>
              <a:rPr kumimoji="0" lang="en-US" altLang="en-US" sz="1800" b="1" i="0" u="none" strike="noStrike" cap="none" normalizeH="0" baseline="0" dirty="0">
                <a:ln>
                  <a:noFill/>
                </a:ln>
                <a:solidFill>
                  <a:schemeClr val="tx1"/>
                </a:solidFill>
                <a:effectLst/>
                <a:latin typeface="Arial" panose="020B0604020202020204" pitchFamily="34" charset="0"/>
              </a:rPr>
              <a:t>post, manage, and review</a:t>
            </a:r>
            <a:r>
              <a:rPr kumimoji="0" lang="en-US" altLang="en-US" sz="1800" b="0" i="0" u="none" strike="noStrike" cap="none" normalizeH="0" baseline="0" dirty="0">
                <a:ln>
                  <a:noFill/>
                </a:ln>
                <a:solidFill>
                  <a:schemeClr val="tx1"/>
                </a:solidFill>
                <a:effectLst/>
                <a:latin typeface="Arial" panose="020B0604020202020204" pitchFamily="34" charset="0"/>
              </a:rPr>
              <a:t> job applications</a:t>
            </a:r>
          </a:p>
          <a:p>
            <a:endParaRPr lang="en-IN" dirty="0"/>
          </a:p>
        </p:txBody>
      </p:sp>
    </p:spTree>
    <p:extLst>
      <p:ext uri="{BB962C8B-B14F-4D97-AF65-F5344CB8AC3E}">
        <p14:creationId xmlns:p14="http://schemas.microsoft.com/office/powerpoint/2010/main" val="385334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0866-B7BC-FDC1-257F-95FAB85F82DA}"/>
              </a:ext>
            </a:extLst>
          </p:cNvPr>
          <p:cNvSpPr>
            <a:spLocks noGrp="1"/>
          </p:cNvSpPr>
          <p:nvPr>
            <p:ph type="title"/>
          </p:nvPr>
        </p:nvSpPr>
        <p:spPr>
          <a:xfrm>
            <a:off x="1103312" y="213791"/>
            <a:ext cx="8947522" cy="791620"/>
          </a:xfrm>
        </p:spPr>
        <p:style>
          <a:lnRef idx="1">
            <a:schemeClr val="accent1"/>
          </a:lnRef>
          <a:fillRef idx="3">
            <a:schemeClr val="accent1"/>
          </a:fillRef>
          <a:effectRef idx="2">
            <a:schemeClr val="accent1"/>
          </a:effectRef>
          <a:fontRef idx="minor">
            <a:schemeClr val="lt1"/>
          </a:fontRef>
        </p:style>
        <p:txBody>
          <a:bodyPr/>
          <a:lstStyle/>
          <a:p>
            <a:pPr algn="ctr"/>
            <a:r>
              <a:rPr lang="en-IN" dirty="0"/>
              <a:t>OBJECTIVES</a:t>
            </a:r>
          </a:p>
        </p:txBody>
      </p:sp>
      <p:sp>
        <p:nvSpPr>
          <p:cNvPr id="3" name="Content Placeholder 2">
            <a:extLst>
              <a:ext uri="{FF2B5EF4-FFF2-40B4-BE49-F238E27FC236}">
                <a16:creationId xmlns:a16="http://schemas.microsoft.com/office/drawing/2014/main" id="{7E59ED1D-1417-AF77-E696-C32617A1C5BF}"/>
              </a:ext>
            </a:extLst>
          </p:cNvPr>
          <p:cNvSpPr>
            <a:spLocks noGrp="1"/>
          </p:cNvSpPr>
          <p:nvPr>
            <p:ph idx="1"/>
          </p:nvPr>
        </p:nvSpPr>
        <p:spPr>
          <a:xfrm>
            <a:off x="1104293" y="1581578"/>
            <a:ext cx="8946541" cy="4526991"/>
          </a:xfrm>
        </p:spPr>
        <p:txBody>
          <a:bodyPr>
            <a:normAutofit/>
          </a:bodyPr>
          <a:lstStyle/>
          <a:p>
            <a:pPr>
              <a:buClr>
                <a:schemeClr val="tx1"/>
              </a:buClr>
              <a:buFont typeface="Arial" panose="020B0604020202020204" pitchFamily="34" charset="0"/>
              <a:buChar char="•"/>
            </a:pPr>
            <a:r>
              <a:rPr lang="en-GB" sz="2000" b="1" dirty="0"/>
              <a:t>Implement secure user authentication</a:t>
            </a:r>
            <a:r>
              <a:rPr lang="en-GB" sz="2000" dirty="0"/>
              <a:t> for both job seekers and employers.</a:t>
            </a:r>
          </a:p>
          <a:p>
            <a:pPr>
              <a:buClr>
                <a:schemeClr val="tx1"/>
              </a:buClr>
              <a:buFont typeface="Arial" panose="020B0604020202020204" pitchFamily="34" charset="0"/>
              <a:buChar char="•"/>
            </a:pPr>
            <a:r>
              <a:rPr lang="en-GB" sz="2000" b="1" dirty="0"/>
              <a:t>Enable employers </a:t>
            </a:r>
            <a:r>
              <a:rPr lang="en-GB" sz="2000" dirty="0"/>
              <a:t>to efficiently post, edit, and manage job listings.</a:t>
            </a:r>
          </a:p>
          <a:p>
            <a:pPr>
              <a:buClr>
                <a:schemeClr val="tx1"/>
              </a:buClr>
              <a:buFont typeface="Arial" panose="020B0604020202020204" pitchFamily="34" charset="0"/>
              <a:buChar char="•"/>
            </a:pPr>
            <a:r>
              <a:rPr lang="en-GB" sz="2000" b="1" dirty="0"/>
              <a:t>Provide job seekers</a:t>
            </a:r>
            <a:r>
              <a:rPr lang="en-GB" sz="2000" dirty="0"/>
              <a:t> with intuitive tools for job searching, application submission, and application management.</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p>
          <a:p>
            <a:endParaRPr lang="en-IN" sz="1600" dirty="0"/>
          </a:p>
        </p:txBody>
      </p:sp>
    </p:spTree>
    <p:extLst>
      <p:ext uri="{BB962C8B-B14F-4D97-AF65-F5344CB8AC3E}">
        <p14:creationId xmlns:p14="http://schemas.microsoft.com/office/powerpoint/2010/main" val="339452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916B9E-3D03-C379-63BA-9B66B855CDD2}"/>
              </a:ext>
            </a:extLst>
          </p:cNvPr>
          <p:cNvSpPr>
            <a:spLocks noGrp="1"/>
          </p:cNvSpPr>
          <p:nvPr>
            <p:ph type="body" idx="1"/>
          </p:nvPr>
        </p:nvSpPr>
        <p:spPr>
          <a:xfrm>
            <a:off x="797475" y="1338950"/>
            <a:ext cx="4702175" cy="576262"/>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HARDWARE</a:t>
            </a:r>
          </a:p>
        </p:txBody>
      </p:sp>
      <p:sp>
        <p:nvSpPr>
          <p:cNvPr id="4" name="Content Placeholder 3">
            <a:extLst>
              <a:ext uri="{FF2B5EF4-FFF2-40B4-BE49-F238E27FC236}">
                <a16:creationId xmlns:a16="http://schemas.microsoft.com/office/drawing/2014/main" id="{470F3FE0-BC73-9324-2FF8-24ED984C69C6}"/>
              </a:ext>
            </a:extLst>
          </p:cNvPr>
          <p:cNvSpPr>
            <a:spLocks noGrp="1"/>
          </p:cNvSpPr>
          <p:nvPr>
            <p:ph sz="half" idx="2"/>
          </p:nvPr>
        </p:nvSpPr>
        <p:spPr>
          <a:xfrm>
            <a:off x="1103312" y="2102176"/>
            <a:ext cx="4396339" cy="4154161"/>
          </a:xfrm>
        </p:spPr>
        <p:txBody>
          <a:bodyPr>
            <a:normAutofit lnSpcReduction="10000"/>
          </a:bodyPr>
          <a:lstStyle/>
          <a:p>
            <a:pPr>
              <a:lnSpc>
                <a:spcPct val="150000"/>
              </a:lnSpc>
              <a:spcBef>
                <a:spcPts val="900"/>
              </a:spcBef>
              <a:spcAft>
                <a:spcPts val="900"/>
              </a:spcAft>
              <a:buClr>
                <a:schemeClr val="tx1">
                  <a:lumMod val="95000"/>
                  <a:lumOff val="5000"/>
                </a:schemeClr>
              </a:buClr>
              <a:buSzPts val="1000"/>
              <a:defRPr/>
            </a:pPr>
            <a:r>
              <a:rPr lang="en-IN" sz="2000" dirty="0">
                <a:solidFill>
                  <a:srgbClr val="000000"/>
                </a:solidFill>
                <a:ea typeface="Calibri" panose="020F0502020204030204" pitchFamily="34" charset="0"/>
                <a:cs typeface="Times New Roman" panose="02020603050405020304" pitchFamily="18" charset="0"/>
              </a:rPr>
              <a:t>2 GB RAM minimum.</a:t>
            </a:r>
            <a:endParaRPr lang="en-US" sz="2000" dirty="0">
              <a:ea typeface="Calibri" panose="020F0502020204030204" pitchFamily="34" charset="0"/>
              <a:cs typeface="Times New Roman" panose="02020603050405020304" pitchFamily="18" charset="0"/>
            </a:endParaRPr>
          </a:p>
          <a:p>
            <a:pPr>
              <a:lnSpc>
                <a:spcPct val="150000"/>
              </a:lnSpc>
              <a:spcBef>
                <a:spcPts val="900"/>
              </a:spcBef>
              <a:spcAft>
                <a:spcPts val="900"/>
              </a:spcAft>
              <a:buClr>
                <a:schemeClr val="tx1">
                  <a:lumMod val="95000"/>
                  <a:lumOff val="5000"/>
                </a:schemeClr>
              </a:buClr>
              <a:buSzPts val="1000"/>
              <a:defRPr/>
            </a:pPr>
            <a:r>
              <a:rPr lang="en-IN" sz="2000" dirty="0">
                <a:solidFill>
                  <a:srgbClr val="000000"/>
                </a:solidFill>
                <a:ea typeface="Calibri" panose="020F0502020204030204" pitchFamily="34" charset="0"/>
                <a:cs typeface="Times New Roman" panose="02020603050405020304" pitchFamily="18" charset="0"/>
              </a:rPr>
              <a:t>2 GB of available disk space minimum,</a:t>
            </a:r>
            <a:endParaRPr lang="en-US" sz="2000" dirty="0">
              <a:ea typeface="Calibri" panose="020F0502020204030204" pitchFamily="34" charset="0"/>
              <a:cs typeface="Times New Roman" panose="02020603050405020304" pitchFamily="18" charset="0"/>
            </a:endParaRPr>
          </a:p>
          <a:p>
            <a:pPr>
              <a:lnSpc>
                <a:spcPct val="150000"/>
              </a:lnSpc>
              <a:spcBef>
                <a:spcPts val="900"/>
              </a:spcBef>
              <a:spcAft>
                <a:spcPts val="900"/>
              </a:spcAft>
              <a:buClr>
                <a:schemeClr val="tx1">
                  <a:lumMod val="95000"/>
                  <a:lumOff val="5000"/>
                </a:schemeClr>
              </a:buClr>
              <a:buSzPts val="1000"/>
              <a:defRPr/>
            </a:pPr>
            <a:r>
              <a:rPr lang="en-IN" sz="2000" dirty="0">
                <a:solidFill>
                  <a:srgbClr val="000000"/>
                </a:solidFill>
                <a:ea typeface="Calibri" panose="020F0502020204030204" pitchFamily="34" charset="0"/>
                <a:cs typeface="Times New Roman" panose="02020603050405020304" pitchFamily="18" charset="0"/>
              </a:rPr>
              <a:t>1280 x 800 minimum screen resolution</a:t>
            </a:r>
            <a:endParaRPr lang="en-US" sz="2000" dirty="0">
              <a:ea typeface="Calibri" panose="020F0502020204030204" pitchFamily="34" charset="0"/>
              <a:cs typeface="Times New Roman" panose="02020603050405020304" pitchFamily="18" charset="0"/>
            </a:endParaRPr>
          </a:p>
          <a:p>
            <a:pPr>
              <a:lnSpc>
                <a:spcPct val="200000"/>
              </a:lnSpc>
              <a:buClr>
                <a:schemeClr val="tx1">
                  <a:lumMod val="95000"/>
                  <a:lumOff val="5000"/>
                </a:schemeClr>
              </a:buClr>
            </a:pPr>
            <a:r>
              <a:rPr lang="en-US" sz="2000" dirty="0">
                <a:cs typeface="Times New Roman" panose="02020603050405020304" pitchFamily="18" charset="0"/>
              </a:rPr>
              <a:t> Processor: Intel Core i3 CPU @2.00 GHz or later</a:t>
            </a:r>
            <a:endParaRPr lang="en-IN" sz="2000" dirty="0">
              <a:cs typeface="Times New Roman" panose="02020603050405020304" pitchFamily="18" charset="0"/>
            </a:endParaRPr>
          </a:p>
        </p:txBody>
      </p:sp>
      <p:sp>
        <p:nvSpPr>
          <p:cNvPr id="5" name="Text Placeholder 4">
            <a:extLst>
              <a:ext uri="{FF2B5EF4-FFF2-40B4-BE49-F238E27FC236}">
                <a16:creationId xmlns:a16="http://schemas.microsoft.com/office/drawing/2014/main" id="{F5FB5253-413D-1604-96B5-884603E22DD8}"/>
              </a:ext>
            </a:extLst>
          </p:cNvPr>
          <p:cNvSpPr>
            <a:spLocks noGrp="1"/>
          </p:cNvSpPr>
          <p:nvPr>
            <p:ph type="body" sz="quarter" idx="3"/>
          </p:nvPr>
        </p:nvSpPr>
        <p:spPr>
          <a:xfrm>
            <a:off x="5654495" y="1338950"/>
            <a:ext cx="4396339" cy="576262"/>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SOFTWARE</a:t>
            </a:r>
          </a:p>
        </p:txBody>
      </p:sp>
      <p:sp>
        <p:nvSpPr>
          <p:cNvPr id="6" name="Content Placeholder 5">
            <a:extLst>
              <a:ext uri="{FF2B5EF4-FFF2-40B4-BE49-F238E27FC236}">
                <a16:creationId xmlns:a16="http://schemas.microsoft.com/office/drawing/2014/main" id="{B942CB68-3B9F-879E-5C2C-368438C50501}"/>
              </a:ext>
            </a:extLst>
          </p:cNvPr>
          <p:cNvSpPr>
            <a:spLocks noGrp="1"/>
          </p:cNvSpPr>
          <p:nvPr>
            <p:ph sz="quarter" idx="4"/>
          </p:nvPr>
        </p:nvSpPr>
        <p:spPr>
          <a:xfrm>
            <a:off x="5654494" y="2102175"/>
            <a:ext cx="4733843" cy="4496587"/>
          </a:xfrm>
        </p:spPr>
        <p:txBody>
          <a:bodyPr>
            <a:normAutofit lnSpcReduction="10000"/>
          </a:bodyPr>
          <a:lstStyle/>
          <a:p>
            <a:pPr algn="just">
              <a:lnSpc>
                <a:spcPct val="160000"/>
              </a:lnSpc>
              <a:buClr>
                <a:schemeClr val="tx1">
                  <a:lumMod val="95000"/>
                  <a:lumOff val="5000"/>
                </a:schemeClr>
              </a:buClr>
            </a:pPr>
            <a:r>
              <a:rPr lang="en-IN" dirty="0"/>
              <a:t>Visual Studio Code </a:t>
            </a:r>
          </a:p>
          <a:p>
            <a:pPr algn="just">
              <a:lnSpc>
                <a:spcPct val="160000"/>
              </a:lnSpc>
              <a:buClr>
                <a:schemeClr val="tx1">
                  <a:lumMod val="95000"/>
                  <a:lumOff val="5000"/>
                </a:schemeClr>
              </a:buClr>
            </a:pPr>
            <a:r>
              <a:rPr lang="en-IN" dirty="0"/>
              <a:t>Chrome/Mozilla Firefox (latest version) </a:t>
            </a:r>
          </a:p>
          <a:p>
            <a:pPr algn="just">
              <a:lnSpc>
                <a:spcPct val="160000"/>
              </a:lnSpc>
              <a:buClr>
                <a:schemeClr val="tx1">
                  <a:lumMod val="95000"/>
                  <a:lumOff val="5000"/>
                </a:schemeClr>
              </a:buClr>
            </a:pPr>
            <a:r>
              <a:rPr lang="en-IN" dirty="0"/>
              <a:t>MongoDB (database) </a:t>
            </a:r>
          </a:p>
          <a:p>
            <a:pPr algn="just">
              <a:lnSpc>
                <a:spcPct val="160000"/>
              </a:lnSpc>
              <a:buClr>
                <a:schemeClr val="tx1">
                  <a:lumMod val="95000"/>
                  <a:lumOff val="5000"/>
                </a:schemeClr>
              </a:buClr>
            </a:pPr>
            <a:r>
              <a:rPr lang="en-IN" dirty="0"/>
              <a:t>Express.js (back-end framework)</a:t>
            </a:r>
          </a:p>
          <a:p>
            <a:pPr algn="just">
              <a:lnSpc>
                <a:spcPct val="160000"/>
              </a:lnSpc>
              <a:buClr>
                <a:schemeClr val="tx1">
                  <a:lumMod val="95000"/>
                  <a:lumOff val="5000"/>
                </a:schemeClr>
              </a:buClr>
            </a:pPr>
            <a:r>
              <a:rPr lang="en-IN" dirty="0"/>
              <a:t>React.js (front-end library) </a:t>
            </a:r>
          </a:p>
          <a:p>
            <a:pPr algn="just">
              <a:lnSpc>
                <a:spcPct val="160000"/>
              </a:lnSpc>
              <a:buClr>
                <a:schemeClr val="tx1">
                  <a:lumMod val="95000"/>
                  <a:lumOff val="5000"/>
                </a:schemeClr>
              </a:buClr>
            </a:pPr>
            <a:r>
              <a:rPr lang="en-IN" dirty="0"/>
              <a:t> Node.js (JavaScript runtime)</a:t>
            </a:r>
          </a:p>
          <a:p>
            <a:pPr algn="just">
              <a:lnSpc>
                <a:spcPct val="160000"/>
              </a:lnSpc>
              <a:buClr>
                <a:schemeClr val="tx1">
                  <a:lumMod val="95000"/>
                  <a:lumOff val="5000"/>
                </a:schemeClr>
              </a:buClr>
            </a:pPr>
            <a:r>
              <a:rPr lang="en-IN" dirty="0"/>
              <a:t>MongoDB Compass (GUI for MongoDB)</a:t>
            </a:r>
          </a:p>
        </p:txBody>
      </p:sp>
      <p:sp>
        <p:nvSpPr>
          <p:cNvPr id="7" name="Title 1">
            <a:extLst>
              <a:ext uri="{FF2B5EF4-FFF2-40B4-BE49-F238E27FC236}">
                <a16:creationId xmlns:a16="http://schemas.microsoft.com/office/drawing/2014/main" id="{75263A98-7D0E-A936-66F4-BF4AB700C9A4}"/>
              </a:ext>
            </a:extLst>
          </p:cNvPr>
          <p:cNvSpPr>
            <a:spLocks noGrp="1"/>
          </p:cNvSpPr>
          <p:nvPr>
            <p:ph type="title"/>
          </p:nvPr>
        </p:nvSpPr>
        <p:spPr>
          <a:xfrm>
            <a:off x="797476" y="160207"/>
            <a:ext cx="9404350" cy="773047"/>
          </a:xfrm>
        </p:spPr>
        <p:style>
          <a:lnRef idx="1">
            <a:schemeClr val="accent1"/>
          </a:lnRef>
          <a:fillRef idx="3">
            <a:schemeClr val="accent1"/>
          </a:fillRef>
          <a:effectRef idx="2">
            <a:schemeClr val="accent1"/>
          </a:effectRef>
          <a:fontRef idx="minor">
            <a:schemeClr val="lt1"/>
          </a:fontRef>
        </p:style>
        <p:txBody>
          <a:bodyPr/>
          <a:lstStyle/>
          <a:p>
            <a:pPr algn="ctr"/>
            <a:r>
              <a:rPr lang="en-IN" sz="3600" dirty="0">
                <a:latin typeface="Times New Roman" panose="02020603050405020304" pitchFamily="18" charset="0"/>
                <a:cs typeface="Times New Roman" panose="02020603050405020304" pitchFamily="18" charset="0"/>
              </a:rPr>
              <a:t>HARDAWARE AND SOFTWARE TO BE USED</a:t>
            </a:r>
          </a:p>
        </p:txBody>
      </p:sp>
    </p:spTree>
    <p:extLst>
      <p:ext uri="{BB962C8B-B14F-4D97-AF65-F5344CB8AC3E}">
        <p14:creationId xmlns:p14="http://schemas.microsoft.com/office/powerpoint/2010/main" val="401154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B09C-84A3-36F9-314E-985FFAAE41B2}"/>
              </a:ext>
            </a:extLst>
          </p:cNvPr>
          <p:cNvSpPr>
            <a:spLocks noGrp="1"/>
          </p:cNvSpPr>
          <p:nvPr>
            <p:ph type="title"/>
          </p:nvPr>
        </p:nvSpPr>
        <p:spPr>
          <a:xfrm>
            <a:off x="1103312" y="104087"/>
            <a:ext cx="8946541" cy="876461"/>
          </a:xfrm>
        </p:spPr>
        <p:style>
          <a:lnRef idx="0">
            <a:schemeClr val="accent1"/>
          </a:lnRef>
          <a:fillRef idx="3">
            <a:schemeClr val="accent1"/>
          </a:fillRef>
          <a:effectRef idx="3">
            <a:schemeClr val="accent1"/>
          </a:effectRef>
          <a:fontRef idx="minor">
            <a:schemeClr val="lt1"/>
          </a:fontRef>
        </p:style>
        <p:txBody>
          <a:bodyPr/>
          <a:lstStyle/>
          <a:p>
            <a:pPr algn="ctr"/>
            <a:r>
              <a:rPr lang="en-IN" dirty="0"/>
              <a:t>USER REQUIREMENTS</a:t>
            </a:r>
          </a:p>
        </p:txBody>
      </p:sp>
      <p:sp>
        <p:nvSpPr>
          <p:cNvPr id="3" name="Content Placeholder 2">
            <a:extLst>
              <a:ext uri="{FF2B5EF4-FFF2-40B4-BE49-F238E27FC236}">
                <a16:creationId xmlns:a16="http://schemas.microsoft.com/office/drawing/2014/main" id="{66B4D17A-1703-A9A9-A7D2-72A22A50F515}"/>
              </a:ext>
            </a:extLst>
          </p:cNvPr>
          <p:cNvSpPr>
            <a:spLocks noGrp="1"/>
          </p:cNvSpPr>
          <p:nvPr>
            <p:ph idx="1"/>
          </p:nvPr>
        </p:nvSpPr>
        <p:spPr>
          <a:xfrm>
            <a:off x="1103312" y="1383616"/>
            <a:ext cx="8946541" cy="5309415"/>
          </a:xfrm>
        </p:spPr>
        <p:txBody>
          <a:bodyPr numCol="1">
            <a:normAutofit fontScale="62500" lnSpcReduction="20000"/>
          </a:bodyPr>
          <a:lstStyle/>
          <a:p>
            <a:pPr marL="0" indent="0">
              <a:buNone/>
            </a:pPr>
            <a:r>
              <a:rPr lang="en-US" sz="4100" dirty="0">
                <a:solidFill>
                  <a:schemeClr val="accent1"/>
                </a:solidFill>
                <a:latin typeface="Times New Roman" panose="02020603050405020304" pitchFamily="18" charset="0"/>
                <a:cs typeface="Times New Roman" panose="02020603050405020304" pitchFamily="18" charset="0"/>
              </a:rPr>
              <a:t>	FUNCTIONAL REQUIREMENTS:                            </a:t>
            </a:r>
          </a:p>
          <a:p>
            <a:pPr marL="0" indent="0">
              <a:buNone/>
            </a:pPr>
            <a:r>
              <a:rPr lang="en-US" sz="3100" b="1" dirty="0">
                <a:latin typeface="Times New Roman" panose="02020603050405020304" pitchFamily="18" charset="0"/>
                <a:cs typeface="Times New Roman" panose="02020603050405020304" pitchFamily="18" charset="0"/>
              </a:rPr>
              <a:t>1.	User Authentication:</a:t>
            </a:r>
          </a:p>
          <a:p>
            <a:pPr marL="0" indent="0">
              <a:buNone/>
            </a:pPr>
            <a:r>
              <a:rPr lang="en-US" sz="3100" dirty="0">
                <a:latin typeface="Times New Roman" panose="02020603050405020304" pitchFamily="18" charset="0"/>
                <a:cs typeface="Times New Roman" panose="02020603050405020304" pitchFamily="18" charset="0"/>
              </a:rPr>
              <a:t>                •	Users must be able to register and login securely.</a:t>
            </a:r>
          </a:p>
          <a:p>
            <a:pPr marL="0" indent="0">
              <a:buNone/>
            </a:pPr>
            <a:r>
              <a:rPr lang="en-US" sz="3100" dirty="0">
                <a:latin typeface="Times New Roman" panose="02020603050405020304" pitchFamily="18" charset="0"/>
                <a:cs typeface="Times New Roman" panose="02020603050405020304" pitchFamily="18" charset="0"/>
              </a:rPr>
              <a:t>                •	Separate login interfaces for job seekers and  employers.</a:t>
            </a:r>
          </a:p>
          <a:p>
            <a:pPr marL="0" indent="0">
              <a:buNone/>
            </a:pPr>
            <a:r>
              <a:rPr lang="en-US" sz="3100" b="1" dirty="0">
                <a:latin typeface="Times New Roman" panose="02020603050405020304" pitchFamily="18" charset="0"/>
                <a:cs typeface="Times New Roman" panose="02020603050405020304" pitchFamily="18" charset="0"/>
              </a:rPr>
              <a:t>2.	Employer Functionalities:                                                                    </a:t>
            </a:r>
          </a:p>
          <a:p>
            <a:pPr marL="0" indent="0">
              <a:buNone/>
            </a:pPr>
            <a:r>
              <a:rPr lang="en-US" sz="3100" dirty="0">
                <a:latin typeface="Times New Roman" panose="02020603050405020304" pitchFamily="18" charset="0"/>
                <a:cs typeface="Times New Roman" panose="02020603050405020304" pitchFamily="18" charset="0"/>
              </a:rPr>
              <a:t>                •	Post Job </a:t>
            </a:r>
          </a:p>
          <a:p>
            <a:pPr marL="0" indent="0">
              <a:buNone/>
            </a:pPr>
            <a:r>
              <a:rPr lang="en-US" sz="3100" dirty="0">
                <a:latin typeface="Times New Roman" panose="02020603050405020304" pitchFamily="18" charset="0"/>
                <a:cs typeface="Times New Roman" panose="02020603050405020304" pitchFamily="18" charset="0"/>
              </a:rPr>
              <a:t>                •	View Posted Jobs</a:t>
            </a:r>
          </a:p>
          <a:p>
            <a:pPr marL="0" indent="0">
              <a:buNone/>
            </a:pPr>
            <a:r>
              <a:rPr lang="en-US" sz="3100" dirty="0">
                <a:latin typeface="Times New Roman" panose="02020603050405020304" pitchFamily="18" charset="0"/>
                <a:cs typeface="Times New Roman" panose="02020603050405020304" pitchFamily="18" charset="0"/>
              </a:rPr>
              <a:t>                •	Edit Job</a:t>
            </a:r>
          </a:p>
          <a:p>
            <a:pPr marL="0" indent="0">
              <a:buNone/>
            </a:pPr>
            <a:r>
              <a:rPr lang="en-US" sz="3100" dirty="0">
                <a:latin typeface="Times New Roman" panose="02020603050405020304" pitchFamily="18" charset="0"/>
                <a:cs typeface="Times New Roman" panose="02020603050405020304" pitchFamily="18" charset="0"/>
              </a:rPr>
              <a:t>                •	Delete Job</a:t>
            </a:r>
          </a:p>
          <a:p>
            <a:pPr marL="0" indent="0">
              <a:buNone/>
            </a:pPr>
            <a:r>
              <a:rPr lang="en-US" sz="3100" dirty="0">
                <a:latin typeface="Times New Roman" panose="02020603050405020304" pitchFamily="18" charset="0"/>
                <a:cs typeface="Times New Roman" panose="02020603050405020304" pitchFamily="18" charset="0"/>
              </a:rPr>
              <a:t>                •	View Applications</a:t>
            </a:r>
          </a:p>
          <a:p>
            <a:pPr marL="0" indent="0">
              <a:buNone/>
            </a:pPr>
            <a:r>
              <a:rPr lang="en-US" sz="3100" b="1" dirty="0">
                <a:latin typeface="Times New Roman" panose="02020603050405020304" pitchFamily="18" charset="0"/>
                <a:cs typeface="Times New Roman" panose="02020603050405020304" pitchFamily="18" charset="0"/>
              </a:rPr>
              <a:t>3.	Job Seeker Functionalities:</a:t>
            </a:r>
          </a:p>
          <a:p>
            <a:pPr marL="0" indent="0">
              <a:buNone/>
            </a:pPr>
            <a:r>
              <a:rPr lang="en-US" sz="3100" dirty="0">
                <a:latin typeface="Times New Roman" panose="02020603050405020304" pitchFamily="18" charset="0"/>
                <a:cs typeface="Times New Roman" panose="02020603050405020304" pitchFamily="18" charset="0"/>
              </a:rPr>
              <a:t>                •	View Available Jobs</a:t>
            </a:r>
          </a:p>
          <a:p>
            <a:pPr marL="0" indent="0">
              <a:buNone/>
            </a:pPr>
            <a:r>
              <a:rPr lang="en-US" sz="3100" dirty="0">
                <a:latin typeface="Times New Roman" panose="02020603050405020304" pitchFamily="18" charset="0"/>
                <a:cs typeface="Times New Roman" panose="02020603050405020304" pitchFamily="18" charset="0"/>
              </a:rPr>
              <a:t>                •	Apply for Jobs</a:t>
            </a:r>
          </a:p>
          <a:p>
            <a:pPr marL="0" indent="0">
              <a:buNone/>
            </a:pPr>
            <a:r>
              <a:rPr lang="en-US" sz="3100" dirty="0">
                <a:latin typeface="Times New Roman" panose="02020603050405020304" pitchFamily="18" charset="0"/>
                <a:cs typeface="Times New Roman" panose="02020603050405020304" pitchFamily="18" charset="0"/>
              </a:rPr>
              <a:t>                •	Delete Application</a:t>
            </a:r>
          </a:p>
          <a:p>
            <a:pPr marL="0" indent="0">
              <a:buNone/>
            </a:pPr>
            <a:endParaRPr lang="en-IN" sz="900" dirty="0"/>
          </a:p>
        </p:txBody>
      </p:sp>
    </p:spTree>
    <p:extLst>
      <p:ext uri="{BB962C8B-B14F-4D97-AF65-F5344CB8AC3E}">
        <p14:creationId xmlns:p14="http://schemas.microsoft.com/office/powerpoint/2010/main" val="274104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2C7F85-6415-E4E7-DFDC-DE7382F07E98}"/>
              </a:ext>
            </a:extLst>
          </p:cNvPr>
          <p:cNvSpPr>
            <a:spLocks noGrp="1"/>
          </p:cNvSpPr>
          <p:nvPr>
            <p:ph type="title"/>
          </p:nvPr>
        </p:nvSpPr>
        <p:spPr>
          <a:xfrm>
            <a:off x="1141019" y="107950"/>
            <a:ext cx="8947151" cy="674475"/>
          </a:xfrm>
        </p:spPr>
        <p:style>
          <a:lnRef idx="1">
            <a:schemeClr val="accent1"/>
          </a:lnRef>
          <a:fillRef idx="3">
            <a:schemeClr val="accent1"/>
          </a:fillRef>
          <a:effectRef idx="2">
            <a:schemeClr val="accent1"/>
          </a:effectRef>
          <a:fontRef idx="minor">
            <a:schemeClr val="lt1"/>
          </a:fontRef>
        </p:style>
        <p:txBody>
          <a:bodyPr/>
          <a:lstStyle/>
          <a:p>
            <a:pPr algn="ctr"/>
            <a:r>
              <a:rPr lang="en-IN" dirty="0"/>
              <a:t>FLOWCHART</a:t>
            </a:r>
          </a:p>
        </p:txBody>
      </p:sp>
      <p:pic>
        <p:nvPicPr>
          <p:cNvPr id="5" name="Content Placeholder 4">
            <a:extLst>
              <a:ext uri="{FF2B5EF4-FFF2-40B4-BE49-F238E27FC236}">
                <a16:creationId xmlns:a16="http://schemas.microsoft.com/office/drawing/2014/main" id="{3616F99E-761E-6786-E8EE-0B3219B21C5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083497" y="782425"/>
            <a:ext cx="5366994" cy="5712644"/>
          </a:xfrm>
          <a:prstGeom prst="rect">
            <a:avLst/>
          </a:prstGeom>
          <a:noFill/>
          <a:ln>
            <a:noFill/>
          </a:ln>
        </p:spPr>
      </p:pic>
    </p:spTree>
    <p:extLst>
      <p:ext uri="{BB962C8B-B14F-4D97-AF65-F5344CB8AC3E}">
        <p14:creationId xmlns:p14="http://schemas.microsoft.com/office/powerpoint/2010/main" val="279688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AEF37D-D1A8-FAF6-247B-1DDBC3EC42A3}"/>
              </a:ext>
            </a:extLst>
          </p:cNvPr>
          <p:cNvSpPr>
            <a:spLocks noGrp="1"/>
          </p:cNvSpPr>
          <p:nvPr>
            <p:ph type="title"/>
          </p:nvPr>
        </p:nvSpPr>
        <p:spPr>
          <a:xfrm>
            <a:off x="1103311" y="204224"/>
            <a:ext cx="8946541" cy="810754"/>
          </a:xfrm>
        </p:spPr>
        <p:style>
          <a:lnRef idx="1">
            <a:schemeClr val="accent1"/>
          </a:lnRef>
          <a:fillRef idx="3">
            <a:schemeClr val="accent1"/>
          </a:fillRef>
          <a:effectRef idx="2">
            <a:schemeClr val="accent1"/>
          </a:effectRef>
          <a:fontRef idx="minor">
            <a:schemeClr val="lt1"/>
          </a:fontRef>
        </p:style>
        <p:txBody>
          <a:bodyPr/>
          <a:lstStyle/>
          <a:p>
            <a:pPr algn="ctr"/>
            <a:r>
              <a:rPr lang="en-IN" dirty="0"/>
              <a:t>PROJECT DEVELOPMENT</a:t>
            </a:r>
          </a:p>
        </p:txBody>
      </p:sp>
      <p:pic>
        <p:nvPicPr>
          <p:cNvPr id="5" name="Content Placeholder 4">
            <a:extLst>
              <a:ext uri="{FF2B5EF4-FFF2-40B4-BE49-F238E27FC236}">
                <a16:creationId xmlns:a16="http://schemas.microsoft.com/office/drawing/2014/main" id="{A0452FD3-3F67-98A7-D0A3-206098E6AE8B}"/>
              </a:ext>
            </a:extLst>
          </p:cNvPr>
          <p:cNvPicPr>
            <a:picLocks noGrp="1" noChangeAspect="1"/>
          </p:cNvPicPr>
          <p:nvPr>
            <p:ph idx="1"/>
          </p:nvPr>
        </p:nvPicPr>
        <p:blipFill>
          <a:blip r:embed="rId2"/>
          <a:stretch>
            <a:fillRect/>
          </a:stretch>
        </p:blipFill>
        <p:spPr>
          <a:xfrm>
            <a:off x="1103312" y="1378069"/>
            <a:ext cx="8946540" cy="4655086"/>
          </a:xfrm>
          <a:prstGeom prst="rect">
            <a:avLst/>
          </a:prstGeom>
        </p:spPr>
      </p:pic>
    </p:spTree>
    <p:extLst>
      <p:ext uri="{BB962C8B-B14F-4D97-AF65-F5344CB8AC3E}">
        <p14:creationId xmlns:p14="http://schemas.microsoft.com/office/powerpoint/2010/main" val="2175860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365</TotalTime>
  <Words>1398</Words>
  <Application>Microsoft Office PowerPoint</Application>
  <PresentationFormat>Widescreen</PresentationFormat>
  <Paragraphs>184</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Century Gothic</vt:lpstr>
      <vt:lpstr>CIDFont+F1</vt:lpstr>
      <vt:lpstr>CIDFont+F2</vt:lpstr>
      <vt:lpstr>CIDFont+F3</vt:lpstr>
      <vt:lpstr>CIDFont+F4</vt:lpstr>
      <vt:lpstr>Times New Roman</vt:lpstr>
      <vt:lpstr>Wingdings</vt:lpstr>
      <vt:lpstr>Wingdings 3</vt:lpstr>
      <vt:lpstr>Ion</vt:lpstr>
      <vt:lpstr>   Submitted By            Submitted To    Name of the Student: Shubham       Name of the Guide:    Roll No: 35            Dr. Kavita Taneja    Class: MCA(M)           Designation: Assistant Professor         Panjab University, Chandigarh        Department: DCSA, PU </vt:lpstr>
      <vt:lpstr>ABSTRACT</vt:lpstr>
      <vt:lpstr>CONTENTS</vt:lpstr>
      <vt:lpstr>OVERVIEW</vt:lpstr>
      <vt:lpstr>OBJECTIVES</vt:lpstr>
      <vt:lpstr>HARDAWARE AND SOFTWARE TO BE USED</vt:lpstr>
      <vt:lpstr>USER REQUIREMENTS</vt:lpstr>
      <vt:lpstr>FLOWCHART</vt:lpstr>
      <vt:lpstr>PROJECT DEVELOPMENT</vt:lpstr>
      <vt:lpstr>PROJECT IMPLEMENTATION</vt:lpstr>
      <vt:lpstr>PowerPoint Presentation</vt:lpstr>
      <vt:lpstr>PowerPoint Presentation</vt:lpstr>
      <vt:lpstr>PowerPoint Presentation</vt:lpstr>
      <vt:lpstr>PowerPoint Presentation</vt:lpstr>
      <vt:lpstr>Manage Applications: Both job seekers and employers have access to features for managing job applications. Job seekers can view the status of their submitted applications, withdraw applications if necessary, and track their application history. Employers can review incoming job applications and manage the application process for their job listings.</vt:lpstr>
      <vt:lpstr>DATABASE DESIGN-MongoDB</vt:lpstr>
      <vt:lpstr>DATABASE DESIGN-MongoDB</vt:lpstr>
      <vt:lpstr>Database</vt:lpstr>
      <vt:lpstr>TESTING</vt:lpstr>
      <vt:lpstr>PowerPoint Presentation</vt:lpstr>
      <vt:lpstr>CONCLUSION</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(TR-104) Project on JOBSICLE – A JOB SEEKING APPLICATION Undertaken by EXCELLENCE TECHNOLOGY</dc:title>
  <dc:creator>manjot kaur</dc:creator>
  <cp:lastModifiedBy>MY PC</cp:lastModifiedBy>
  <cp:revision>3</cp:revision>
  <dcterms:created xsi:type="dcterms:W3CDTF">2024-04-23T03:48:30Z</dcterms:created>
  <dcterms:modified xsi:type="dcterms:W3CDTF">2025-05-29T01:27:38Z</dcterms:modified>
</cp:coreProperties>
</file>