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14" r:id="rId11"/>
    <p:sldId id="265" r:id="rId12"/>
    <p:sldId id="266" r:id="rId13"/>
    <p:sldId id="267" r:id="rId14"/>
    <p:sldId id="268" r:id="rId15"/>
    <p:sldId id="269" r:id="rId16"/>
    <p:sldId id="287" r:id="rId17"/>
    <p:sldId id="270" r:id="rId18"/>
    <p:sldId id="288" r:id="rId19"/>
    <p:sldId id="315" r:id="rId20"/>
    <p:sldId id="283" r:id="rId21"/>
    <p:sldId id="271" r:id="rId22"/>
    <p:sldId id="272" r:id="rId23"/>
    <p:sldId id="316" r:id="rId24"/>
    <p:sldId id="273" r:id="rId25"/>
    <p:sldId id="274" r:id="rId26"/>
    <p:sldId id="275" r:id="rId27"/>
    <p:sldId id="276" r:id="rId28"/>
    <p:sldId id="289" r:id="rId29"/>
    <p:sldId id="290" r:id="rId30"/>
    <p:sldId id="291" r:id="rId31"/>
    <p:sldId id="294" r:id="rId32"/>
    <p:sldId id="292" r:id="rId33"/>
    <p:sldId id="300" r:id="rId34"/>
    <p:sldId id="293" r:id="rId35"/>
    <p:sldId id="295" r:id="rId36"/>
    <p:sldId id="296" r:id="rId37"/>
    <p:sldId id="297" r:id="rId38"/>
    <p:sldId id="298" r:id="rId39"/>
    <p:sldId id="299" r:id="rId40"/>
    <p:sldId id="278" r:id="rId41"/>
    <p:sldId id="279" r:id="rId42"/>
    <p:sldId id="280" r:id="rId43"/>
    <p:sldId id="284" r:id="rId44"/>
    <p:sldId id="281" r:id="rId45"/>
    <p:sldId id="285" r:id="rId46"/>
    <p:sldId id="282" r:id="rId47"/>
    <p:sldId id="286" r:id="rId48"/>
    <p:sldId id="301" r:id="rId49"/>
    <p:sldId id="302" r:id="rId50"/>
    <p:sldId id="303" r:id="rId51"/>
    <p:sldId id="304" r:id="rId52"/>
    <p:sldId id="305" r:id="rId53"/>
    <p:sldId id="310" r:id="rId54"/>
    <p:sldId id="307" r:id="rId55"/>
    <p:sldId id="311" r:id="rId56"/>
    <p:sldId id="308" r:id="rId57"/>
    <p:sldId id="312" r:id="rId58"/>
    <p:sldId id="309" r:id="rId59"/>
    <p:sldId id="313" r:id="rId60"/>
    <p:sldId id="30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6" d="100"/>
          <a:sy n="76" d="100"/>
        </p:scale>
        <p:origin x="12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4BCA-8911-3BB3-BF64-7E837CC93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BFBEBE-D73C-1468-DF59-883185550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EA6D39-0A68-86E5-EE7C-D833F8B01C22}"/>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5" name="Footer Placeholder 4">
            <a:extLst>
              <a:ext uri="{FF2B5EF4-FFF2-40B4-BE49-F238E27FC236}">
                <a16:creationId xmlns:a16="http://schemas.microsoft.com/office/drawing/2014/main" id="{1A3DE9CA-6724-AB1E-BA2A-0DC848C3F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73556-885D-E0E7-EFB6-ACA1A886E57E}"/>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154207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7B1E-9B36-C8D5-BB21-33A3FB6CAC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02BB02-28AF-9095-18C7-C37224833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81294-59CB-5E40-9F63-B3709FEFE7D6}"/>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5" name="Footer Placeholder 4">
            <a:extLst>
              <a:ext uri="{FF2B5EF4-FFF2-40B4-BE49-F238E27FC236}">
                <a16:creationId xmlns:a16="http://schemas.microsoft.com/office/drawing/2014/main" id="{2F5809A4-B22A-4070-123B-D889D1BB0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A1CB8-53A2-FAC3-0BCA-38D5B1683E1C}"/>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64594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ED1F0-82F8-8B2E-4CD1-6673E95F2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71EA59-F2E2-C6C6-4D0D-AA2F280E93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AAB92-43EA-A384-BB08-C7B672F5BA78}"/>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5" name="Footer Placeholder 4">
            <a:extLst>
              <a:ext uri="{FF2B5EF4-FFF2-40B4-BE49-F238E27FC236}">
                <a16:creationId xmlns:a16="http://schemas.microsoft.com/office/drawing/2014/main" id="{64ECD46A-42D4-23A4-29D5-3202A5633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D31B1-893A-99E2-CE66-C284574ED745}"/>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186034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D6B9-3646-0236-EF3E-BC28B63DC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63361-207B-A9BF-C2EE-95C115F4F7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B5ABB-6893-739B-FF8E-959B5471DB24}"/>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5" name="Footer Placeholder 4">
            <a:extLst>
              <a:ext uri="{FF2B5EF4-FFF2-40B4-BE49-F238E27FC236}">
                <a16:creationId xmlns:a16="http://schemas.microsoft.com/office/drawing/2014/main" id="{B4A36952-B48F-571B-A001-2E1CDC985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6D488-A9C3-F527-63EB-35DF00F6CA5D}"/>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201741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54F2-0128-D8A6-54C9-2EB425E654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A9AEBB-6E66-7CEE-C8C5-00989A82AC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42256D-B9CD-65D2-999B-116BF6AD313F}"/>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5" name="Footer Placeholder 4">
            <a:extLst>
              <a:ext uri="{FF2B5EF4-FFF2-40B4-BE49-F238E27FC236}">
                <a16:creationId xmlns:a16="http://schemas.microsoft.com/office/drawing/2014/main" id="{5645F8A1-47B4-CC76-1D79-80091F762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4F4A4-D1F2-0441-4B95-3768FA9CE2C3}"/>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43959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9FEC-7E6F-57FA-CE40-B04E934A0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70D5FE-80C8-C78A-63DE-5C04EF52C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08749-AA66-E167-B352-C6ACD7270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DDFC8A-242F-52D6-5519-D78995D6A3D3}"/>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6" name="Footer Placeholder 5">
            <a:extLst>
              <a:ext uri="{FF2B5EF4-FFF2-40B4-BE49-F238E27FC236}">
                <a16:creationId xmlns:a16="http://schemas.microsoft.com/office/drawing/2014/main" id="{27191C5C-B043-FBD3-5D2B-11FF250BF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AE667-28A4-C34C-A405-1CB3CF816EDF}"/>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192042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DFAC-1F26-3BFD-81CE-D770BF4EF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829FA-1069-395F-DF8D-3577BB799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3FFEA3-16CE-912E-5964-0ED232C401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9D09AA-1ACF-76E3-C31A-A5B850BF1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DAFC2-5EE4-7326-921E-A3912C167D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38328-F7E0-2700-B7A2-F2BA248E9A99}"/>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8" name="Footer Placeholder 7">
            <a:extLst>
              <a:ext uri="{FF2B5EF4-FFF2-40B4-BE49-F238E27FC236}">
                <a16:creationId xmlns:a16="http://schemas.microsoft.com/office/drawing/2014/main" id="{5D75BE70-FBEB-A655-7BF0-4B8B40185F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DC786-8CFC-165A-D7F5-914C45B23A42}"/>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75979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9DC7-3018-E4BD-CF22-66B889B5EF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7E91F-4216-2DC6-0DC3-17471DB00447}"/>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4" name="Footer Placeholder 3">
            <a:extLst>
              <a:ext uri="{FF2B5EF4-FFF2-40B4-BE49-F238E27FC236}">
                <a16:creationId xmlns:a16="http://schemas.microsoft.com/office/drawing/2014/main" id="{D6B5E598-B0DC-A825-ABE8-C5C551A085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3A5A8F-CA62-683D-8DB9-D3F8D6D458A8}"/>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326267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D633A-928E-25EF-EBDF-3472863F2281}"/>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3" name="Footer Placeholder 2">
            <a:extLst>
              <a:ext uri="{FF2B5EF4-FFF2-40B4-BE49-F238E27FC236}">
                <a16:creationId xmlns:a16="http://schemas.microsoft.com/office/drawing/2014/main" id="{ABB44DDC-0700-763F-A641-7A2C8B6FF5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178751-36D3-0197-FB8E-CCCCE03A4ED2}"/>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186519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7859-9349-38B5-C5F1-64594D1FC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C4F8A7-7F38-D875-2023-4E2D52D53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F40817-80C8-7DEF-53F3-A997CBFDD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644EF-D568-33C2-6612-DA847BCEA2E3}"/>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6" name="Footer Placeholder 5">
            <a:extLst>
              <a:ext uri="{FF2B5EF4-FFF2-40B4-BE49-F238E27FC236}">
                <a16:creationId xmlns:a16="http://schemas.microsoft.com/office/drawing/2014/main" id="{6EB7652C-6602-C429-1A62-08D1A9681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C1017-4A8C-EBAF-0887-E55A3A30958A}"/>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79613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CCAC-7358-3600-955F-A0C7EC735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FE567-17A5-CF59-7CA0-B5CCC675C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702379-01A5-2DF2-3D37-1E9663E55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EEF16-CA7B-EF2D-00B3-46FDB4477EEC}"/>
              </a:ext>
            </a:extLst>
          </p:cNvPr>
          <p:cNvSpPr>
            <a:spLocks noGrp="1"/>
          </p:cNvSpPr>
          <p:nvPr>
            <p:ph type="dt" sz="half" idx="10"/>
          </p:nvPr>
        </p:nvSpPr>
        <p:spPr/>
        <p:txBody>
          <a:bodyPr/>
          <a:lstStyle/>
          <a:p>
            <a:fld id="{80587ECF-36D0-4CE7-A6EA-678ED870BD63}" type="datetimeFigureOut">
              <a:rPr lang="en-US" smtClean="0"/>
              <a:t>1/14/2025</a:t>
            </a:fld>
            <a:endParaRPr lang="en-US"/>
          </a:p>
        </p:txBody>
      </p:sp>
      <p:sp>
        <p:nvSpPr>
          <p:cNvPr id="6" name="Footer Placeholder 5">
            <a:extLst>
              <a:ext uri="{FF2B5EF4-FFF2-40B4-BE49-F238E27FC236}">
                <a16:creationId xmlns:a16="http://schemas.microsoft.com/office/drawing/2014/main" id="{E3B4A58C-5DAF-FD30-675B-8A370E574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FF1B3A-957A-C405-9F1A-E4F8B445D5B7}"/>
              </a:ext>
            </a:extLst>
          </p:cNvPr>
          <p:cNvSpPr>
            <a:spLocks noGrp="1"/>
          </p:cNvSpPr>
          <p:nvPr>
            <p:ph type="sldNum" sz="quarter" idx="12"/>
          </p:nvPr>
        </p:nvSpPr>
        <p:spPr/>
        <p:txBody>
          <a:bodyPr/>
          <a:lstStyle/>
          <a:p>
            <a:fld id="{24F4BC2D-7C34-4D94-9622-D2B0BAE27277}" type="slidenum">
              <a:rPr lang="en-US" smtClean="0"/>
              <a:t>‹#›</a:t>
            </a:fld>
            <a:endParaRPr lang="en-US"/>
          </a:p>
        </p:txBody>
      </p:sp>
    </p:spTree>
    <p:extLst>
      <p:ext uri="{BB962C8B-B14F-4D97-AF65-F5344CB8AC3E}">
        <p14:creationId xmlns:p14="http://schemas.microsoft.com/office/powerpoint/2010/main" val="132992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A90F9-9299-D623-E1EF-6F0DDC80F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42C8E-D4F1-2C4E-965D-DDC97B4F6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40FA8-8181-298C-BC07-FA6FA5BF0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87ECF-36D0-4CE7-A6EA-678ED870BD63}" type="datetimeFigureOut">
              <a:rPr lang="en-US" smtClean="0"/>
              <a:t>1/14/2025</a:t>
            </a:fld>
            <a:endParaRPr lang="en-US"/>
          </a:p>
        </p:txBody>
      </p:sp>
      <p:sp>
        <p:nvSpPr>
          <p:cNvPr id="5" name="Footer Placeholder 4">
            <a:extLst>
              <a:ext uri="{FF2B5EF4-FFF2-40B4-BE49-F238E27FC236}">
                <a16:creationId xmlns:a16="http://schemas.microsoft.com/office/drawing/2014/main" id="{F5D7E686-54FD-4C4D-CA12-1CA1BC3FE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FA2A85-ACD2-6CD8-947A-9FCDD36A4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4BC2D-7C34-4D94-9622-D2B0BAE27277}" type="slidenum">
              <a:rPr lang="en-US" smtClean="0"/>
              <a:t>‹#›</a:t>
            </a:fld>
            <a:endParaRPr lang="en-US"/>
          </a:p>
        </p:txBody>
      </p:sp>
    </p:spTree>
    <p:extLst>
      <p:ext uri="{BB962C8B-B14F-4D97-AF65-F5344CB8AC3E}">
        <p14:creationId xmlns:p14="http://schemas.microsoft.com/office/powerpoint/2010/main" val="381834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A381-9F5F-867A-3966-05C43A4CF115}"/>
              </a:ext>
            </a:extLst>
          </p:cNvPr>
          <p:cNvSpPr>
            <a:spLocks noGrp="1"/>
          </p:cNvSpPr>
          <p:nvPr>
            <p:ph type="ctrTitle"/>
          </p:nvPr>
        </p:nvSpPr>
        <p:spPr/>
        <p:txBody>
          <a:bodyPr>
            <a:normAutofit/>
          </a:bodyPr>
          <a:lstStyle/>
          <a:p>
            <a:r>
              <a:rPr lang="en-US" sz="7200" b="1" dirty="0">
                <a:latin typeface="Times New Roman" panose="02020603050405020304" pitchFamily="18" charset="0"/>
                <a:cs typeface="Times New Roman" panose="02020603050405020304" pitchFamily="18" charset="0"/>
              </a:rPr>
              <a:t>Busy software</a:t>
            </a:r>
          </a:p>
        </p:txBody>
      </p:sp>
      <p:sp>
        <p:nvSpPr>
          <p:cNvPr id="3" name="Subtitle 2">
            <a:extLst>
              <a:ext uri="{FF2B5EF4-FFF2-40B4-BE49-F238E27FC236}">
                <a16:creationId xmlns:a16="http://schemas.microsoft.com/office/drawing/2014/main" id="{31AA708F-D598-B2DB-9D56-4565357ADB5E}"/>
              </a:ext>
            </a:extLst>
          </p:cNvPr>
          <p:cNvSpPr>
            <a:spLocks noGrp="1"/>
          </p:cNvSpPr>
          <p:nvPr>
            <p:ph type="subTitle" idx="1"/>
          </p:nvPr>
        </p:nvSpPr>
        <p:spPr>
          <a:xfrm>
            <a:off x="7658100" y="406400"/>
            <a:ext cx="4178300" cy="4851400"/>
          </a:xfrm>
        </p:spPr>
        <p:txBody>
          <a:bodyPr>
            <a:normAutofit/>
          </a:bodyPr>
          <a:lstStyle/>
          <a:p>
            <a:r>
              <a:rPr lang="en-US" sz="3200" b="1" dirty="0">
                <a:latin typeface="Times New Roman" panose="02020603050405020304" pitchFamily="18" charset="0"/>
                <a:cs typeface="Times New Roman" panose="02020603050405020304" pitchFamily="18" charset="0"/>
              </a:rPr>
              <a:t>Duration: 1 month</a:t>
            </a:r>
          </a:p>
        </p:txBody>
      </p:sp>
    </p:spTree>
    <p:extLst>
      <p:ext uri="{BB962C8B-B14F-4D97-AF65-F5344CB8AC3E}">
        <p14:creationId xmlns:p14="http://schemas.microsoft.com/office/powerpoint/2010/main" val="317765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95611-703D-5A20-FB63-38168A43DEDE}"/>
              </a:ext>
            </a:extLst>
          </p:cNvPr>
          <p:cNvSpPr txBox="1"/>
          <p:nvPr/>
        </p:nvSpPr>
        <p:spPr>
          <a:xfrm>
            <a:off x="469900" y="546100"/>
            <a:ext cx="11582400" cy="3697166"/>
          </a:xfrm>
          <a:prstGeom prst="rect">
            <a:avLst/>
          </a:prstGeom>
          <a:noFill/>
        </p:spPr>
        <p:txBody>
          <a:bodyPr wrap="square" rtlCol="0">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With business software, organizations can:</a:t>
            </a:r>
          </a:p>
          <a:p>
            <a:pPr marL="457200"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Streamline financial processes</a:t>
            </a:r>
          </a:p>
          <a:p>
            <a:pPr marL="457200"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Improve data accuracy and reporting.</a:t>
            </a:r>
          </a:p>
          <a:p>
            <a:pPr marL="457200"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Enhance communication and collaboration among departments.</a:t>
            </a:r>
          </a:p>
          <a:p>
            <a:pPr marL="457200"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Provide better insights into business performance.</a:t>
            </a:r>
          </a:p>
        </p:txBody>
      </p:sp>
    </p:spTree>
    <p:extLst>
      <p:ext uri="{BB962C8B-B14F-4D97-AF65-F5344CB8AC3E}">
        <p14:creationId xmlns:p14="http://schemas.microsoft.com/office/powerpoint/2010/main" val="80283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4B67F2-70D3-47D3-3407-B35614D31DD7}"/>
              </a:ext>
            </a:extLst>
          </p:cNvPr>
          <p:cNvSpPr txBox="1"/>
          <p:nvPr/>
        </p:nvSpPr>
        <p:spPr>
          <a:xfrm>
            <a:off x="444500" y="0"/>
            <a:ext cx="11480800" cy="6744154"/>
          </a:xfrm>
          <a:prstGeom prst="rect">
            <a:avLst/>
          </a:prstGeom>
          <a:noFill/>
        </p:spPr>
        <p:txBody>
          <a:bodyPr wrap="square" rtlCol="0">
            <a:spAutoFit/>
          </a:bodyPr>
          <a:lstStyle/>
          <a:p>
            <a:pPr>
              <a:lnSpc>
                <a:spcPct val="150000"/>
              </a:lnSpc>
            </a:pPr>
            <a:r>
              <a:rPr lang="en-US" sz="3600" b="1" dirty="0">
                <a:latin typeface="Times New Roman" panose="02020603050405020304" pitchFamily="18" charset="0"/>
                <a:cs typeface="Times New Roman" panose="02020603050405020304" pitchFamily="18" charset="0"/>
              </a:rPr>
              <a:t>Installation &amp; System Requirements</a:t>
            </a:r>
          </a:p>
          <a:p>
            <a:pPr>
              <a:lnSpc>
                <a:spcPct val="150000"/>
              </a:lnSpc>
            </a:pPr>
            <a:r>
              <a:rPr lang="en-US" sz="3200" dirty="0">
                <a:latin typeface="Times New Roman" panose="02020603050405020304" pitchFamily="18" charset="0"/>
                <a:cs typeface="Times New Roman" panose="02020603050405020304" pitchFamily="18" charset="0"/>
              </a:rPr>
              <a:t>Before using Busy Software, it's essential to ensure your system meets the necessary requirements for smooth operation:</a:t>
            </a:r>
          </a:p>
          <a:p>
            <a:pPr>
              <a:lnSpc>
                <a:spcPct val="150000"/>
              </a:lnSpc>
            </a:pPr>
            <a:r>
              <a:rPr lang="en-US" sz="3200" b="1" dirty="0">
                <a:latin typeface="Times New Roman" panose="02020603050405020304" pitchFamily="18" charset="0"/>
                <a:cs typeface="Times New Roman" panose="02020603050405020304" pitchFamily="18" charset="0"/>
              </a:rPr>
              <a:t>Operating System</a:t>
            </a:r>
            <a:r>
              <a:rPr lang="en-US" sz="3200" dirty="0">
                <a:latin typeface="Times New Roman" panose="02020603050405020304" pitchFamily="18" charset="0"/>
                <a:cs typeface="Times New Roman" panose="02020603050405020304" pitchFamily="18" charset="0"/>
              </a:rPr>
              <a:t>: Busy Software typically supports Windows-based systems (Windows 7 or later).</a:t>
            </a:r>
          </a:p>
          <a:p>
            <a:pPr>
              <a:lnSpc>
                <a:spcPct val="150000"/>
              </a:lnSpc>
            </a:pPr>
            <a:r>
              <a:rPr lang="en-US" sz="3200" b="1" dirty="0">
                <a:latin typeface="Times New Roman" panose="02020603050405020304" pitchFamily="18" charset="0"/>
                <a:cs typeface="Times New Roman" panose="02020603050405020304" pitchFamily="18" charset="0"/>
              </a:rPr>
              <a:t>Hardware</a:t>
            </a:r>
            <a:r>
              <a:rPr lang="en-US" sz="3200" dirty="0">
                <a:latin typeface="Times New Roman" panose="02020603050405020304" pitchFamily="18" charset="0"/>
                <a:cs typeface="Times New Roman" panose="02020603050405020304" pitchFamily="18" charset="0"/>
              </a:rPr>
              <a:t>: A computer with at least 2 GB of RAM (preferably 4 GB or more) and a minimum of 1 GB of free disk space.</a:t>
            </a:r>
          </a:p>
          <a:p>
            <a:pPr>
              <a:lnSpc>
                <a:spcPct val="150000"/>
              </a:lnSpc>
            </a:pPr>
            <a:r>
              <a:rPr lang="en-US" sz="3200" b="1" dirty="0">
                <a:latin typeface="Times New Roman" panose="02020603050405020304" pitchFamily="18" charset="0"/>
                <a:cs typeface="Times New Roman" panose="02020603050405020304" pitchFamily="18" charset="0"/>
              </a:rPr>
              <a:t>Processor</a:t>
            </a:r>
            <a:r>
              <a:rPr lang="en-US" sz="3200" dirty="0">
                <a:latin typeface="Times New Roman" panose="02020603050405020304" pitchFamily="18" charset="0"/>
                <a:cs typeface="Times New Roman" panose="02020603050405020304" pitchFamily="18" charset="0"/>
              </a:rPr>
              <a:t>: A dual-core processor or higher (Intel i3, i5, or equivalent).</a:t>
            </a:r>
          </a:p>
        </p:txBody>
      </p:sp>
    </p:spTree>
    <p:extLst>
      <p:ext uri="{BB962C8B-B14F-4D97-AF65-F5344CB8AC3E}">
        <p14:creationId xmlns:p14="http://schemas.microsoft.com/office/powerpoint/2010/main" val="353449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2C87B-40C7-2D83-62C1-7041E8E406CA}"/>
              </a:ext>
            </a:extLst>
          </p:cNvPr>
          <p:cNvSpPr txBox="1"/>
          <p:nvPr/>
        </p:nvSpPr>
        <p:spPr>
          <a:xfrm>
            <a:off x="508000" y="457200"/>
            <a:ext cx="10896600" cy="3539430"/>
          </a:xfrm>
          <a:prstGeom prst="rect">
            <a:avLst/>
          </a:prstGeom>
          <a:noFill/>
        </p:spPr>
        <p:txBody>
          <a:bodyPr wrap="square" rtlCol="0">
            <a:spAutoFit/>
          </a:bodyPr>
          <a:lstStyle/>
          <a:p>
            <a:pPr algn="just">
              <a:lnSpc>
                <a:spcPct val="150000"/>
              </a:lnSpc>
            </a:pPr>
            <a:r>
              <a:rPr lang="en-US" sz="3200" b="1" dirty="0">
                <a:latin typeface="Times New Roman" panose="02020603050405020304" pitchFamily="18" charset="0"/>
                <a:cs typeface="Times New Roman" panose="02020603050405020304" pitchFamily="18" charset="0"/>
              </a:rPr>
              <a:t>Other Requirements</a:t>
            </a:r>
            <a:r>
              <a:rPr lang="en-US" sz="3200" dirty="0">
                <a:latin typeface="Times New Roman" panose="02020603050405020304" pitchFamily="18" charset="0"/>
                <a:cs typeface="Times New Roman" panose="02020603050405020304" pitchFamily="18" charset="0"/>
              </a:rPr>
              <a:t>: For network-based features, a stable internet connection is needed. Additional requirements may include a printer for generating invoices or reports and a barcode scanner for inventory management.</a:t>
            </a:r>
          </a:p>
          <a:p>
            <a:endParaRPr lang="en-US" sz="3200" dirty="0"/>
          </a:p>
        </p:txBody>
      </p:sp>
    </p:spTree>
    <p:extLst>
      <p:ext uri="{BB962C8B-B14F-4D97-AF65-F5344CB8AC3E}">
        <p14:creationId xmlns:p14="http://schemas.microsoft.com/office/powerpoint/2010/main" val="412190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46C7B-2FC5-6B05-2DB0-95FCCA7F3B0C}"/>
              </a:ext>
            </a:extLst>
          </p:cNvPr>
          <p:cNvSpPr txBox="1"/>
          <p:nvPr/>
        </p:nvSpPr>
        <p:spPr>
          <a:xfrm>
            <a:off x="279400" y="190500"/>
            <a:ext cx="11671300" cy="6005490"/>
          </a:xfrm>
          <a:prstGeom prst="rect">
            <a:avLst/>
          </a:prstGeom>
          <a:noFill/>
        </p:spPr>
        <p:txBody>
          <a:bodyPr wrap="square" rtlCol="0">
            <a:spAutoFit/>
          </a:bodyPr>
          <a:lstStyle/>
          <a:p>
            <a:pPr>
              <a:lnSpc>
                <a:spcPct val="150000"/>
              </a:lnSpc>
            </a:pPr>
            <a:r>
              <a:rPr lang="en-US" sz="3600" b="1" dirty="0">
                <a:latin typeface="Times New Roman" panose="02020603050405020304" pitchFamily="18" charset="0"/>
                <a:cs typeface="Times New Roman" panose="02020603050405020304" pitchFamily="18" charset="0"/>
              </a:rPr>
              <a:t>Overview of Key Features</a:t>
            </a:r>
          </a:p>
          <a:p>
            <a:pPr>
              <a:lnSpc>
                <a:spcPct val="150000"/>
              </a:lnSpc>
            </a:pPr>
            <a:r>
              <a:rPr lang="en-US" sz="3200" dirty="0">
                <a:latin typeface="Times New Roman" panose="02020603050405020304" pitchFamily="18" charset="0"/>
                <a:cs typeface="Times New Roman" panose="02020603050405020304" pitchFamily="18" charset="0"/>
              </a:rPr>
              <a:t>Busy Software offers a variety of key features, which include:</a:t>
            </a:r>
          </a:p>
          <a:p>
            <a:pPr>
              <a:lnSpc>
                <a:spcPct val="150000"/>
              </a:lnSpc>
              <a:buFont typeface="+mj-lt"/>
              <a:buAutoNum type="arabicPeriod"/>
            </a:pPr>
            <a:r>
              <a:rPr lang="en-US" sz="3200" b="1" dirty="0">
                <a:latin typeface="Times New Roman" panose="02020603050405020304" pitchFamily="18" charset="0"/>
                <a:cs typeface="Times New Roman" panose="02020603050405020304" pitchFamily="18" charset="0"/>
              </a:rPr>
              <a:t>Accounting</a:t>
            </a:r>
            <a:r>
              <a:rPr lang="en-US" sz="3200" dirty="0">
                <a:latin typeface="Times New Roman" panose="02020603050405020304" pitchFamily="18" charset="0"/>
                <a:cs typeface="Times New Roman" panose="02020603050405020304" pitchFamily="18" charset="0"/>
              </a:rPr>
              <a:t>: Handles financial transactions, including ledgers, journals, and balance sheets.</a:t>
            </a:r>
          </a:p>
          <a:p>
            <a:pPr>
              <a:lnSpc>
                <a:spcPct val="150000"/>
              </a:lnSpc>
              <a:buFont typeface="+mj-lt"/>
              <a:buAutoNum type="arabicPeriod"/>
            </a:pPr>
            <a:r>
              <a:rPr lang="en-US" sz="3200" b="1" dirty="0">
                <a:latin typeface="Times New Roman" panose="02020603050405020304" pitchFamily="18" charset="0"/>
                <a:cs typeface="Times New Roman" panose="02020603050405020304" pitchFamily="18" charset="0"/>
              </a:rPr>
              <a:t>Inventory Management</a:t>
            </a:r>
            <a:r>
              <a:rPr lang="en-US" sz="3200" dirty="0">
                <a:latin typeface="Times New Roman" panose="02020603050405020304" pitchFamily="18" charset="0"/>
                <a:cs typeface="Times New Roman" panose="02020603050405020304" pitchFamily="18" charset="0"/>
              </a:rPr>
              <a:t>: Tracks stock levels, manages orders, and generates stock reports.</a:t>
            </a:r>
          </a:p>
          <a:p>
            <a:pPr>
              <a:lnSpc>
                <a:spcPct val="150000"/>
              </a:lnSpc>
              <a:buFont typeface="+mj-lt"/>
              <a:buAutoNum type="arabicPeriod"/>
            </a:pPr>
            <a:r>
              <a:rPr lang="en-US" sz="3200" b="1" dirty="0">
                <a:latin typeface="Times New Roman" panose="02020603050405020304" pitchFamily="18" charset="0"/>
                <a:cs typeface="Times New Roman" panose="02020603050405020304" pitchFamily="18" charset="0"/>
              </a:rPr>
              <a:t>Invoicing</a:t>
            </a:r>
            <a:r>
              <a:rPr lang="en-US" sz="3200" dirty="0">
                <a:latin typeface="Times New Roman" panose="02020603050405020304" pitchFamily="18" charset="0"/>
                <a:cs typeface="Times New Roman" panose="02020603050405020304" pitchFamily="18" charset="0"/>
              </a:rPr>
              <a:t>: Facilitates the creation and management of invoices, including tax calculations and discounts.</a:t>
            </a:r>
          </a:p>
        </p:txBody>
      </p:sp>
    </p:spTree>
    <p:extLst>
      <p:ext uri="{BB962C8B-B14F-4D97-AF65-F5344CB8AC3E}">
        <p14:creationId xmlns:p14="http://schemas.microsoft.com/office/powerpoint/2010/main" val="116861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C81FD-B744-8135-56DB-F3444E843018}"/>
              </a:ext>
            </a:extLst>
          </p:cNvPr>
          <p:cNvSpPr txBox="1"/>
          <p:nvPr/>
        </p:nvSpPr>
        <p:spPr>
          <a:xfrm>
            <a:off x="152400" y="304800"/>
            <a:ext cx="11912600" cy="5184048"/>
          </a:xfrm>
          <a:prstGeom prst="rect">
            <a:avLst/>
          </a:prstGeom>
          <a:noFill/>
        </p:spPr>
        <p:txBody>
          <a:bodyPr wrap="square" rtlCol="0">
            <a:spAutoFit/>
          </a:bodyPr>
          <a:lstStyle/>
          <a:p>
            <a:pPr algn="just">
              <a:lnSpc>
                <a:spcPct val="150000"/>
              </a:lnSpc>
            </a:pPr>
            <a:r>
              <a:rPr lang="en-US" sz="3200" b="1" dirty="0">
                <a:latin typeface="Times New Roman" panose="02020603050405020304" pitchFamily="18" charset="0"/>
                <a:cs typeface="Times New Roman" panose="02020603050405020304" pitchFamily="18" charset="0"/>
              </a:rPr>
              <a:t>4.Tax Management</a:t>
            </a:r>
            <a:r>
              <a:rPr lang="en-US" sz="3200" dirty="0">
                <a:latin typeface="Times New Roman" panose="02020603050405020304" pitchFamily="18" charset="0"/>
                <a:cs typeface="Times New Roman" panose="02020603050405020304" pitchFamily="18" charset="0"/>
              </a:rPr>
              <a:t>: Helps in computing tax calculations, including GST (in India) and other applicable taxes</a:t>
            </a:r>
          </a:p>
          <a:p>
            <a:pPr algn="just">
              <a:lnSpc>
                <a:spcPct val="150000"/>
              </a:lnSpc>
            </a:pPr>
            <a:r>
              <a:rPr lang="en-US" sz="3200" b="1" dirty="0">
                <a:latin typeface="Times New Roman" panose="02020603050405020304" pitchFamily="18" charset="0"/>
                <a:cs typeface="Times New Roman" panose="02020603050405020304" pitchFamily="18" charset="0"/>
              </a:rPr>
              <a:t>5.Reporting</a:t>
            </a:r>
            <a:r>
              <a:rPr lang="en-US" sz="3200" dirty="0">
                <a:latin typeface="Times New Roman" panose="02020603050405020304" pitchFamily="18" charset="0"/>
                <a:cs typeface="Times New Roman" panose="02020603050405020304" pitchFamily="18" charset="0"/>
              </a:rPr>
              <a:t>: Provides financial and operational reports for better decision-making</a:t>
            </a:r>
          </a:p>
          <a:p>
            <a:pPr algn="just">
              <a:lnSpc>
                <a:spcPct val="150000"/>
              </a:lnSpc>
            </a:pPr>
            <a:r>
              <a:rPr lang="en-US" sz="3200" b="1" dirty="0">
                <a:latin typeface="Times New Roman" panose="02020603050405020304" pitchFamily="18" charset="0"/>
                <a:cs typeface="Times New Roman" panose="02020603050405020304" pitchFamily="18" charset="0"/>
              </a:rPr>
              <a:t>6.Multi-Company Management</a:t>
            </a:r>
            <a:r>
              <a:rPr lang="en-US" sz="3200" dirty="0">
                <a:latin typeface="Times New Roman" panose="02020603050405020304" pitchFamily="18" charset="0"/>
                <a:cs typeface="Times New Roman" panose="02020603050405020304" pitchFamily="18" charset="0"/>
              </a:rPr>
              <a:t>: Allows managing multiple companies or business units from a single installation.</a:t>
            </a:r>
          </a:p>
          <a:p>
            <a:pPr algn="just">
              <a:lnSpc>
                <a:spcPct val="150000"/>
              </a:lnSpc>
            </a:pPr>
            <a:r>
              <a:rPr lang="en-US" sz="3200" b="1" dirty="0">
                <a:latin typeface="Times New Roman" panose="02020603050405020304" pitchFamily="18" charset="0"/>
                <a:cs typeface="Times New Roman" panose="02020603050405020304" pitchFamily="18" charset="0"/>
              </a:rPr>
              <a:t>7.Security</a:t>
            </a:r>
            <a:r>
              <a:rPr lang="en-US" sz="3200" dirty="0">
                <a:latin typeface="Times New Roman" panose="02020603050405020304" pitchFamily="18" charset="0"/>
                <a:cs typeface="Times New Roman" panose="02020603050405020304" pitchFamily="18" charset="0"/>
              </a:rPr>
              <a:t>: Offers role-based access control to protect sensitive data.</a:t>
            </a:r>
          </a:p>
        </p:txBody>
      </p:sp>
    </p:spTree>
    <p:extLst>
      <p:ext uri="{BB962C8B-B14F-4D97-AF65-F5344CB8AC3E}">
        <p14:creationId xmlns:p14="http://schemas.microsoft.com/office/powerpoint/2010/main" val="171628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4F964-4DBA-65B5-E206-2F9CEBF9CA40}"/>
              </a:ext>
            </a:extLst>
          </p:cNvPr>
          <p:cNvSpPr txBox="1"/>
          <p:nvPr/>
        </p:nvSpPr>
        <p:spPr>
          <a:xfrm>
            <a:off x="292100" y="241300"/>
            <a:ext cx="11671300" cy="646715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User Interface Navigation</a:t>
            </a:r>
          </a:p>
          <a:p>
            <a:pPr algn="just">
              <a:lnSpc>
                <a:spcPct val="150000"/>
              </a:lnSpc>
            </a:pPr>
            <a:r>
              <a:rPr lang="en-US" sz="3200" dirty="0">
                <a:latin typeface="Times New Roman" panose="02020603050405020304" pitchFamily="18" charset="0"/>
                <a:cs typeface="Times New Roman" panose="02020603050405020304" pitchFamily="18" charset="0"/>
              </a:rPr>
              <a:t>The user interface of Busy Software is typically designed to be user-friendly, with easy navigation for both beginners and experienced users:</a:t>
            </a:r>
          </a:p>
          <a:p>
            <a:pPr algn="just">
              <a:lnSpc>
                <a:spcPct val="150000"/>
              </a:lnSpc>
              <a:buFont typeface="+mj-lt"/>
              <a:buAutoNum type="arabicPeriod"/>
            </a:pPr>
            <a:r>
              <a:rPr lang="en-US" sz="3200" b="1" dirty="0">
                <a:latin typeface="Times New Roman" panose="02020603050405020304" pitchFamily="18" charset="0"/>
                <a:cs typeface="Times New Roman" panose="02020603050405020304" pitchFamily="18" charset="0"/>
              </a:rPr>
              <a:t>Dashboard</a:t>
            </a:r>
            <a:r>
              <a:rPr lang="en-US" sz="3200" dirty="0">
                <a:latin typeface="Times New Roman" panose="02020603050405020304" pitchFamily="18" charset="0"/>
                <a:cs typeface="Times New Roman" panose="02020603050405020304" pitchFamily="18" charset="0"/>
              </a:rPr>
              <a:t>: The central hub where users can see key metrics, shortcuts, and recent activity.</a:t>
            </a:r>
          </a:p>
          <a:p>
            <a:pPr algn="just">
              <a:lnSpc>
                <a:spcPct val="150000"/>
              </a:lnSpc>
              <a:buFont typeface="+mj-lt"/>
              <a:buAutoNum type="arabicPeriod"/>
            </a:pPr>
            <a:r>
              <a:rPr lang="en-US" sz="3200" b="1" dirty="0">
                <a:latin typeface="Times New Roman" panose="02020603050405020304" pitchFamily="18" charset="0"/>
                <a:cs typeface="Times New Roman" panose="02020603050405020304" pitchFamily="18" charset="0"/>
              </a:rPr>
              <a:t>Menus and Toolbars</a:t>
            </a:r>
            <a:r>
              <a:rPr lang="en-US" sz="3200" dirty="0">
                <a:latin typeface="Times New Roman" panose="02020603050405020304" pitchFamily="18" charset="0"/>
                <a:cs typeface="Times New Roman" panose="02020603050405020304" pitchFamily="18" charset="0"/>
              </a:rPr>
              <a:t>: The main menus and toolbars provide access to all software features, such as accounting, inventory, reports, and more.</a:t>
            </a:r>
          </a:p>
        </p:txBody>
      </p:sp>
    </p:spTree>
    <p:extLst>
      <p:ext uri="{BB962C8B-B14F-4D97-AF65-F5344CB8AC3E}">
        <p14:creationId xmlns:p14="http://schemas.microsoft.com/office/powerpoint/2010/main" val="277192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C42290-D51D-9624-481F-175CF0FD21A1}"/>
              </a:ext>
            </a:extLst>
          </p:cNvPr>
          <p:cNvSpPr txBox="1"/>
          <p:nvPr/>
        </p:nvSpPr>
        <p:spPr>
          <a:xfrm>
            <a:off x="469900" y="406400"/>
            <a:ext cx="11214100" cy="4435830"/>
          </a:xfrm>
          <a:prstGeom prst="rect">
            <a:avLst/>
          </a:prstGeom>
          <a:noFill/>
        </p:spPr>
        <p:txBody>
          <a:bodyPr wrap="square" rtlCol="0">
            <a:spAutoFit/>
          </a:bodyPr>
          <a:lstStyle/>
          <a:p>
            <a:pPr algn="just">
              <a:lnSpc>
                <a:spcPct val="150000"/>
              </a:lnSpc>
            </a:pPr>
            <a:r>
              <a:rPr lang="en-US" sz="3200" b="1" dirty="0">
                <a:latin typeface="Times New Roman" panose="02020603050405020304" pitchFamily="18" charset="0"/>
                <a:cs typeface="Times New Roman" panose="02020603050405020304" pitchFamily="18" charset="0"/>
              </a:rPr>
              <a:t>3.Data Entry Forms</a:t>
            </a:r>
            <a:r>
              <a:rPr lang="en-US" sz="3200" dirty="0">
                <a:latin typeface="Times New Roman" panose="02020603050405020304" pitchFamily="18" charset="0"/>
                <a:cs typeface="Times New Roman" panose="02020603050405020304" pitchFamily="18" charset="0"/>
              </a:rPr>
              <a:t>: Specialized forms for entering data related to transactions, inventory, suppliers, customers, etc.</a:t>
            </a:r>
          </a:p>
          <a:p>
            <a:pPr algn="just">
              <a:lnSpc>
                <a:spcPct val="150000"/>
              </a:lnSpc>
            </a:pPr>
            <a:r>
              <a:rPr lang="en-US" sz="3200" b="1" dirty="0">
                <a:latin typeface="Times New Roman" panose="02020603050405020304" pitchFamily="18" charset="0"/>
                <a:cs typeface="Times New Roman" panose="02020603050405020304" pitchFamily="18" charset="0"/>
              </a:rPr>
              <a:t>4. Reports</a:t>
            </a:r>
            <a:r>
              <a:rPr lang="en-US" sz="3200" dirty="0">
                <a:latin typeface="Times New Roman" panose="02020603050405020304" pitchFamily="18" charset="0"/>
                <a:cs typeface="Times New Roman" panose="02020603050405020304" pitchFamily="18" charset="0"/>
              </a:rPr>
              <a:t>: Quick access to different types of reports (financial, inventory, etc.) that give insights into business performance.</a:t>
            </a:r>
          </a:p>
          <a:p>
            <a:pPr algn="just">
              <a:lnSpc>
                <a:spcPct val="150000"/>
              </a:lnSpc>
            </a:pPr>
            <a:r>
              <a:rPr lang="en-US" sz="3200" b="1" dirty="0">
                <a:latin typeface="Times New Roman" panose="02020603050405020304" pitchFamily="18" charset="0"/>
                <a:cs typeface="Times New Roman" panose="02020603050405020304" pitchFamily="18" charset="0"/>
              </a:rPr>
              <a:t>5. Search Functionality</a:t>
            </a:r>
            <a:r>
              <a:rPr lang="en-US" sz="3200" dirty="0">
                <a:latin typeface="Times New Roman" panose="02020603050405020304" pitchFamily="18" charset="0"/>
                <a:cs typeface="Times New Roman" panose="02020603050405020304" pitchFamily="18" charset="0"/>
              </a:rPr>
              <a:t>: Enables users to search for specific records or data, such as customer names, invoices, or items.</a:t>
            </a:r>
          </a:p>
        </p:txBody>
      </p:sp>
    </p:spTree>
    <p:extLst>
      <p:ext uri="{BB962C8B-B14F-4D97-AF65-F5344CB8AC3E}">
        <p14:creationId xmlns:p14="http://schemas.microsoft.com/office/powerpoint/2010/main" val="2419231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765C2-E8D2-7763-FC89-6673C2847E70}"/>
              </a:ext>
            </a:extLst>
          </p:cNvPr>
          <p:cNvSpPr txBox="1"/>
          <p:nvPr/>
        </p:nvSpPr>
        <p:spPr>
          <a:xfrm>
            <a:off x="0" y="228600"/>
            <a:ext cx="12052300" cy="5216300"/>
          </a:xfrm>
          <a:prstGeom prst="rect">
            <a:avLst/>
          </a:prstGeom>
          <a:noFill/>
        </p:spPr>
        <p:txBody>
          <a:bodyPr wrap="square" rtlCol="0">
            <a:spAutoFit/>
          </a:bodyPr>
          <a:lstStyle/>
          <a:p>
            <a:r>
              <a:rPr lang="en-US" sz="4400" b="1" dirty="0"/>
              <a:t>Basic Data Entry and Configuration</a:t>
            </a:r>
          </a:p>
          <a:p>
            <a:pPr algn="just">
              <a:lnSpc>
                <a:spcPct val="150000"/>
              </a:lnSpc>
            </a:pPr>
            <a:r>
              <a:rPr lang="en-US" sz="2800" dirty="0">
                <a:latin typeface="Times New Roman" panose="02020603050405020304" pitchFamily="18" charset="0"/>
                <a:cs typeface="Times New Roman" panose="02020603050405020304" pitchFamily="18" charset="0"/>
              </a:rPr>
              <a:t>Data entry in Busy Software typically involves inputting key business information into different modules such as accounting, inventory, or sales:</a:t>
            </a:r>
          </a:p>
          <a:p>
            <a:pPr algn="just">
              <a:lnSpc>
                <a:spcPct val="150000"/>
              </a:lnSpc>
              <a:buFont typeface="+mj-lt"/>
              <a:buAutoNum type="arabicPeriod"/>
            </a:pPr>
            <a:r>
              <a:rPr lang="en-US" sz="2800" b="1" dirty="0">
                <a:latin typeface="Times New Roman" panose="02020603050405020304" pitchFamily="18" charset="0"/>
                <a:cs typeface="Times New Roman" panose="02020603050405020304" pitchFamily="18" charset="0"/>
              </a:rPr>
              <a:t>Account Setup</a:t>
            </a:r>
            <a:r>
              <a:rPr lang="en-US" sz="2800" dirty="0">
                <a:latin typeface="Times New Roman" panose="02020603050405020304" pitchFamily="18" charset="0"/>
                <a:cs typeface="Times New Roman" panose="02020603050405020304" pitchFamily="18" charset="0"/>
              </a:rPr>
              <a:t>: You begin by configuring your business’s chart of accounts (e.g., assets, liabilities, expenses) and creating financial entries like ledgers.</a:t>
            </a:r>
          </a:p>
          <a:p>
            <a:pPr algn="just">
              <a:lnSpc>
                <a:spcPct val="150000"/>
              </a:lnSpc>
              <a:buFont typeface="+mj-lt"/>
              <a:buAutoNum type="arabicPeriod"/>
            </a:pPr>
            <a:r>
              <a:rPr lang="en-US" sz="2800" b="1" dirty="0">
                <a:latin typeface="Times New Roman" panose="02020603050405020304" pitchFamily="18" charset="0"/>
                <a:cs typeface="Times New Roman" panose="02020603050405020304" pitchFamily="18" charset="0"/>
              </a:rPr>
              <a:t>Inventory Items</a:t>
            </a:r>
            <a:r>
              <a:rPr lang="en-US" sz="2800" dirty="0">
                <a:latin typeface="Times New Roman" panose="02020603050405020304" pitchFamily="18" charset="0"/>
                <a:cs typeface="Times New Roman" panose="02020603050405020304" pitchFamily="18" charset="0"/>
              </a:rPr>
              <a:t>: Add and categorize your products or services, specifying details like price, stock levels, and unit measurements.</a:t>
            </a:r>
          </a:p>
          <a:p>
            <a:pPr algn="just">
              <a:lnSpc>
                <a:spcPct val="150000"/>
              </a:lnSpc>
              <a:buFont typeface="+mj-lt"/>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83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478B41-4923-9360-AAD9-9C20485BB794}"/>
              </a:ext>
            </a:extLst>
          </p:cNvPr>
          <p:cNvSpPr txBox="1"/>
          <p:nvPr/>
        </p:nvSpPr>
        <p:spPr>
          <a:xfrm>
            <a:off x="406400" y="469900"/>
            <a:ext cx="11912600" cy="5913157"/>
          </a:xfrm>
          <a:prstGeom prst="rect">
            <a:avLst/>
          </a:prstGeom>
          <a:noFill/>
        </p:spPr>
        <p:txBody>
          <a:bodyPr wrap="square" rtlCol="0">
            <a:spAutoFit/>
          </a:bodyPr>
          <a:lstStyle/>
          <a:p>
            <a:pPr algn="just">
              <a:lnSpc>
                <a:spcPct val="150000"/>
              </a:lnSpc>
            </a:pPr>
            <a:r>
              <a:rPr lang="en-US" sz="3200" b="1" dirty="0"/>
              <a:t>3.Customer and Supplier Information</a:t>
            </a:r>
            <a:r>
              <a:rPr lang="en-US" sz="3200" dirty="0"/>
              <a:t>: Record basic details about customers and suppliers, including contact information and payment terms.</a:t>
            </a:r>
          </a:p>
          <a:p>
            <a:pPr algn="just">
              <a:lnSpc>
                <a:spcPct val="150000"/>
              </a:lnSpc>
            </a:pP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dirty="0">
                <a:latin typeface="Times New Roman" panose="02020603050405020304" pitchFamily="18" charset="0"/>
                <a:cs typeface="Times New Roman" panose="02020603050405020304" pitchFamily="18" charset="0"/>
              </a:rPr>
              <a:t>4.Transaction Entries</a:t>
            </a:r>
            <a:r>
              <a:rPr lang="en-US" sz="3200" dirty="0">
                <a:latin typeface="Times New Roman" panose="02020603050405020304" pitchFamily="18" charset="0"/>
                <a:cs typeface="Times New Roman" panose="02020603050405020304" pitchFamily="18" charset="0"/>
              </a:rPr>
              <a:t>: For accounting and inventory management, you can enter sales, purchase, and payment transactions, and track them accordingly.</a:t>
            </a:r>
          </a:p>
          <a:p>
            <a:pPr>
              <a:lnSpc>
                <a:spcPct val="150000"/>
              </a:lnSpc>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21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BC07A-7F05-474D-D6FD-3D758D35107C}"/>
              </a:ext>
            </a:extLst>
          </p:cNvPr>
          <p:cNvSpPr txBox="1"/>
          <p:nvPr/>
        </p:nvSpPr>
        <p:spPr>
          <a:xfrm>
            <a:off x="203200" y="165100"/>
            <a:ext cx="11849100" cy="2219838"/>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5.Configuration</a:t>
            </a:r>
            <a:r>
              <a:rPr lang="en-US" sz="3200" dirty="0">
                <a:latin typeface="Times New Roman" panose="02020603050405020304" pitchFamily="18" charset="0"/>
                <a:cs typeface="Times New Roman" panose="02020603050405020304" pitchFamily="18" charset="0"/>
              </a:rPr>
              <a:t>: Adjust settings such as tax calculations, security options, and user preferences to tailor the software to your business needs.</a:t>
            </a:r>
          </a:p>
        </p:txBody>
      </p:sp>
    </p:spTree>
    <p:extLst>
      <p:ext uri="{BB962C8B-B14F-4D97-AF65-F5344CB8AC3E}">
        <p14:creationId xmlns:p14="http://schemas.microsoft.com/office/powerpoint/2010/main" val="316490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715A-A559-B84D-7AEF-6409864366C5}"/>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mission</a:t>
            </a:r>
          </a:p>
        </p:txBody>
      </p:sp>
      <p:sp>
        <p:nvSpPr>
          <p:cNvPr id="3" name="Content Placeholder 2">
            <a:extLst>
              <a:ext uri="{FF2B5EF4-FFF2-40B4-BE49-F238E27FC236}">
                <a16:creationId xmlns:a16="http://schemas.microsoft.com/office/drawing/2014/main" id="{3E2950D2-30BE-0BAA-59A3-51696488536C}"/>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66581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E2518-3670-6B65-E8F5-346846567D7E}"/>
              </a:ext>
            </a:extLst>
          </p:cNvPr>
          <p:cNvSpPr txBox="1"/>
          <p:nvPr/>
        </p:nvSpPr>
        <p:spPr>
          <a:xfrm>
            <a:off x="342900" y="431800"/>
            <a:ext cx="10960100" cy="104644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Conclusion</a:t>
            </a:r>
          </a:p>
          <a:p>
            <a:r>
              <a:rPr lang="en-US" dirty="0"/>
              <a:t> </a:t>
            </a:r>
          </a:p>
        </p:txBody>
      </p:sp>
    </p:spTree>
    <p:extLst>
      <p:ext uri="{BB962C8B-B14F-4D97-AF65-F5344CB8AC3E}">
        <p14:creationId xmlns:p14="http://schemas.microsoft.com/office/powerpoint/2010/main" val="3072377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5D5E8-31F6-32F9-CDAE-E64E1FB18573}"/>
              </a:ext>
            </a:extLst>
          </p:cNvPr>
          <p:cNvSpPr txBox="1"/>
          <p:nvPr/>
        </p:nvSpPr>
        <p:spPr>
          <a:xfrm>
            <a:off x="1689100" y="2967335"/>
            <a:ext cx="10591800"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Week 2: Core Functionalities</a:t>
            </a:r>
          </a:p>
        </p:txBody>
      </p:sp>
    </p:spTree>
    <p:extLst>
      <p:ext uri="{BB962C8B-B14F-4D97-AF65-F5344CB8AC3E}">
        <p14:creationId xmlns:p14="http://schemas.microsoft.com/office/powerpoint/2010/main" val="91922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F24362-DC4F-ACF7-E301-B669C6D3CFC7}"/>
              </a:ext>
            </a:extLst>
          </p:cNvPr>
          <p:cNvSpPr txBox="1"/>
          <p:nvPr/>
        </p:nvSpPr>
        <p:spPr>
          <a:xfrm>
            <a:off x="266700" y="279400"/>
            <a:ext cx="11734800" cy="701730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Busy Software is designed to cater to various business needs, with its core functionalities focusing on simplifying operations across multiple departments.</a:t>
            </a:r>
          </a:p>
          <a:p>
            <a:pPr algn="just">
              <a:lnSpc>
                <a:spcPct val="150000"/>
              </a:lnSpc>
            </a:pPr>
            <a:r>
              <a:rPr lang="en-US" sz="3200" dirty="0">
                <a:latin typeface="Times New Roman" panose="02020603050405020304" pitchFamily="18" charset="0"/>
                <a:cs typeface="Times New Roman" panose="02020603050405020304" pitchFamily="18" charset="0"/>
              </a:rPr>
              <a:t>Functions:</a:t>
            </a:r>
          </a:p>
          <a:p>
            <a:pPr algn="just">
              <a:lnSpc>
                <a:spcPct val="150000"/>
              </a:lnSpc>
            </a:pPr>
            <a:r>
              <a:rPr lang="en-US" sz="3200" b="1" dirty="0">
                <a:latin typeface="Times New Roman" panose="02020603050405020304" pitchFamily="18" charset="0"/>
                <a:cs typeface="Times New Roman" panose="02020603050405020304" pitchFamily="18" charset="0"/>
              </a:rPr>
              <a:t>1. Inventory Management</a:t>
            </a:r>
          </a:p>
          <a:p>
            <a:pPr algn="just">
              <a:lnSpc>
                <a:spcPct val="150000"/>
              </a:lnSpc>
            </a:pPr>
            <a:r>
              <a:rPr lang="en-US" sz="3200" dirty="0">
                <a:latin typeface="Times New Roman" panose="02020603050405020304" pitchFamily="18" charset="0"/>
                <a:cs typeface="Times New Roman" panose="02020603050405020304" pitchFamily="18" charset="0"/>
              </a:rPr>
              <a:t>Inventory management is one of the most essential features of Busy Software. It helps businesses track and manage their stock levels, manage suppliers, and process purchase and sales transactions. The system ensures efficient stock control by providing tools for:</a:t>
            </a:r>
          </a:p>
          <a:p>
            <a:endParaRPr lang="en-US" dirty="0"/>
          </a:p>
        </p:txBody>
      </p:sp>
    </p:spTree>
    <p:extLst>
      <p:ext uri="{BB962C8B-B14F-4D97-AF65-F5344CB8AC3E}">
        <p14:creationId xmlns:p14="http://schemas.microsoft.com/office/powerpoint/2010/main" val="207953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68370-DF85-5E7C-2799-D406E5E7763A}"/>
              </a:ext>
            </a:extLst>
          </p:cNvPr>
          <p:cNvSpPr txBox="1"/>
          <p:nvPr/>
        </p:nvSpPr>
        <p:spPr>
          <a:xfrm>
            <a:off x="495300" y="673100"/>
            <a:ext cx="10972800" cy="553997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Stock Tracking</a:t>
            </a:r>
            <a:r>
              <a:rPr lang="en-US" sz="3200" dirty="0">
                <a:latin typeface="Times New Roman" panose="02020603050405020304" pitchFamily="18" charset="0"/>
                <a:cs typeface="Times New Roman" panose="02020603050405020304" pitchFamily="18" charset="0"/>
              </a:rPr>
              <a:t>: Keep an up-to-date record of stock levels, with the ability to monitor stock in multiple locations (warehouses, stores, etc.).</a:t>
            </a:r>
          </a:p>
          <a:p>
            <a:pPr marL="285750" indent="-285750" algn="just">
              <a:lnSpc>
                <a:spcPct val="15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Stock Valuation</a:t>
            </a:r>
            <a:r>
              <a:rPr lang="en-US" sz="3200" dirty="0">
                <a:latin typeface="Times New Roman" panose="02020603050405020304" pitchFamily="18" charset="0"/>
                <a:cs typeface="Times New Roman" panose="02020603050405020304" pitchFamily="18" charset="0"/>
              </a:rPr>
              <a:t>: Calculate the value of the inventory using different methods (FIFO, LIFO, or weighted average).</a:t>
            </a:r>
          </a:p>
          <a:p>
            <a:pPr marL="285750" indent="-285750" algn="just">
              <a:lnSpc>
                <a:spcPct val="15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Reorder Alerts</a:t>
            </a:r>
            <a:r>
              <a:rPr lang="en-US" sz="3200" dirty="0">
                <a:latin typeface="Times New Roman" panose="02020603050405020304" pitchFamily="18" charset="0"/>
                <a:cs typeface="Times New Roman" panose="02020603050405020304" pitchFamily="18" charset="0"/>
              </a:rPr>
              <a:t>: Set minimum and maximum stock levels, so that the system alerts users when it's time to reorder products.</a:t>
            </a:r>
          </a:p>
          <a:p>
            <a:pPr marL="457200" indent="-457200"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374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666471-29CE-3790-A0D9-51392D472D86}"/>
              </a:ext>
            </a:extLst>
          </p:cNvPr>
          <p:cNvSpPr txBox="1"/>
          <p:nvPr/>
        </p:nvSpPr>
        <p:spPr>
          <a:xfrm>
            <a:off x="203200" y="393700"/>
            <a:ext cx="11887200" cy="443583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Purchase &amp;Sales Orders</a:t>
            </a:r>
            <a:r>
              <a:rPr lang="en-US" sz="3200" dirty="0">
                <a:latin typeface="Times New Roman" panose="02020603050405020304" pitchFamily="18" charset="0"/>
                <a:cs typeface="Times New Roman" panose="02020603050405020304" pitchFamily="18" charset="0"/>
              </a:rPr>
              <a:t>: Generate purchase orders for suppliers and sales orders for customers. </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Barcode and scanning :Use barcodes to quickly scan and update stock items.</a:t>
            </a:r>
          </a:p>
          <a:p>
            <a:pPr marL="285750" indent="-285750" algn="just">
              <a:lnSpc>
                <a:spcPct val="15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Stock Adjustments</a:t>
            </a:r>
            <a:r>
              <a:rPr lang="en-US" sz="3200" dirty="0">
                <a:latin typeface="Times New Roman" panose="02020603050405020304" pitchFamily="18" charset="0"/>
                <a:cs typeface="Times New Roman" panose="02020603050405020304" pitchFamily="18" charset="0"/>
              </a:rPr>
              <a:t>: Adjust stock manually in cases of discrepancies due to damage, loss, or other reasons.</a:t>
            </a:r>
          </a:p>
        </p:txBody>
      </p:sp>
    </p:spTree>
    <p:extLst>
      <p:ext uri="{BB962C8B-B14F-4D97-AF65-F5344CB8AC3E}">
        <p14:creationId xmlns:p14="http://schemas.microsoft.com/office/powerpoint/2010/main" val="3758325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2A641-EE64-E8EF-F0B2-7D6A5AF50BA8}"/>
              </a:ext>
            </a:extLst>
          </p:cNvPr>
          <p:cNvSpPr txBox="1"/>
          <p:nvPr/>
        </p:nvSpPr>
        <p:spPr>
          <a:xfrm>
            <a:off x="406400" y="142679"/>
            <a:ext cx="11379200" cy="6651821"/>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Financial Management Basics</a:t>
            </a:r>
          </a:p>
          <a:p>
            <a:pPr>
              <a:lnSpc>
                <a:spcPct val="150000"/>
              </a:lnSpc>
            </a:pPr>
            <a:r>
              <a:rPr lang="en-US" sz="3200" dirty="0">
                <a:latin typeface="Times New Roman" panose="02020603050405020304" pitchFamily="18" charset="0"/>
                <a:cs typeface="Times New Roman" panose="02020603050405020304" pitchFamily="18" charset="0"/>
              </a:rPr>
              <a:t>Financial management in Busy Software focuses on streamlining and automating accounting processes, helping businesses keep track of their finances. Key features include:</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General Ledger</a:t>
            </a:r>
            <a:r>
              <a:rPr lang="en-US" sz="3200" dirty="0">
                <a:latin typeface="Times New Roman" panose="02020603050405020304" pitchFamily="18" charset="0"/>
                <a:cs typeface="Times New Roman" panose="02020603050405020304" pitchFamily="18" charset="0"/>
              </a:rPr>
              <a:t>: A central repository for all financial transactions, where businesses record all debits and credits.</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Accounts Receivable and Payable</a:t>
            </a:r>
            <a:r>
              <a:rPr lang="en-US" sz="3200" dirty="0">
                <a:latin typeface="Times New Roman" panose="02020603050405020304" pitchFamily="18" charset="0"/>
                <a:cs typeface="Times New Roman" panose="02020603050405020304" pitchFamily="18" charset="0"/>
              </a:rPr>
              <a:t>: Tracks outstanding payments from customers (accounts receivable) and outstanding bills to suppliers (accounts payable).</a:t>
            </a:r>
          </a:p>
        </p:txBody>
      </p:sp>
    </p:spTree>
    <p:extLst>
      <p:ext uri="{BB962C8B-B14F-4D97-AF65-F5344CB8AC3E}">
        <p14:creationId xmlns:p14="http://schemas.microsoft.com/office/powerpoint/2010/main" val="2836969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E1B8C-43FC-812C-E152-03B14E81BD7B}"/>
              </a:ext>
            </a:extLst>
          </p:cNvPr>
          <p:cNvSpPr txBox="1"/>
          <p:nvPr/>
        </p:nvSpPr>
        <p:spPr>
          <a:xfrm>
            <a:off x="609600" y="254000"/>
            <a:ext cx="10947400" cy="708080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Journal Entries</a:t>
            </a:r>
            <a:r>
              <a:rPr lang="en-US" sz="3200" dirty="0">
                <a:latin typeface="Times New Roman" panose="02020603050405020304" pitchFamily="18" charset="0"/>
                <a:cs typeface="Times New Roman" panose="02020603050405020304" pitchFamily="18" charset="0"/>
              </a:rPr>
              <a:t>: Allows the entry of all financial transactions such as purchases, sales, payments, and receipts.</a:t>
            </a:r>
          </a:p>
          <a:p>
            <a:pPr marL="285750" indent="-28575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Trail balance and financial statement: </a:t>
            </a:r>
            <a:r>
              <a:rPr lang="en-US" sz="3200" dirty="0">
                <a:latin typeface="Times New Roman" panose="02020603050405020304" pitchFamily="18" charset="0"/>
                <a:cs typeface="Times New Roman" panose="02020603050405020304" pitchFamily="18" charset="0"/>
              </a:rPr>
              <a:t>The software generates key financial reports, such as the balance sheet, income statement, and profit &amp; loss report, which helps in monitoring business performance.</a:t>
            </a:r>
          </a:p>
          <a:p>
            <a:pPr marL="285750" indent="-28575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Bank Reconciliation</a:t>
            </a:r>
            <a:r>
              <a:rPr lang="en-US" sz="3200" dirty="0">
                <a:latin typeface="Times New Roman" panose="02020603050405020304" pitchFamily="18" charset="0"/>
                <a:cs typeface="Times New Roman" panose="02020603050405020304" pitchFamily="18" charset="0"/>
              </a:rPr>
              <a:t>: Allows businesses to reconcile their bank statements with their accounting records to ensure that all transactions match up.</a:t>
            </a:r>
          </a:p>
          <a:p>
            <a:endParaRPr lang="en-US" dirty="0"/>
          </a:p>
        </p:txBody>
      </p:sp>
    </p:spTree>
    <p:extLst>
      <p:ext uri="{BB962C8B-B14F-4D97-AF65-F5344CB8AC3E}">
        <p14:creationId xmlns:p14="http://schemas.microsoft.com/office/powerpoint/2010/main" val="1341458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9B1F1-6FFB-5B2B-5CEF-8122690095D4}"/>
              </a:ext>
            </a:extLst>
          </p:cNvPr>
          <p:cNvSpPr txBox="1"/>
          <p:nvPr/>
        </p:nvSpPr>
        <p:spPr>
          <a:xfrm>
            <a:off x="177800" y="228601"/>
            <a:ext cx="11798300" cy="6986528"/>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Taxation Features (e.g., GST/VAT)</a:t>
            </a:r>
          </a:p>
          <a:p>
            <a:endParaRPr lang="en-US" sz="44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One of the major advantages of Busy Software is its ability to handle tax-related tasks, making it easier for businesses to comply with tax regulations. The taxation features include:</a:t>
            </a:r>
          </a:p>
          <a:p>
            <a:endParaRPr lang="en-US" sz="3200" dirty="0">
              <a:latin typeface="Times New Roman" panose="02020603050405020304" pitchFamily="18" charset="0"/>
              <a:cs typeface="Times New Roman" panose="02020603050405020304" pitchFamily="18" charset="0"/>
            </a:endParaRPr>
          </a:p>
          <a:p>
            <a:pPr marL="742950" indent="-742950">
              <a:buAutoNum type="arabicPeriod"/>
            </a:pPr>
            <a:r>
              <a:rPr lang="en-US" sz="3600" b="1" dirty="0">
                <a:latin typeface="Times New Roman" panose="02020603050405020304" pitchFamily="18" charset="0"/>
                <a:cs typeface="Times New Roman" panose="02020603050405020304" pitchFamily="18" charset="0"/>
              </a:rPr>
              <a:t>GST (Goods and Services Tax) Features</a:t>
            </a:r>
          </a:p>
          <a:p>
            <a:endParaRPr lang="en-US" sz="36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GST is a comprehensive indirect tax system introduced in many countries, including India, to streamline taxation. Busy Software provides complete support for GST, enabling businesses to handle all aspects of GST management effectively.</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88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9CE297-B933-3493-5B78-FDCFAE90C4DD}"/>
              </a:ext>
            </a:extLst>
          </p:cNvPr>
          <p:cNvSpPr txBox="1"/>
          <p:nvPr/>
        </p:nvSpPr>
        <p:spPr>
          <a:xfrm>
            <a:off x="139700" y="177800"/>
            <a:ext cx="11823700" cy="5174493"/>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GST Invoice Generation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Busy allows businesses to generate GST-compliant invoices. It ensures that the correct GST rates are applied based on the product or service being sold, with the proper GSTIN (GST Identification Number) for the business and customer. The system also automatically calculates the tax amount, displaying both GST (CGST, SGST, IGST) and total amounts on invoices.</a:t>
            </a:r>
          </a:p>
        </p:txBody>
      </p:sp>
    </p:spTree>
    <p:extLst>
      <p:ext uri="{BB962C8B-B14F-4D97-AF65-F5344CB8AC3E}">
        <p14:creationId xmlns:p14="http://schemas.microsoft.com/office/powerpoint/2010/main" val="2692403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D04BAC-9FBE-FD15-CFFB-2D93AFCA4094}"/>
              </a:ext>
            </a:extLst>
          </p:cNvPr>
          <p:cNvSpPr txBox="1"/>
          <p:nvPr/>
        </p:nvSpPr>
        <p:spPr>
          <a:xfrm>
            <a:off x="342900" y="304800"/>
            <a:ext cx="11442700" cy="6001643"/>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GST Tax Rates</a:t>
            </a:r>
          </a:p>
          <a:p>
            <a:pPr algn="just"/>
            <a:r>
              <a:rPr lang="en-US" sz="3200" dirty="0">
                <a:latin typeface="Times New Roman" panose="02020603050405020304" pitchFamily="18" charset="0"/>
                <a:cs typeface="Times New Roman" panose="02020603050405020304" pitchFamily="18" charset="0"/>
              </a:rPr>
              <a:t>Busy enables businesses to configure different GST tax rates for products or services (e.g., 5%, 12%, 18%, 28%), which helps in automating tax calculations. These rates can be defined at the item level and automatically applied when transactions are recorded.</a:t>
            </a:r>
          </a:p>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GST Returns (GSTR-1, GSTR-3B)</a:t>
            </a:r>
            <a:r>
              <a:rPr lang="en-US" sz="3200" dirty="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Busy simplifies GST filing by generating detailed GST returns. For example, </a:t>
            </a:r>
            <a:r>
              <a:rPr lang="en-US" sz="3200" b="1" dirty="0">
                <a:latin typeface="Times New Roman" panose="02020603050405020304" pitchFamily="18" charset="0"/>
                <a:cs typeface="Times New Roman" panose="02020603050405020304" pitchFamily="18" charset="0"/>
              </a:rPr>
              <a:t>GSTR-1</a:t>
            </a:r>
            <a:r>
              <a:rPr lang="en-US" sz="3200" dirty="0">
                <a:latin typeface="Times New Roman" panose="02020603050405020304" pitchFamily="18" charset="0"/>
                <a:cs typeface="Times New Roman" panose="02020603050405020304" pitchFamily="18" charset="0"/>
              </a:rPr>
              <a:t> captures details of outward supplies (sales), while </a:t>
            </a:r>
            <a:r>
              <a:rPr lang="en-US" sz="3200" b="1" dirty="0">
                <a:latin typeface="Times New Roman" panose="02020603050405020304" pitchFamily="18" charset="0"/>
                <a:cs typeface="Times New Roman" panose="02020603050405020304" pitchFamily="18" charset="0"/>
              </a:rPr>
              <a:t>GSTR-3B</a:t>
            </a:r>
            <a:r>
              <a:rPr lang="en-US" sz="3200" dirty="0">
                <a:latin typeface="Times New Roman" panose="02020603050405020304" pitchFamily="18" charset="0"/>
                <a:cs typeface="Times New Roman" panose="02020603050405020304" pitchFamily="18" charset="0"/>
              </a:rPr>
              <a:t> consolidates GST liabilities for the tax period (including tax paid, tax payable, and other details). Busy can generate these returns, and users can directly export them to the GST portal.</a:t>
            </a:r>
          </a:p>
        </p:txBody>
      </p:sp>
    </p:spTree>
    <p:extLst>
      <p:ext uri="{BB962C8B-B14F-4D97-AF65-F5344CB8AC3E}">
        <p14:creationId xmlns:p14="http://schemas.microsoft.com/office/powerpoint/2010/main" val="295592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80A04-DF79-D13C-7871-13CF63902257}"/>
              </a:ext>
            </a:extLst>
          </p:cNvPr>
          <p:cNvSpPr txBox="1"/>
          <p:nvPr/>
        </p:nvSpPr>
        <p:spPr>
          <a:xfrm>
            <a:off x="152400" y="254000"/>
            <a:ext cx="11899900" cy="4062651"/>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Course Objectives</a:t>
            </a:r>
          </a:p>
          <a:p>
            <a:pPr>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Understand the core functionalities of busy software.</a:t>
            </a:r>
          </a:p>
          <a:p>
            <a:pPr>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Learn how to integrate busy software into business operations.</a:t>
            </a:r>
          </a:p>
          <a:p>
            <a:pPr>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Develop skills for customizing workflows and reports.</a:t>
            </a:r>
          </a:p>
          <a:p>
            <a:pPr>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Master tips and tricks for advanced usage.</a:t>
            </a:r>
          </a:p>
          <a:p>
            <a:endParaRPr lang="en-US" dirty="0"/>
          </a:p>
        </p:txBody>
      </p:sp>
    </p:spTree>
    <p:extLst>
      <p:ext uri="{BB962C8B-B14F-4D97-AF65-F5344CB8AC3E}">
        <p14:creationId xmlns:p14="http://schemas.microsoft.com/office/powerpoint/2010/main" val="1399088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EF4E76-A190-60FB-2897-9B5FA662CE16}"/>
              </a:ext>
            </a:extLst>
          </p:cNvPr>
          <p:cNvSpPr txBox="1"/>
          <p:nvPr/>
        </p:nvSpPr>
        <p:spPr>
          <a:xfrm>
            <a:off x="361950" y="193996"/>
            <a:ext cx="11468100" cy="6664004"/>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b="1" dirty="0"/>
              <a:t>GST Reports</a:t>
            </a:r>
            <a:r>
              <a:rPr lang="en-US" sz="3200" dirty="0"/>
              <a:t>:</a:t>
            </a:r>
            <a:br>
              <a:rPr lang="en-US" sz="3200" dirty="0"/>
            </a:br>
            <a:r>
              <a:rPr lang="en-US" sz="3200" dirty="0"/>
              <a:t>Busy can generate various GST-related reports to assist in tax filing. These include:</a:t>
            </a:r>
          </a:p>
          <a:p>
            <a:pPr>
              <a:lnSpc>
                <a:spcPct val="150000"/>
              </a:lnSpc>
              <a:buFont typeface="Arial" panose="020B0604020202020204" pitchFamily="34" charset="0"/>
              <a:buChar char="•"/>
            </a:pPr>
            <a:r>
              <a:rPr lang="en-US" sz="3200" b="1" dirty="0"/>
              <a:t>GSTR-1 Report</a:t>
            </a:r>
            <a:r>
              <a:rPr lang="en-US" sz="3200" dirty="0"/>
              <a:t>: Lists sales and outward supplies made to customers.</a:t>
            </a:r>
          </a:p>
          <a:p>
            <a:pPr>
              <a:lnSpc>
                <a:spcPct val="150000"/>
              </a:lnSpc>
              <a:buFont typeface="Arial" panose="020B0604020202020204" pitchFamily="34" charset="0"/>
              <a:buChar char="•"/>
            </a:pPr>
            <a:r>
              <a:rPr lang="en-US" sz="3200" b="1" dirty="0"/>
              <a:t>GSTR-3B Report</a:t>
            </a:r>
            <a:r>
              <a:rPr lang="en-US" sz="3200" dirty="0"/>
              <a:t>: Shows summary of tax paid, tax payable, and input tax credit.</a:t>
            </a:r>
          </a:p>
          <a:p>
            <a:pPr>
              <a:lnSpc>
                <a:spcPct val="150000"/>
              </a:lnSpc>
              <a:buFont typeface="Arial" panose="020B0604020202020204" pitchFamily="34" charset="0"/>
              <a:buChar char="•"/>
            </a:pPr>
            <a:r>
              <a:rPr lang="en-US" sz="3200" b="1" dirty="0"/>
              <a:t>GST Audit Reports</a:t>
            </a:r>
            <a:r>
              <a:rPr lang="en-US" sz="3200" dirty="0"/>
              <a:t>: Detailed reports for tax audits, helping businesses with compliance checks</a:t>
            </a:r>
            <a:r>
              <a:rPr lang="en-US" dirty="0"/>
              <a:t>.</a:t>
            </a:r>
          </a:p>
        </p:txBody>
      </p:sp>
    </p:spTree>
    <p:extLst>
      <p:ext uri="{BB962C8B-B14F-4D97-AF65-F5344CB8AC3E}">
        <p14:creationId xmlns:p14="http://schemas.microsoft.com/office/powerpoint/2010/main" val="275022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A3B2B-3D63-ADE7-BEE8-85DC8FDFD912}"/>
              </a:ext>
            </a:extLst>
          </p:cNvPr>
          <p:cNvSpPr txBox="1"/>
          <p:nvPr/>
        </p:nvSpPr>
        <p:spPr>
          <a:xfrm>
            <a:off x="0" y="0"/>
            <a:ext cx="12052300" cy="7232749"/>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GST Input Tax Credit (ITC)</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Businesses can claim input tax credit on eligible purchases to offset the GST paid on sales. Busy keeps track of eligible input tax credits and helps businesses ensure they claim the right amount while filing returns.</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GST Exemptions and Composition Scheme</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Busy also allows users to manage exemptions and apply the Composition Scheme, which offers simplified tax rates for small businesses with limited turnover.</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335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0CEC5-5AF2-DF94-DC34-920B443B9C02}"/>
              </a:ext>
            </a:extLst>
          </p:cNvPr>
          <p:cNvSpPr txBox="1"/>
          <p:nvPr/>
        </p:nvSpPr>
        <p:spPr>
          <a:xfrm>
            <a:off x="114300" y="228600"/>
            <a:ext cx="11925300" cy="6005490"/>
          </a:xfrm>
          <a:prstGeom prst="rect">
            <a:avLst/>
          </a:prstGeom>
          <a:noFill/>
        </p:spPr>
        <p:txBody>
          <a:bodyPr wrap="square" rtlCol="0">
            <a:spAutoFit/>
          </a:bodyPr>
          <a:lstStyle/>
          <a:p>
            <a:pPr>
              <a:lnSpc>
                <a:spcPct val="150000"/>
              </a:lnSpc>
            </a:pPr>
            <a:r>
              <a:rPr lang="en-US" sz="3600" b="1" dirty="0"/>
              <a:t>2</a:t>
            </a:r>
            <a:r>
              <a:rPr lang="en-US" sz="3600" b="1" dirty="0">
                <a:latin typeface="Times New Roman" panose="02020603050405020304" pitchFamily="18" charset="0"/>
                <a:cs typeface="Times New Roman" panose="02020603050405020304" pitchFamily="18" charset="0"/>
              </a:rPr>
              <a:t>. VAT (Value Added Tax) Features</a:t>
            </a:r>
          </a:p>
          <a:p>
            <a:pPr>
              <a:lnSpc>
                <a:spcPct val="150000"/>
              </a:lnSpc>
            </a:pPr>
            <a:r>
              <a:rPr lang="en-US" sz="3200" dirty="0">
                <a:latin typeface="Times New Roman" panose="02020603050405020304" pitchFamily="18" charset="0"/>
                <a:cs typeface="Times New Roman" panose="02020603050405020304" pitchFamily="18" charset="0"/>
              </a:rPr>
              <a:t>In countries that follow VAT systems, Busy Software supports VAT compliance by providing features for managing VAT-inclusive transactions, generating VAT reports, and facilitating VAT filing.</a:t>
            </a:r>
          </a:p>
          <a:p>
            <a:pPr>
              <a:lnSpc>
                <a:spcPct val="150000"/>
              </a:lnSpc>
            </a:pPr>
            <a:r>
              <a:rPr lang="en-US" sz="3200" b="1" dirty="0">
                <a:latin typeface="Times New Roman" panose="02020603050405020304" pitchFamily="18" charset="0"/>
                <a:cs typeface="Times New Roman" panose="02020603050405020304" pitchFamily="18" charset="0"/>
              </a:rPr>
              <a:t>VAT Invoice Generation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Just like GST, Busy allows businesses to create VAT-compliant invoices, automatically calculating the VAT component based on the applicable rate.</a:t>
            </a:r>
          </a:p>
        </p:txBody>
      </p:sp>
    </p:spTree>
    <p:extLst>
      <p:ext uri="{BB962C8B-B14F-4D97-AF65-F5344CB8AC3E}">
        <p14:creationId xmlns:p14="http://schemas.microsoft.com/office/powerpoint/2010/main" val="79515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92693-8C4A-2848-6834-CAF21F7599B2}"/>
              </a:ext>
            </a:extLst>
          </p:cNvPr>
          <p:cNvSpPr txBox="1"/>
          <p:nvPr/>
        </p:nvSpPr>
        <p:spPr>
          <a:xfrm>
            <a:off x="400050" y="266700"/>
            <a:ext cx="11391900" cy="6617196"/>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VAT Tax Rates</a:t>
            </a:r>
            <a:r>
              <a:rPr lang="en-US" sz="36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Busy supports multiple VAT rates (e.g., standard rate, reduced rate) and allows businesses to define these rates for different products or services. VAT is applied based on the tax rules set up in the system.</a:t>
            </a:r>
          </a:p>
          <a:p>
            <a:endParaRPr lang="en-US" sz="32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VAT Returns</a:t>
            </a:r>
            <a:r>
              <a:rPr lang="en-US" sz="36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Busy helps in generating VAT returns by summarizing the VAT paid on purchases and the VAT collected on sales. This allows businesses to easily calculate their VAT liabilities or refunds. The system can generate reports such as VAT 100, VAT 3, or any other specific VAT returns required by the local tax authorities.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602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268B54-C52D-4783-5F72-5EEA99E08A97}"/>
              </a:ext>
            </a:extLst>
          </p:cNvPr>
          <p:cNvSpPr txBox="1"/>
          <p:nvPr/>
        </p:nvSpPr>
        <p:spPr>
          <a:xfrm>
            <a:off x="254000" y="289679"/>
            <a:ext cx="11455400" cy="4801314"/>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VAT Reports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Busy offers comprehensive VAT-related reports, including:</a:t>
            </a:r>
          </a:p>
          <a:p>
            <a:pPr>
              <a:lnSpc>
                <a:spcPct val="150000"/>
              </a:lnSpc>
            </a:pPr>
            <a:r>
              <a:rPr lang="en-US" sz="3200" b="1" dirty="0">
                <a:latin typeface="Times New Roman" panose="02020603050405020304" pitchFamily="18" charset="0"/>
                <a:cs typeface="Times New Roman" panose="02020603050405020304" pitchFamily="18" charset="0"/>
              </a:rPr>
              <a:t>VAT Sales Report</a:t>
            </a:r>
            <a:r>
              <a:rPr lang="en-US" sz="3200" dirty="0">
                <a:latin typeface="Times New Roman" panose="02020603050405020304" pitchFamily="18" charset="0"/>
                <a:cs typeface="Times New Roman" panose="02020603050405020304" pitchFamily="18" charset="0"/>
              </a:rPr>
              <a:t>: Summarizes sales that include VAT.</a:t>
            </a:r>
          </a:p>
          <a:p>
            <a:pPr>
              <a:lnSpc>
                <a:spcPct val="150000"/>
              </a:lnSpc>
            </a:pPr>
            <a:r>
              <a:rPr lang="en-US" sz="3200" b="1" dirty="0">
                <a:latin typeface="Times New Roman" panose="02020603050405020304" pitchFamily="18" charset="0"/>
                <a:cs typeface="Times New Roman" panose="02020603050405020304" pitchFamily="18" charset="0"/>
              </a:rPr>
              <a:t>VAT Purchase Report</a:t>
            </a:r>
            <a:r>
              <a:rPr lang="en-US" sz="3200" dirty="0">
                <a:latin typeface="Times New Roman" panose="02020603050405020304" pitchFamily="18" charset="0"/>
                <a:cs typeface="Times New Roman" panose="02020603050405020304" pitchFamily="18" charset="0"/>
              </a:rPr>
              <a:t>: Tracks VAT paid on purchases.</a:t>
            </a:r>
          </a:p>
          <a:p>
            <a:pPr>
              <a:lnSpc>
                <a:spcPct val="150000"/>
              </a:lnSpc>
            </a:pPr>
            <a:r>
              <a:rPr lang="en-US" sz="3200" b="1" dirty="0">
                <a:latin typeface="Times New Roman" panose="02020603050405020304" pitchFamily="18" charset="0"/>
                <a:cs typeface="Times New Roman" panose="02020603050405020304" pitchFamily="18" charset="0"/>
              </a:rPr>
              <a:t>VAT Reconciliation Report</a:t>
            </a:r>
            <a:r>
              <a:rPr lang="en-US" sz="3200" dirty="0">
                <a:latin typeface="Times New Roman" panose="02020603050405020304" pitchFamily="18" charset="0"/>
                <a:cs typeface="Times New Roman" panose="02020603050405020304" pitchFamily="18" charset="0"/>
              </a:rPr>
              <a:t>: Ensures that VAT paid and received match, facilitating accurate VAT returns.</a:t>
            </a:r>
          </a:p>
          <a:p>
            <a:endParaRPr lang="en-US" dirty="0"/>
          </a:p>
        </p:txBody>
      </p:sp>
    </p:spTree>
    <p:extLst>
      <p:ext uri="{BB962C8B-B14F-4D97-AF65-F5344CB8AC3E}">
        <p14:creationId xmlns:p14="http://schemas.microsoft.com/office/powerpoint/2010/main" val="3226960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38FDE-C104-AE25-AF0B-8BA486514903}"/>
              </a:ext>
            </a:extLst>
          </p:cNvPr>
          <p:cNvSpPr txBox="1"/>
          <p:nvPr/>
        </p:nvSpPr>
        <p:spPr>
          <a:xfrm>
            <a:off x="584200" y="266700"/>
            <a:ext cx="11303000" cy="6494085"/>
          </a:xfrm>
          <a:prstGeom prst="rect">
            <a:avLst/>
          </a:prstGeom>
          <a:noFill/>
        </p:spPr>
        <p:txBody>
          <a:bodyPr wrap="square" rtlCol="0">
            <a:spAutoFit/>
          </a:bodyPr>
          <a:lstStyle/>
          <a:p>
            <a:r>
              <a:rPr lang="en-US" sz="3200" b="1" dirty="0"/>
              <a:t>3.Tax Calculation Automation</a:t>
            </a:r>
          </a:p>
          <a:p>
            <a:r>
              <a:rPr lang="en-US" sz="3200" b="1" dirty="0"/>
              <a:t>Automatic Tax Calculation</a:t>
            </a:r>
            <a:r>
              <a:rPr lang="en-US" sz="3200" dirty="0"/>
              <a:t>:</a:t>
            </a:r>
            <a:br>
              <a:rPr lang="en-US" sz="3200" dirty="0"/>
            </a:br>
            <a:r>
              <a:rPr lang="en-US" sz="3200" dirty="0"/>
              <a:t>Busy Software automatically calculates the correct tax amounts (GST/VAT) based on predefined rates set for each product or service, which minimizes manual errors and saves time. It applies taxes in real-time, whether it is on invoices, purchases, or payments.</a:t>
            </a:r>
          </a:p>
          <a:p>
            <a:endParaRPr lang="en-US" sz="3200" b="1" dirty="0"/>
          </a:p>
          <a:p>
            <a:r>
              <a:rPr lang="en-US" sz="3200" b="1" dirty="0"/>
              <a:t>Multi-Tax Support</a:t>
            </a:r>
            <a:r>
              <a:rPr lang="en-US" sz="3200" dirty="0"/>
              <a:t>:</a:t>
            </a:r>
            <a:br>
              <a:rPr lang="en-US" sz="3200" dirty="0"/>
            </a:br>
            <a:r>
              <a:rPr lang="en-US" sz="3200" dirty="0"/>
              <a:t>Busy supports businesses that need to manage multiple taxes simultaneously. For example, in India, businesses may need to calculate GST along with other taxes (like CESS or other local taxes). Busy handles such complex tax scenarios seamlessly.</a:t>
            </a:r>
          </a:p>
        </p:txBody>
      </p:sp>
    </p:spTree>
    <p:extLst>
      <p:ext uri="{BB962C8B-B14F-4D97-AF65-F5344CB8AC3E}">
        <p14:creationId xmlns:p14="http://schemas.microsoft.com/office/powerpoint/2010/main" val="2410432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943A9-EC2B-E736-1331-2531DEC0C501}"/>
              </a:ext>
            </a:extLst>
          </p:cNvPr>
          <p:cNvSpPr txBox="1"/>
          <p:nvPr/>
        </p:nvSpPr>
        <p:spPr>
          <a:xfrm>
            <a:off x="342900" y="266700"/>
            <a:ext cx="11366500" cy="600164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4. Tax Deducted at Source (TDS) and Tax Collected at Source (TCS)</a:t>
            </a:r>
          </a:p>
          <a:p>
            <a:r>
              <a:rPr lang="en-US" sz="3200" b="1" dirty="0">
                <a:latin typeface="Times New Roman" panose="02020603050405020304" pitchFamily="18" charset="0"/>
                <a:cs typeface="Times New Roman" panose="02020603050405020304" pitchFamily="18" charset="0"/>
              </a:rPr>
              <a:t>TDS Management</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For businesses that need to deduct tax at source (e.g., for payments to contractors or suppliers), Busy automates the TDS calculation and generates TDS certificates. This ensures compliance with TDS provisions under tax laws.</a:t>
            </a: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TCS Management</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For businesses required to collect tax at source (e.g., e-commerce operators), Busy helps in calculating and generating TCS certificates, ensuring proper TCS compliance.</a:t>
            </a:r>
          </a:p>
        </p:txBody>
      </p:sp>
    </p:spTree>
    <p:extLst>
      <p:ext uri="{BB962C8B-B14F-4D97-AF65-F5344CB8AC3E}">
        <p14:creationId xmlns:p14="http://schemas.microsoft.com/office/powerpoint/2010/main" val="971816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FA20A-391F-5373-D943-AD3E439E91E7}"/>
              </a:ext>
            </a:extLst>
          </p:cNvPr>
          <p:cNvSpPr txBox="1"/>
          <p:nvPr/>
        </p:nvSpPr>
        <p:spPr>
          <a:xfrm>
            <a:off x="381000" y="292100"/>
            <a:ext cx="11442700" cy="4435830"/>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5. Compliance with Local Tax Laws</a:t>
            </a:r>
          </a:p>
          <a:p>
            <a:pPr>
              <a:lnSpc>
                <a:spcPct val="150000"/>
              </a:lnSpc>
            </a:pPr>
            <a:r>
              <a:rPr lang="en-US" sz="3200" dirty="0">
                <a:latin typeface="Times New Roman" panose="02020603050405020304" pitchFamily="18" charset="0"/>
                <a:cs typeface="Times New Roman" panose="02020603050405020304" pitchFamily="18" charset="0"/>
              </a:rPr>
              <a:t>Busy Software is designed to be flexible and can be customized to meet specific tax regulations across different regions and countries. Whether it's GST, VAT, or any other local tax system, Busy ensures that all transactions are tax-compliant and provides the tools to manage taxes effectively</a:t>
            </a:r>
          </a:p>
        </p:txBody>
      </p:sp>
    </p:spTree>
    <p:extLst>
      <p:ext uri="{BB962C8B-B14F-4D97-AF65-F5344CB8AC3E}">
        <p14:creationId xmlns:p14="http://schemas.microsoft.com/office/powerpoint/2010/main" val="160280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F683A-BB49-68AC-8E07-38D700EEF694}"/>
              </a:ext>
            </a:extLst>
          </p:cNvPr>
          <p:cNvSpPr txBox="1"/>
          <p:nvPr/>
        </p:nvSpPr>
        <p:spPr>
          <a:xfrm>
            <a:off x="330200" y="177800"/>
            <a:ext cx="11607800" cy="550920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6. Tax Filing Integration</a:t>
            </a:r>
          </a:p>
          <a:p>
            <a:r>
              <a:rPr lang="en-US" sz="3200" b="1" dirty="0">
                <a:latin typeface="Times New Roman" panose="02020603050405020304" pitchFamily="18" charset="0"/>
                <a:cs typeface="Times New Roman" panose="02020603050405020304" pitchFamily="18" charset="0"/>
              </a:rPr>
              <a:t>Seamless Integration for Filing</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Busy Software integrates with various tax filing portals, enabling businesses to directly upload their tax returns (e.g., GST returns) to the official tax websites (like GSTN in India) without requiring manual data entry.</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E-filing</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Busy facilitates e-filing of GST returns and VAT returns by exporting the reports in the required format (XML or JSON). This reduces the chances of human errors in the submission process.</a:t>
            </a:r>
          </a:p>
        </p:txBody>
      </p:sp>
    </p:spTree>
    <p:extLst>
      <p:ext uri="{BB962C8B-B14F-4D97-AF65-F5344CB8AC3E}">
        <p14:creationId xmlns:p14="http://schemas.microsoft.com/office/powerpoint/2010/main" val="1843108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5051B-759B-FF21-F4D6-5BC10A325626}"/>
              </a:ext>
            </a:extLst>
          </p:cNvPr>
          <p:cNvSpPr txBox="1"/>
          <p:nvPr/>
        </p:nvSpPr>
        <p:spPr>
          <a:xfrm>
            <a:off x="330200" y="419100"/>
            <a:ext cx="11734800" cy="2958502"/>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7.Tax Alerts and Notifications</a:t>
            </a:r>
          </a:p>
          <a:p>
            <a:pPr>
              <a:lnSpc>
                <a:spcPct val="150000"/>
              </a:lnSpc>
            </a:pPr>
            <a:r>
              <a:rPr lang="en-US" sz="3200" dirty="0">
                <a:latin typeface="Times New Roman" panose="02020603050405020304" pitchFamily="18" charset="0"/>
                <a:cs typeface="Times New Roman" panose="02020603050405020304" pitchFamily="18" charset="0"/>
              </a:rPr>
              <a:t>Busy Software provides alerts and notifications regarding important tax deadlines (e.g., GST filing dates, VAT due dates), helping businesses stay on top of their tax obligations and avoid penalties</a:t>
            </a:r>
          </a:p>
        </p:txBody>
      </p:sp>
    </p:spTree>
    <p:extLst>
      <p:ext uri="{BB962C8B-B14F-4D97-AF65-F5344CB8AC3E}">
        <p14:creationId xmlns:p14="http://schemas.microsoft.com/office/powerpoint/2010/main" val="273029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3160CD-6FB4-2DE2-5612-897AC142A2F4}"/>
              </a:ext>
            </a:extLst>
          </p:cNvPr>
          <p:cNvSpPr txBox="1"/>
          <p:nvPr/>
        </p:nvSpPr>
        <p:spPr>
          <a:xfrm>
            <a:off x="292100" y="241300"/>
            <a:ext cx="11798300" cy="6463308"/>
          </a:xfrm>
          <a:prstGeom prst="rect">
            <a:avLst/>
          </a:prstGeom>
          <a:noFill/>
        </p:spPr>
        <p:txBody>
          <a:bodyPr wrap="square" rtlCol="0">
            <a:spAutoFit/>
          </a:bodyPr>
          <a:lstStyle/>
          <a:p>
            <a:pPr>
              <a:lnSpc>
                <a:spcPct val="150000"/>
              </a:lnSpc>
            </a:pPr>
            <a:r>
              <a:rPr lang="en-US" sz="4000" b="1" dirty="0">
                <a:latin typeface="Times New Roman" panose="02020603050405020304" pitchFamily="18" charset="0"/>
                <a:cs typeface="Times New Roman" panose="02020603050405020304" pitchFamily="18" charset="0"/>
              </a:rPr>
              <a:t>Syllabus</a:t>
            </a:r>
          </a:p>
          <a:p>
            <a:pPr>
              <a:lnSpc>
                <a:spcPct val="150000"/>
              </a:lnSpc>
            </a:pPr>
            <a:r>
              <a:rPr lang="en-US" sz="3200" b="1" dirty="0">
                <a:latin typeface="Times New Roman" panose="02020603050405020304" pitchFamily="18" charset="0"/>
                <a:cs typeface="Times New Roman" panose="02020603050405020304" pitchFamily="18" charset="0"/>
              </a:rPr>
              <a:t>Week 1: Introduction &amp; Basics </a:t>
            </a:r>
            <a:endParaRPr lang="en-US" sz="3200"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Introduction to Busy Software</a:t>
            </a:r>
          </a:p>
          <a:p>
            <a:pPr marL="914400" lvl="1" indent="-45720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Importance of Business Software in Operations</a:t>
            </a:r>
          </a:p>
          <a:p>
            <a:pPr marL="914400" lvl="1" indent="-45720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Installation &amp; System Requirements </a:t>
            </a:r>
          </a:p>
          <a:p>
            <a:pPr marL="914400" lvl="1" indent="-45720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Overview of Key Features </a:t>
            </a:r>
          </a:p>
          <a:p>
            <a:pPr marL="914400" lvl="1" indent="-45720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User Interface Navigation </a:t>
            </a:r>
          </a:p>
          <a:p>
            <a:pPr marL="914400" lvl="1" indent="-45720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Basic Data Entry and Configuration </a:t>
            </a:r>
          </a:p>
          <a:p>
            <a:endParaRPr lang="en-US" dirty="0"/>
          </a:p>
        </p:txBody>
      </p:sp>
    </p:spTree>
    <p:extLst>
      <p:ext uri="{BB962C8B-B14F-4D97-AF65-F5344CB8AC3E}">
        <p14:creationId xmlns:p14="http://schemas.microsoft.com/office/powerpoint/2010/main" val="745388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84710-4F9D-FBEA-0F64-344786988137}"/>
              </a:ext>
            </a:extLst>
          </p:cNvPr>
          <p:cNvSpPr txBox="1"/>
          <p:nvPr/>
        </p:nvSpPr>
        <p:spPr>
          <a:xfrm>
            <a:off x="381000" y="381000"/>
            <a:ext cx="11696700" cy="5693866"/>
          </a:xfrm>
          <a:prstGeom prst="rect">
            <a:avLst/>
          </a:prstGeom>
          <a:noFill/>
        </p:spPr>
        <p:txBody>
          <a:bodyPr wrap="square" rtlCol="0">
            <a:spAutoFit/>
          </a:bodyPr>
          <a:lstStyle/>
          <a:p>
            <a:pPr algn="just"/>
            <a:r>
              <a:rPr lang="en-US" sz="4400" b="1" dirty="0">
                <a:latin typeface="Times New Roman" panose="02020603050405020304" pitchFamily="18" charset="0"/>
                <a:cs typeface="Times New Roman" panose="02020603050405020304" pitchFamily="18" charset="0"/>
              </a:rPr>
              <a:t>Billing and Invoicing Features</a:t>
            </a:r>
          </a:p>
          <a:p>
            <a:pPr algn="just"/>
            <a:r>
              <a:rPr lang="en-US" sz="3200" dirty="0">
                <a:latin typeface="Times New Roman" panose="02020603050405020304" pitchFamily="18" charset="0"/>
                <a:cs typeface="Times New Roman" panose="02020603050405020304" pitchFamily="18" charset="0"/>
              </a:rPr>
              <a:t>Busy Software simplifies the billing and invoicing process, which is essential for businesses to maintain healthy cash flow.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Key features include:</a:t>
            </a:r>
          </a:p>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Invoice Generation</a:t>
            </a:r>
            <a:r>
              <a:rPr lang="en-US" sz="3200" dirty="0">
                <a:latin typeface="Times New Roman" panose="02020603050405020304" pitchFamily="18" charset="0"/>
                <a:cs typeface="Times New Roman" panose="02020603050405020304" pitchFamily="18" charset="0"/>
              </a:rPr>
              <a:t>: Easily create and customize professional invoices that include key details such as company name, address, payment terms, and itemized lists of products or services.</a:t>
            </a:r>
          </a:p>
          <a:p>
            <a:pPr marL="457200" indent="-457200"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Automatic Tax Calculation</a:t>
            </a:r>
            <a:r>
              <a:rPr lang="en-US" sz="3200" dirty="0">
                <a:latin typeface="Times New Roman" panose="02020603050405020304" pitchFamily="18" charset="0"/>
                <a:cs typeface="Times New Roman" panose="02020603050405020304" pitchFamily="18" charset="0"/>
              </a:rPr>
              <a:t>: Busy automatically adds applicable taxes (e.g., GST/VAT) to invoices, ensuring accurate billing.</a:t>
            </a:r>
          </a:p>
        </p:txBody>
      </p:sp>
    </p:spTree>
    <p:extLst>
      <p:ext uri="{BB962C8B-B14F-4D97-AF65-F5344CB8AC3E}">
        <p14:creationId xmlns:p14="http://schemas.microsoft.com/office/powerpoint/2010/main" val="4097064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0C109-D9BF-1F86-6B7F-B21C13165EB9}"/>
              </a:ext>
            </a:extLst>
          </p:cNvPr>
          <p:cNvSpPr txBox="1"/>
          <p:nvPr/>
        </p:nvSpPr>
        <p:spPr>
          <a:xfrm>
            <a:off x="457200" y="266700"/>
            <a:ext cx="11201400" cy="5016758"/>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Credit and Debit Notes</a:t>
            </a:r>
            <a:r>
              <a:rPr lang="en-US" sz="3200" dirty="0">
                <a:latin typeface="Times New Roman" panose="02020603050405020304" pitchFamily="18" charset="0"/>
                <a:cs typeface="Times New Roman" panose="02020603050405020304" pitchFamily="18" charset="0"/>
              </a:rPr>
              <a:t>: Easily generate credit and debit notes for adjustments in case of returns or errors in invoicing.</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Recurring Invoices</a:t>
            </a:r>
            <a:r>
              <a:rPr lang="en-US" sz="3200" dirty="0">
                <a:latin typeface="Times New Roman" panose="02020603050405020304" pitchFamily="18" charset="0"/>
                <a:cs typeface="Times New Roman" panose="02020603050405020304" pitchFamily="18" charset="0"/>
              </a:rPr>
              <a:t>: For businesses with regular clients, Busy allows the creation of recurring invoices (e.g., monthly subscriptions or services).</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Multi currency support : </a:t>
            </a:r>
            <a:r>
              <a:rPr lang="en-US" sz="3200" dirty="0">
                <a:latin typeface="Times New Roman" panose="02020603050405020304" pitchFamily="18" charset="0"/>
                <a:cs typeface="Times New Roman" panose="02020603050405020304" pitchFamily="18" charset="0"/>
              </a:rPr>
              <a:t>if you deal with international clients, busy allows billing in multiple currencies, ensuring accurate currency conversion and exchange rate management.</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Payment terms: </a:t>
            </a:r>
            <a:r>
              <a:rPr lang="en-US" sz="3200" dirty="0">
                <a:latin typeface="Times New Roman" panose="02020603050405020304" pitchFamily="18" charset="0"/>
                <a:cs typeface="Times New Roman" panose="02020603050405020304" pitchFamily="18" charset="0"/>
              </a:rPr>
              <a:t>Set clear payment terms on invoices (e.g., "due in 30 days") to ensure timely payment collection</a:t>
            </a:r>
            <a:r>
              <a:rPr lang="en-US" sz="3200" dirty="0"/>
              <a: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581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420A1-6721-D67D-F48A-E89E3D95BDE8}"/>
              </a:ext>
            </a:extLst>
          </p:cNvPr>
          <p:cNvSpPr txBox="1"/>
          <p:nvPr/>
        </p:nvSpPr>
        <p:spPr>
          <a:xfrm>
            <a:off x="495300" y="266700"/>
            <a:ext cx="11430000" cy="6247864"/>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Handling Customer &amp; Supplier Records</a:t>
            </a:r>
          </a:p>
          <a:p>
            <a:endParaRPr lang="en-US" sz="4000" b="1" dirty="0">
              <a:latin typeface="Times New Roman" panose="02020603050405020304" pitchFamily="18" charset="0"/>
              <a:cs typeface="Times New Roman" panose="02020603050405020304" pitchFamily="18" charset="0"/>
            </a:endParaRPr>
          </a:p>
          <a:p>
            <a:r>
              <a:rPr lang="en-US" sz="3200" dirty="0"/>
              <a:t>Maintaining accurate records for customers and suppliers is crucial for smooth operations, and Busy makes this process more efficient by offering:</a:t>
            </a:r>
          </a:p>
          <a:p>
            <a:pPr marL="457200" indent="-457200">
              <a:buFont typeface="Wingdings" panose="05000000000000000000" pitchFamily="2" charset="2"/>
              <a:buChar char="Ø"/>
            </a:pPr>
            <a:r>
              <a:rPr lang="en-US" sz="3200" b="1" dirty="0"/>
              <a:t>Customer Records</a:t>
            </a:r>
            <a:r>
              <a:rPr lang="en-US" sz="3200" dirty="0"/>
              <a:t>: Store detailed information about each customer, such as their contact details, payment history, transaction records, and outstanding balances.</a:t>
            </a:r>
          </a:p>
          <a:p>
            <a:pPr marL="457200" indent="-457200">
              <a:buFont typeface="Wingdings" panose="05000000000000000000" pitchFamily="2" charset="2"/>
              <a:buChar char="Ø"/>
            </a:pPr>
            <a:r>
              <a:rPr lang="en-US" sz="3200" b="1" dirty="0"/>
              <a:t>Supplier Records</a:t>
            </a:r>
            <a:r>
              <a:rPr lang="en-US" sz="3200" dirty="0"/>
              <a:t>: Similarly, businesses can track their suppliers, including contact details, payment terms, and product/service deliveries.</a:t>
            </a:r>
          </a:p>
          <a:p>
            <a:endParaRPr lang="en-US" sz="3200" dirty="0"/>
          </a:p>
        </p:txBody>
      </p:sp>
    </p:spTree>
    <p:extLst>
      <p:ext uri="{BB962C8B-B14F-4D97-AF65-F5344CB8AC3E}">
        <p14:creationId xmlns:p14="http://schemas.microsoft.com/office/powerpoint/2010/main" val="1469121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A84774-699F-C23F-E1F0-FF670CEA86DB}"/>
              </a:ext>
            </a:extLst>
          </p:cNvPr>
          <p:cNvSpPr txBox="1"/>
          <p:nvPr/>
        </p:nvSpPr>
        <p:spPr>
          <a:xfrm>
            <a:off x="266700" y="177800"/>
            <a:ext cx="11391900" cy="591315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Credit Limits</a:t>
            </a:r>
            <a:r>
              <a:rPr lang="en-US" sz="3200" dirty="0">
                <a:latin typeface="Times New Roman" panose="02020603050405020304" pitchFamily="18" charset="0"/>
                <a:cs typeface="Times New Roman" panose="02020603050405020304" pitchFamily="18" charset="0"/>
              </a:rPr>
              <a:t>: Set credit limits for customers to prevent overexposure to unpaid debts and manage payment terms.</a:t>
            </a:r>
          </a:p>
          <a:p>
            <a:pPr marL="457200" indent="-457200" algn="just">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Communication Logs</a:t>
            </a:r>
            <a:r>
              <a:rPr lang="en-US" sz="3200" dirty="0">
                <a:latin typeface="Times New Roman" panose="02020603050405020304" pitchFamily="18" charset="0"/>
                <a:cs typeface="Times New Roman" panose="02020603050405020304" pitchFamily="18" charset="0"/>
              </a:rPr>
              <a:t>: Keep a record of communications (such as emails and phone calls) with customers and suppliers for improved relationship management.</a:t>
            </a:r>
          </a:p>
          <a:p>
            <a:pPr marL="457200" indent="-457200" algn="just">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Customer &amp; Supplier Statements</a:t>
            </a:r>
            <a:r>
              <a:rPr lang="en-US" sz="3200" dirty="0">
                <a:latin typeface="Times New Roman" panose="02020603050405020304" pitchFamily="18" charset="0"/>
                <a:cs typeface="Times New Roman" panose="02020603050405020304" pitchFamily="18" charset="0"/>
              </a:rPr>
              <a:t>: Generate statements that summarize transactions with customers and suppliers, helping you track outstanding invoices, payments, and credit usage.</a:t>
            </a:r>
          </a:p>
        </p:txBody>
      </p:sp>
    </p:spTree>
    <p:extLst>
      <p:ext uri="{BB962C8B-B14F-4D97-AF65-F5344CB8AC3E}">
        <p14:creationId xmlns:p14="http://schemas.microsoft.com/office/powerpoint/2010/main" val="679894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B87FD-FB18-9722-BFF3-DADE3C8D7DB1}"/>
              </a:ext>
            </a:extLst>
          </p:cNvPr>
          <p:cNvSpPr txBox="1"/>
          <p:nvPr/>
        </p:nvSpPr>
        <p:spPr>
          <a:xfrm>
            <a:off x="241300" y="254000"/>
            <a:ext cx="11671300" cy="6063198"/>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Report Generation</a:t>
            </a:r>
          </a:p>
          <a:p>
            <a:r>
              <a:rPr lang="en-US" sz="3200" dirty="0">
                <a:latin typeface="Times New Roman" panose="02020603050405020304" pitchFamily="18" charset="0"/>
                <a:cs typeface="Times New Roman" panose="02020603050405020304" pitchFamily="18" charset="0"/>
              </a:rPr>
              <a:t>Report generation is one of the key features of Busy Software, providing users with valuable insights into business performance. Some key reports include:</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Financial Reports</a:t>
            </a:r>
            <a:r>
              <a:rPr lang="en-US" sz="3200" dirty="0">
                <a:latin typeface="Times New Roman" panose="02020603050405020304" pitchFamily="18" charset="0"/>
                <a:cs typeface="Times New Roman" panose="02020603050405020304" pitchFamily="18" charset="0"/>
              </a:rPr>
              <a:t>: Profit &amp; Loss statements, Balance Sheets, Cash Flow Statements, and Trial Balances to monitor the financial health of the business.</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Sales Reports</a:t>
            </a:r>
            <a:r>
              <a:rPr lang="en-US" sz="3200" dirty="0">
                <a:latin typeface="Times New Roman" panose="02020603050405020304" pitchFamily="18" charset="0"/>
                <a:cs typeface="Times New Roman" panose="02020603050405020304" pitchFamily="18" charset="0"/>
              </a:rPr>
              <a:t>: Track sales performance, including reports for individual products, customers, and regions.</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Purchase Reports</a:t>
            </a:r>
            <a:r>
              <a:rPr lang="en-US" sz="3200" dirty="0">
                <a:latin typeface="Times New Roman" panose="02020603050405020304" pitchFamily="18" charset="0"/>
                <a:cs typeface="Times New Roman" panose="02020603050405020304" pitchFamily="18" charset="0"/>
              </a:rPr>
              <a:t>: Track purchases made, payments to suppliers, and stock consumption.</a:t>
            </a:r>
          </a:p>
        </p:txBody>
      </p:sp>
    </p:spTree>
    <p:extLst>
      <p:ext uri="{BB962C8B-B14F-4D97-AF65-F5344CB8AC3E}">
        <p14:creationId xmlns:p14="http://schemas.microsoft.com/office/powerpoint/2010/main" val="2772373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FFD03-68F4-BE87-D61F-5B8C862AB206}"/>
              </a:ext>
            </a:extLst>
          </p:cNvPr>
          <p:cNvSpPr txBox="1"/>
          <p:nvPr/>
        </p:nvSpPr>
        <p:spPr>
          <a:xfrm>
            <a:off x="330200" y="622300"/>
            <a:ext cx="11544300" cy="591315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Inventory Reports</a:t>
            </a:r>
            <a:r>
              <a:rPr lang="en-US" sz="3200" dirty="0">
                <a:latin typeface="Times New Roman" panose="02020603050405020304" pitchFamily="18" charset="0"/>
                <a:cs typeface="Times New Roman" panose="02020603050405020304" pitchFamily="18" charset="0"/>
              </a:rPr>
              <a:t>: Get detailed reports on stock levels, stock movements, reorder status, and inventory valuation.</a:t>
            </a:r>
          </a:p>
          <a:p>
            <a:pPr marL="457200" indent="-457200" algn="just">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Tax Reports</a:t>
            </a:r>
            <a:r>
              <a:rPr lang="en-US" sz="3200" dirty="0">
                <a:latin typeface="Times New Roman" panose="02020603050405020304" pitchFamily="18" charset="0"/>
                <a:cs typeface="Times New Roman" panose="02020603050405020304" pitchFamily="18" charset="0"/>
              </a:rPr>
              <a:t>: As mentioned earlier, Busy can generate detailed tax reports such as GST returns (e.g., GSTR-1 and GSTR-3B) to comply with local tax laws.</a:t>
            </a:r>
          </a:p>
          <a:p>
            <a:pPr marL="457200" indent="-457200" algn="just">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Custom Reports</a:t>
            </a:r>
            <a:r>
              <a:rPr lang="en-US" sz="3200" dirty="0">
                <a:latin typeface="Times New Roman" panose="02020603050405020304" pitchFamily="18" charset="0"/>
                <a:cs typeface="Times New Roman" panose="02020603050405020304" pitchFamily="18" charset="0"/>
              </a:rPr>
              <a:t>: Users can also create custom reports based on specific parameters or needs, offering flexibility in business analysis.</a:t>
            </a:r>
          </a:p>
        </p:txBody>
      </p:sp>
    </p:spTree>
    <p:extLst>
      <p:ext uri="{BB962C8B-B14F-4D97-AF65-F5344CB8AC3E}">
        <p14:creationId xmlns:p14="http://schemas.microsoft.com/office/powerpoint/2010/main" val="562187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97D8F4-8EFD-05C8-7580-12C547293B1F}"/>
              </a:ext>
            </a:extLst>
          </p:cNvPr>
          <p:cNvSpPr txBox="1"/>
          <p:nvPr/>
        </p:nvSpPr>
        <p:spPr>
          <a:xfrm>
            <a:off x="317500" y="279400"/>
            <a:ext cx="11341100" cy="477053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Conclusion</a:t>
            </a:r>
          </a:p>
          <a:p>
            <a:r>
              <a:rPr lang="en-US" sz="3200" dirty="0">
                <a:latin typeface="Times New Roman" panose="02020603050405020304" pitchFamily="18" charset="0"/>
                <a:cs typeface="Times New Roman" panose="02020603050405020304" pitchFamily="18" charset="0"/>
              </a:rPr>
              <a:t>Busy Software’s core functionalities enable businesses to operate efficiently across multiple areas. Whether it’s managing inventory, handling finances, calculating taxes, billing customers, or generating reports, Busy Software provides an integrated solution that improves accuracy, saves time, and simplifies decision-making processes. These features are essential for businesses of all sizes to remain competitive and compliant while ensuring smooth operations.</a:t>
            </a:r>
          </a:p>
        </p:txBody>
      </p:sp>
    </p:spTree>
    <p:extLst>
      <p:ext uri="{BB962C8B-B14F-4D97-AF65-F5344CB8AC3E}">
        <p14:creationId xmlns:p14="http://schemas.microsoft.com/office/powerpoint/2010/main" val="4153015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ABCD7-6664-5573-6F47-0D2897832BBD}"/>
              </a:ext>
            </a:extLst>
          </p:cNvPr>
          <p:cNvSpPr txBox="1"/>
          <p:nvPr/>
        </p:nvSpPr>
        <p:spPr>
          <a:xfrm>
            <a:off x="254000" y="152400"/>
            <a:ext cx="1177290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Week 3 :</a:t>
            </a:r>
            <a:endParaRPr lang="en-US" dirty="0"/>
          </a:p>
        </p:txBody>
      </p:sp>
      <p:sp>
        <p:nvSpPr>
          <p:cNvPr id="3" name="TextBox 2">
            <a:extLst>
              <a:ext uri="{FF2B5EF4-FFF2-40B4-BE49-F238E27FC236}">
                <a16:creationId xmlns:a16="http://schemas.microsoft.com/office/drawing/2014/main" id="{C5AC29B1-BEB6-17B9-1858-0BB710C90B36}"/>
              </a:ext>
            </a:extLst>
          </p:cNvPr>
          <p:cNvSpPr txBox="1"/>
          <p:nvPr/>
        </p:nvSpPr>
        <p:spPr>
          <a:xfrm>
            <a:off x="1524000" y="2552700"/>
            <a:ext cx="98552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Customization and advance features</a:t>
            </a:r>
          </a:p>
        </p:txBody>
      </p:sp>
    </p:spTree>
    <p:extLst>
      <p:ext uri="{BB962C8B-B14F-4D97-AF65-F5344CB8AC3E}">
        <p14:creationId xmlns:p14="http://schemas.microsoft.com/office/powerpoint/2010/main" val="651032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ECAF6-3421-2603-BEC7-2510357646ED}"/>
              </a:ext>
            </a:extLst>
          </p:cNvPr>
          <p:cNvSpPr txBox="1"/>
          <p:nvPr/>
        </p:nvSpPr>
        <p:spPr>
          <a:xfrm>
            <a:off x="444500" y="228600"/>
            <a:ext cx="11544300" cy="600164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 Customizing Templates</a:t>
            </a:r>
          </a:p>
          <a:p>
            <a:r>
              <a:rPr lang="en-US" sz="3200" dirty="0">
                <a:latin typeface="Times New Roman" panose="02020603050405020304" pitchFamily="18" charset="0"/>
                <a:cs typeface="Times New Roman" panose="02020603050405020304" pitchFamily="18" charset="0"/>
              </a:rPr>
              <a:t>Customization allows businesses to tailor documents, reports, and workflows to meet their specific needs. Busy Software offers robust tools for modifying templates:</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Invoice and Report Customization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Users can personalize invoices, receipts, and reports by adding their company logo, branding, terms, and other necessary details.</a:t>
            </a:r>
          </a:p>
          <a:p>
            <a:pPr>
              <a:buFont typeface="Arial" panose="020B0604020202020204" pitchFamily="34" charset="0"/>
              <a:buChar char="•"/>
            </a:pPr>
            <a:endParaRPr lang="en-US" sz="32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Field Selection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Select which fields (e.g., customer details, tax information) should appear on templates for better alignment with business requirements.</a:t>
            </a:r>
          </a:p>
        </p:txBody>
      </p:sp>
    </p:spTree>
    <p:extLst>
      <p:ext uri="{BB962C8B-B14F-4D97-AF65-F5344CB8AC3E}">
        <p14:creationId xmlns:p14="http://schemas.microsoft.com/office/powerpoint/2010/main" val="1656602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AEABD-A96C-1C9A-9484-01688F52D085}"/>
              </a:ext>
            </a:extLst>
          </p:cNvPr>
          <p:cNvSpPr txBox="1"/>
          <p:nvPr/>
        </p:nvSpPr>
        <p:spPr>
          <a:xfrm>
            <a:off x="152400" y="203200"/>
            <a:ext cx="11861800" cy="649408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t>Custom Formats</a:t>
            </a:r>
            <a:r>
              <a:rPr lang="en-US" sz="3200" dirty="0"/>
              <a:t>:</a:t>
            </a:r>
            <a:br>
              <a:rPr lang="en-US" sz="3200" dirty="0"/>
            </a:br>
            <a:r>
              <a:rPr lang="en-US" sz="3200" dirty="0"/>
              <a:t>Generate documents in specific formats (PDF, Excel, or Word) to meet client or internal preferences.</a:t>
            </a:r>
          </a:p>
          <a:p>
            <a:pPr marL="457200" indent="-457200">
              <a:buFont typeface="Wingdings" panose="05000000000000000000" pitchFamily="2" charset="2"/>
              <a:buChar char="Ø"/>
            </a:pPr>
            <a:r>
              <a:rPr lang="en-US" sz="3200" b="1" dirty="0"/>
              <a:t>Preview Functionality</a:t>
            </a:r>
            <a:r>
              <a:rPr lang="en-US" sz="3200" dirty="0"/>
              <a:t>:</a:t>
            </a:r>
            <a:br>
              <a:rPr lang="en-US" sz="3200" dirty="0"/>
            </a:br>
            <a:r>
              <a:rPr lang="en-US" sz="3200" dirty="0"/>
              <a:t>Review templates before finalizing to ensure accuracy and completeness.</a:t>
            </a:r>
          </a:p>
          <a:p>
            <a:pPr marL="457200" indent="-457200">
              <a:buFont typeface="Wingdings" panose="05000000000000000000" pitchFamily="2" charset="2"/>
              <a:buChar char="Ø"/>
            </a:pPr>
            <a:r>
              <a:rPr lang="en-US" sz="3200" b="1" dirty="0"/>
              <a:t>Themes and Layouts</a:t>
            </a:r>
            <a:r>
              <a:rPr lang="en-US" sz="3200" dirty="0"/>
              <a:t>:</a:t>
            </a:r>
            <a:br>
              <a:rPr lang="en-US" sz="3200" dirty="0"/>
            </a:br>
            <a:r>
              <a:rPr lang="en-US" sz="3200" dirty="0"/>
              <a:t>Choose from predefined layouts or create unique designs to suit business branding.</a:t>
            </a:r>
          </a:p>
          <a:p>
            <a:pPr marL="457200" indent="-457200">
              <a:buFont typeface="Wingdings" panose="05000000000000000000" pitchFamily="2" charset="2"/>
              <a:buChar char="Ø"/>
            </a:pPr>
            <a:r>
              <a:rPr lang="en-US" sz="3200" b="1" dirty="0"/>
              <a:t>Dynamic Fields</a:t>
            </a:r>
            <a:r>
              <a:rPr lang="en-US" sz="3200" dirty="0"/>
              <a:t>:</a:t>
            </a:r>
            <a:br>
              <a:rPr lang="en-US" sz="3200" dirty="0"/>
            </a:br>
            <a:r>
              <a:rPr lang="en-US" sz="3200" dirty="0"/>
              <a:t>Use placeholders for dynamic data (e.g., customer names, invoice numbers), ensuring templates automatically populate the relevant details.</a:t>
            </a:r>
          </a:p>
        </p:txBody>
      </p:sp>
    </p:spTree>
    <p:extLst>
      <p:ext uri="{BB962C8B-B14F-4D97-AF65-F5344CB8AC3E}">
        <p14:creationId xmlns:p14="http://schemas.microsoft.com/office/powerpoint/2010/main" val="17474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42CF7-9676-7EA7-59D2-6F4B3851F8FB}"/>
              </a:ext>
            </a:extLst>
          </p:cNvPr>
          <p:cNvSpPr txBox="1"/>
          <p:nvPr/>
        </p:nvSpPr>
        <p:spPr>
          <a:xfrm>
            <a:off x="431800" y="406400"/>
            <a:ext cx="11620500" cy="5276381"/>
          </a:xfrm>
          <a:prstGeom prst="rect">
            <a:avLst/>
          </a:prstGeom>
          <a:noFill/>
        </p:spPr>
        <p:txBody>
          <a:bodyPr wrap="square" rtlCol="0">
            <a:spAutoFit/>
          </a:bodyPr>
          <a:lstStyle/>
          <a:p>
            <a:pPr>
              <a:lnSpc>
                <a:spcPct val="150000"/>
              </a:lnSpc>
            </a:pPr>
            <a:r>
              <a:rPr lang="en-US" sz="3600" b="1" dirty="0">
                <a:latin typeface="Times New Roman" panose="02020603050405020304" pitchFamily="18" charset="0"/>
                <a:cs typeface="Times New Roman" panose="02020603050405020304" pitchFamily="18" charset="0"/>
              </a:rPr>
              <a:t>Week 2: Core Functionalities</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Inventory Management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Financial Management Basics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Taxation Features (e.g., GST/VAT)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Billing and Invoicing Features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Handling Customer &amp; Supplier Records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Report Generation</a:t>
            </a:r>
            <a:endParaRPr lang="en-US" dirty="0"/>
          </a:p>
        </p:txBody>
      </p:sp>
    </p:spTree>
    <p:extLst>
      <p:ext uri="{BB962C8B-B14F-4D97-AF65-F5344CB8AC3E}">
        <p14:creationId xmlns:p14="http://schemas.microsoft.com/office/powerpoint/2010/main" val="18815242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0DF07-F083-6ADE-3754-B9748DEDC7D1}"/>
              </a:ext>
            </a:extLst>
          </p:cNvPr>
          <p:cNvSpPr txBox="1"/>
          <p:nvPr/>
        </p:nvSpPr>
        <p:spPr>
          <a:xfrm>
            <a:off x="88900" y="101600"/>
            <a:ext cx="11963400" cy="7017306"/>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2. Workflow Management Tools</a:t>
            </a:r>
          </a:p>
          <a:p>
            <a:pPr>
              <a:lnSpc>
                <a:spcPct val="150000"/>
              </a:lnSpc>
            </a:pPr>
            <a:r>
              <a:rPr lang="en-US" sz="3200" dirty="0">
                <a:latin typeface="Times New Roman" panose="02020603050405020304" pitchFamily="18" charset="0"/>
                <a:cs typeface="Times New Roman" panose="02020603050405020304" pitchFamily="18" charset="0"/>
              </a:rPr>
              <a:t>Workflow management tools in Busy Software streamline processes, improve collaboration, and ensure timely task completion.</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Task Automation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Automate repetitive tasks like order approvals, invoice generation, and payment reminders.</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Approval Workflows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Define approval hierarchies for purchases, sales, or payments to ensure proper authorization at every stage.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45374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C0E9F-A060-6AB1-A6A3-95669CD9012F}"/>
              </a:ext>
            </a:extLst>
          </p:cNvPr>
          <p:cNvSpPr txBox="1"/>
          <p:nvPr/>
        </p:nvSpPr>
        <p:spPr>
          <a:xfrm>
            <a:off x="254000" y="292100"/>
            <a:ext cx="11696700" cy="665182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Task Tracking</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Monitor the status of ongoing tasks and track deadlines to improve accountability.</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Notifications and Alerts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Set up automated alerts for pending approvals, low stock levels, or overdue invoices.</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Custom Workflows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Create workflows tailored to your business needs, whether for accounting, inventory, or customer management.</a:t>
            </a:r>
          </a:p>
        </p:txBody>
      </p:sp>
    </p:spTree>
    <p:extLst>
      <p:ext uri="{BB962C8B-B14F-4D97-AF65-F5344CB8AC3E}">
        <p14:creationId xmlns:p14="http://schemas.microsoft.com/office/powerpoint/2010/main" val="13565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49B620-C400-CB78-7ED6-A119627F3BFA}"/>
              </a:ext>
            </a:extLst>
          </p:cNvPr>
          <p:cNvSpPr txBox="1"/>
          <p:nvPr/>
        </p:nvSpPr>
        <p:spPr>
          <a:xfrm>
            <a:off x="177800" y="292100"/>
            <a:ext cx="12014200" cy="6633785"/>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3.User Permissions &amp; Security Features</a:t>
            </a:r>
          </a:p>
          <a:p>
            <a:pPr>
              <a:lnSpc>
                <a:spcPct val="150000"/>
              </a:lnSpc>
            </a:pPr>
            <a:r>
              <a:rPr lang="en-US" sz="3200" dirty="0">
                <a:latin typeface="Times New Roman" panose="02020603050405020304" pitchFamily="18" charset="0"/>
                <a:cs typeface="Times New Roman" panose="02020603050405020304" pitchFamily="18" charset="0"/>
              </a:rPr>
              <a:t>Ensuring data security is a key focus in Busy Software, with features designed to protect sensitive business information.</a:t>
            </a:r>
          </a:p>
          <a:p>
            <a:pPr marL="457200" indent="-457200">
              <a:lnSpc>
                <a:spcPct val="15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Role-Based Access Control (RBAC)</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Assign roles (e.g., admin, accountant, sales executive) to users and limit their access to specific modules or data.</a:t>
            </a:r>
          </a:p>
          <a:p>
            <a:pPr marL="457200" indent="-457200">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User-Specific Permissions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Customize permissions at a granular level to restrict or allow access to certain functionalities, such as data editing, report generation, or financial transactions.</a:t>
            </a:r>
          </a:p>
        </p:txBody>
      </p:sp>
    </p:spTree>
    <p:extLst>
      <p:ext uri="{BB962C8B-B14F-4D97-AF65-F5344CB8AC3E}">
        <p14:creationId xmlns:p14="http://schemas.microsoft.com/office/powerpoint/2010/main" val="1095800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715DD-7093-5586-C73B-4C963883C20C}"/>
              </a:ext>
            </a:extLst>
          </p:cNvPr>
          <p:cNvSpPr txBox="1"/>
          <p:nvPr/>
        </p:nvSpPr>
        <p:spPr>
          <a:xfrm>
            <a:off x="215900" y="381000"/>
            <a:ext cx="11747500" cy="5509200"/>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Data Encryption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Secure sensitive data using encryption to prevent unauthorized access or breaches.</a:t>
            </a:r>
          </a:p>
          <a:p>
            <a:pPr marL="285750" indent="-285750">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Audit Trails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Track user activities, including logins, data changes, and transactions, to ensure transparency and accountability.</a:t>
            </a:r>
          </a:p>
          <a:p>
            <a:pPr marL="285750" indent="-285750">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Password Protection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Implement strong password policies to safeguard user accounts.</a:t>
            </a:r>
          </a:p>
          <a:p>
            <a:pPr marL="285750" indent="-285750">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Two-Factor Authentication (2FA)</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Enhance security by requiring an additional layer of verification during login.</a:t>
            </a:r>
          </a:p>
        </p:txBody>
      </p:sp>
    </p:spTree>
    <p:extLst>
      <p:ext uri="{BB962C8B-B14F-4D97-AF65-F5344CB8AC3E}">
        <p14:creationId xmlns:p14="http://schemas.microsoft.com/office/powerpoint/2010/main" val="801119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5FB89-BC0F-8A67-FEFA-C5A50947F99F}"/>
              </a:ext>
            </a:extLst>
          </p:cNvPr>
          <p:cNvSpPr txBox="1"/>
          <p:nvPr/>
        </p:nvSpPr>
        <p:spPr>
          <a:xfrm>
            <a:off x="419100" y="254000"/>
            <a:ext cx="11607800" cy="6651821"/>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4. Integrating with Other Tools</a:t>
            </a:r>
          </a:p>
          <a:p>
            <a:pPr>
              <a:lnSpc>
                <a:spcPct val="150000"/>
              </a:lnSpc>
            </a:pPr>
            <a:r>
              <a:rPr lang="en-US" sz="3200" dirty="0">
                <a:latin typeface="Times New Roman" panose="02020603050405020304" pitchFamily="18" charset="0"/>
                <a:cs typeface="Times New Roman" panose="02020603050405020304" pitchFamily="18" charset="0"/>
              </a:rPr>
              <a:t>Busy Software supports integration with various tools and platforms, ensuring seamless data exchange and functionality enhancement.</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Accounting Software</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Sync data with other accounting tools for advanced financial management.</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Payment Gateways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Integrate with payment gateways for seamless invoice payments and tracking.</a:t>
            </a:r>
          </a:p>
        </p:txBody>
      </p:sp>
    </p:spTree>
    <p:extLst>
      <p:ext uri="{BB962C8B-B14F-4D97-AF65-F5344CB8AC3E}">
        <p14:creationId xmlns:p14="http://schemas.microsoft.com/office/powerpoint/2010/main" val="33673991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A469B-EFEA-E6A2-CA65-BE23600D9550}"/>
              </a:ext>
            </a:extLst>
          </p:cNvPr>
          <p:cNvSpPr txBox="1"/>
          <p:nvPr/>
        </p:nvSpPr>
        <p:spPr>
          <a:xfrm>
            <a:off x="241300" y="381000"/>
            <a:ext cx="11531600" cy="612905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dirty="0"/>
              <a:t>ERP and CRM Systems</a:t>
            </a:r>
            <a:r>
              <a:rPr lang="en-US" sz="2400" dirty="0"/>
              <a:t>:</a:t>
            </a:r>
            <a:br>
              <a:rPr lang="en-US" sz="2400" dirty="0"/>
            </a:br>
            <a:r>
              <a:rPr lang="en-US" sz="2400" dirty="0"/>
              <a:t>Connect with Enterprise Resource Planning (ERP) and Customer Relationship Management (CRM) tools to streamline end-to-end operations.</a:t>
            </a:r>
          </a:p>
          <a:p>
            <a:pPr marL="285750" indent="-285750">
              <a:lnSpc>
                <a:spcPct val="150000"/>
              </a:lnSpc>
              <a:buFont typeface="Wingdings" panose="05000000000000000000" pitchFamily="2" charset="2"/>
              <a:buChar char="Ø"/>
            </a:pPr>
            <a:r>
              <a:rPr lang="en-US" sz="2400" b="1" dirty="0"/>
              <a:t>Tax Filing Portals</a:t>
            </a:r>
            <a:r>
              <a:rPr lang="en-US" sz="2400" dirty="0"/>
              <a:t>:</a:t>
            </a:r>
            <a:br>
              <a:rPr lang="en-US" sz="2400" dirty="0"/>
            </a:br>
            <a:r>
              <a:rPr lang="en-US" sz="2400" dirty="0"/>
              <a:t>Directly upload GST or VAT returns to tax authorities' portals for simplified compliance.</a:t>
            </a:r>
          </a:p>
          <a:p>
            <a:pPr marL="285750" indent="-285750">
              <a:lnSpc>
                <a:spcPct val="150000"/>
              </a:lnSpc>
              <a:buFont typeface="Wingdings" panose="05000000000000000000" pitchFamily="2" charset="2"/>
              <a:buChar char="Ø"/>
            </a:pPr>
            <a:r>
              <a:rPr lang="en-US" sz="2400" b="1" dirty="0"/>
              <a:t>Third-Party APIs</a:t>
            </a:r>
            <a:r>
              <a:rPr lang="en-US" sz="2400" dirty="0"/>
              <a:t>:</a:t>
            </a:r>
            <a:br>
              <a:rPr lang="en-US" sz="2400" dirty="0"/>
            </a:br>
            <a:r>
              <a:rPr lang="en-US" sz="2400" dirty="0"/>
              <a:t>Use APIs to connect Busy Software with other custom applications or platforms for tailored business solutions.</a:t>
            </a:r>
          </a:p>
          <a:p>
            <a:pPr marL="285750" indent="-285750">
              <a:lnSpc>
                <a:spcPct val="150000"/>
              </a:lnSpc>
              <a:buFont typeface="Wingdings" panose="05000000000000000000" pitchFamily="2" charset="2"/>
              <a:buChar char="Ø"/>
            </a:pPr>
            <a:r>
              <a:rPr lang="en-US" sz="2400" b="1" dirty="0"/>
              <a:t>E-Commerce Platforms</a:t>
            </a:r>
            <a:r>
              <a:rPr lang="en-US" sz="2400" dirty="0"/>
              <a:t>:</a:t>
            </a:r>
            <a:br>
              <a:rPr lang="en-US" sz="2400" dirty="0"/>
            </a:br>
            <a:r>
              <a:rPr lang="en-US" sz="2400" dirty="0"/>
              <a:t>Integrate with online marketplaces to manage inventory, orders, and sales from one centralized system.</a:t>
            </a:r>
          </a:p>
        </p:txBody>
      </p:sp>
    </p:spTree>
    <p:extLst>
      <p:ext uri="{BB962C8B-B14F-4D97-AF65-F5344CB8AC3E}">
        <p14:creationId xmlns:p14="http://schemas.microsoft.com/office/powerpoint/2010/main" val="2564726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B1DFA-4CCC-9F94-036F-D14F017A52F9}"/>
              </a:ext>
            </a:extLst>
          </p:cNvPr>
          <p:cNvSpPr txBox="1"/>
          <p:nvPr/>
        </p:nvSpPr>
        <p:spPr>
          <a:xfrm>
            <a:off x="457200" y="317500"/>
            <a:ext cx="11480800" cy="550920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5.Automation Features</a:t>
            </a:r>
          </a:p>
          <a:p>
            <a:r>
              <a:rPr lang="en-US" sz="3200" dirty="0">
                <a:latin typeface="Times New Roman" panose="02020603050405020304" pitchFamily="18" charset="0"/>
                <a:cs typeface="Times New Roman" panose="02020603050405020304" pitchFamily="18" charset="0"/>
              </a:rPr>
              <a:t>Automation in Busy Software reduces manual workload and ensures efficiency across processes.</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Recurring Invoices and Payments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Automate the generation of recurring invoices or reminders for pending payments.</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Auto-Stock Updates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Automatically update inventory levels after sales or purchases.</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Email and SMS Alerts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Send automated notifications for due payments, low stock, or approval requests</a:t>
            </a:r>
            <a:r>
              <a:rPr lang="en-US" sz="3200" dirty="0"/>
              <a:t>.</a:t>
            </a:r>
          </a:p>
        </p:txBody>
      </p:sp>
    </p:spTree>
    <p:extLst>
      <p:ext uri="{BB962C8B-B14F-4D97-AF65-F5344CB8AC3E}">
        <p14:creationId xmlns:p14="http://schemas.microsoft.com/office/powerpoint/2010/main" val="3791547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146AC-2DEC-C3EB-7214-1D6969F2241E}"/>
              </a:ext>
            </a:extLst>
          </p:cNvPr>
          <p:cNvSpPr txBox="1"/>
          <p:nvPr/>
        </p:nvSpPr>
        <p:spPr>
          <a:xfrm>
            <a:off x="152400" y="368300"/>
            <a:ext cx="12039600" cy="591315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Tax Calculation and Filing</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Automate GST/VAT calculations and generate tax returns for filing, saving time and ensuring accuracy.</a:t>
            </a:r>
          </a:p>
          <a:p>
            <a:pPr marL="457200" indent="-457200">
              <a:lnSpc>
                <a:spcPct val="150000"/>
              </a:lnSpc>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Scheduled Reports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Generate and email reports automatically at predefined intervals.</a:t>
            </a:r>
          </a:p>
          <a:p>
            <a:pPr marL="457200" indent="-45720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Workflow Automation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Automate approval processes and routine tasks, minimizing the need for manual intervention</a:t>
            </a:r>
          </a:p>
        </p:txBody>
      </p:sp>
    </p:spTree>
    <p:extLst>
      <p:ext uri="{BB962C8B-B14F-4D97-AF65-F5344CB8AC3E}">
        <p14:creationId xmlns:p14="http://schemas.microsoft.com/office/powerpoint/2010/main" val="3562323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6290-F633-51A8-D069-5F9C47B357A2}"/>
              </a:ext>
            </a:extLst>
          </p:cNvPr>
          <p:cNvSpPr txBox="1"/>
          <p:nvPr/>
        </p:nvSpPr>
        <p:spPr>
          <a:xfrm>
            <a:off x="177800" y="368300"/>
            <a:ext cx="11887200" cy="550920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6. Multi-User and Multi-Branch Management</a:t>
            </a:r>
          </a:p>
          <a:p>
            <a:r>
              <a:rPr lang="en-US" sz="3200" dirty="0">
                <a:latin typeface="Times New Roman" panose="02020603050405020304" pitchFamily="18" charset="0"/>
                <a:cs typeface="Times New Roman" panose="02020603050405020304" pitchFamily="18" charset="0"/>
              </a:rPr>
              <a:t>Busy Software is designed to support businesses with multiple users and branches, offering centralized management and control.</a:t>
            </a:r>
          </a:p>
          <a:p>
            <a:r>
              <a:rPr lang="en-US" sz="3200" b="1" dirty="0">
                <a:latin typeface="Times New Roman" panose="02020603050405020304" pitchFamily="18" charset="0"/>
                <a:cs typeface="Times New Roman" panose="02020603050405020304" pitchFamily="18" charset="0"/>
              </a:rPr>
              <a:t>Multi-User Functionality</a:t>
            </a:r>
            <a:r>
              <a:rPr lang="en-US" sz="32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Assign unique user IDs to multiple users within the organization.</a:t>
            </a:r>
          </a:p>
          <a:p>
            <a:pPr marL="914400" lvl="1"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Allow concurrent access for users while maintaining data consistency.</a:t>
            </a:r>
          </a:p>
          <a:p>
            <a:pPr marL="914400" lvl="1"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Implement role-based restrictions to control user activities.</a:t>
            </a:r>
          </a:p>
          <a:p>
            <a:r>
              <a:rPr lang="en-US" sz="3200" b="1" dirty="0">
                <a:latin typeface="Times New Roman" panose="02020603050405020304" pitchFamily="18" charset="0"/>
                <a:cs typeface="Times New Roman" panose="02020603050405020304" pitchFamily="18" charset="0"/>
              </a:rPr>
              <a:t>Multi-Branch Management</a:t>
            </a:r>
            <a:r>
              <a:rPr lang="en-US" sz="32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Manage data for multiple branches or locations within the same system.</a:t>
            </a:r>
          </a:p>
        </p:txBody>
      </p:sp>
    </p:spTree>
    <p:extLst>
      <p:ext uri="{BB962C8B-B14F-4D97-AF65-F5344CB8AC3E}">
        <p14:creationId xmlns:p14="http://schemas.microsoft.com/office/powerpoint/2010/main" val="567575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B6FB5-F283-52B8-053C-9FAB97D3FCC6}"/>
              </a:ext>
            </a:extLst>
          </p:cNvPr>
          <p:cNvSpPr txBox="1"/>
          <p:nvPr/>
        </p:nvSpPr>
        <p:spPr>
          <a:xfrm>
            <a:off x="177800" y="508000"/>
            <a:ext cx="12014200" cy="5509200"/>
          </a:xfrm>
          <a:prstGeom prst="rect">
            <a:avLst/>
          </a:prstGeom>
          <a:noFill/>
        </p:spPr>
        <p:txBody>
          <a:bodyPr wrap="square" rtlCol="0">
            <a:spAutoFit/>
          </a:bodyPr>
          <a:lstStyle/>
          <a:p>
            <a:pPr marL="914400" lvl="1"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Consolidate financial and inventory data across branches to generate comprehensive reports.</a:t>
            </a:r>
          </a:p>
          <a:p>
            <a:pPr marL="914400" lvl="1"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Set branch-specific access to ensure users only view relevant data.</a:t>
            </a:r>
          </a:p>
          <a:p>
            <a:pPr marL="914400" lvl="1"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Track inter-branch transfers of goods and reconcile stock or accounts.</a:t>
            </a:r>
          </a:p>
          <a:p>
            <a:r>
              <a:rPr lang="en-US" sz="3200" b="1" dirty="0">
                <a:latin typeface="Times New Roman" panose="02020603050405020304" pitchFamily="18" charset="0"/>
                <a:cs typeface="Times New Roman" panose="02020603050405020304" pitchFamily="18" charset="0"/>
              </a:rPr>
              <a:t>Centralized Control</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Administrators can monitor activities across all branches and users from a central dashboard, ensuring efficiency and security.</a:t>
            </a:r>
          </a:p>
          <a:p>
            <a:r>
              <a:rPr lang="en-US" sz="3200" b="1" dirty="0">
                <a:latin typeface="Times New Roman" panose="02020603050405020304" pitchFamily="18" charset="0"/>
                <a:cs typeface="Times New Roman" panose="02020603050405020304" pitchFamily="18" charset="0"/>
              </a:rPr>
              <a:t>Data Synchronization</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Synchronize data between branches in real-time for consistent and up-to-date information</a:t>
            </a:r>
          </a:p>
        </p:txBody>
      </p:sp>
    </p:spTree>
    <p:extLst>
      <p:ext uri="{BB962C8B-B14F-4D97-AF65-F5344CB8AC3E}">
        <p14:creationId xmlns:p14="http://schemas.microsoft.com/office/powerpoint/2010/main" val="77350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01CC0-B7AD-0FD8-65B1-5184DB1E99F5}"/>
              </a:ext>
            </a:extLst>
          </p:cNvPr>
          <p:cNvSpPr txBox="1"/>
          <p:nvPr/>
        </p:nvSpPr>
        <p:spPr>
          <a:xfrm>
            <a:off x="0" y="101600"/>
            <a:ext cx="12192000" cy="6005490"/>
          </a:xfrm>
          <a:prstGeom prst="rect">
            <a:avLst/>
          </a:prstGeom>
          <a:noFill/>
        </p:spPr>
        <p:txBody>
          <a:bodyPr wrap="square" rtlCol="0">
            <a:spAutoFit/>
          </a:bodyPr>
          <a:lstStyle/>
          <a:p>
            <a:pPr>
              <a:lnSpc>
                <a:spcPct val="150000"/>
              </a:lnSpc>
            </a:pPr>
            <a:r>
              <a:rPr lang="en-US" sz="3600" b="1" dirty="0">
                <a:latin typeface="Times New Roman" panose="02020603050405020304" pitchFamily="18" charset="0"/>
                <a:cs typeface="Times New Roman" panose="02020603050405020304" pitchFamily="18" charset="0"/>
              </a:rPr>
              <a:t>Week 3: Customization &amp; Advanced Features </a:t>
            </a:r>
          </a:p>
          <a:p>
            <a:pPr>
              <a:lnSpc>
                <a:spcPct val="150000"/>
              </a:lnSpc>
            </a:pPr>
            <a:endParaRPr lang="en-US" sz="3200"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Customizing Templates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Workflow Management Tools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User Permissions &amp; Security Features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Integrating with Other Tools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Automation Features </a:t>
            </a:r>
          </a:p>
          <a:p>
            <a:pPr marL="914400" lvl="1" indent="-457200">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Multi-User and Multi-Branch Management </a:t>
            </a:r>
          </a:p>
        </p:txBody>
      </p:sp>
    </p:spTree>
    <p:extLst>
      <p:ext uri="{BB962C8B-B14F-4D97-AF65-F5344CB8AC3E}">
        <p14:creationId xmlns:p14="http://schemas.microsoft.com/office/powerpoint/2010/main" val="19434436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B12E1-26BB-2C6D-1D98-2C90A7518A5D}"/>
              </a:ext>
            </a:extLst>
          </p:cNvPr>
          <p:cNvSpPr txBox="1"/>
          <p:nvPr/>
        </p:nvSpPr>
        <p:spPr>
          <a:xfrm>
            <a:off x="330200" y="241300"/>
            <a:ext cx="11861800" cy="6697987"/>
          </a:xfrm>
          <a:prstGeom prst="rect">
            <a:avLst/>
          </a:prstGeom>
          <a:noFill/>
        </p:spPr>
        <p:txBody>
          <a:bodyPr wrap="square" rtlCol="0">
            <a:spAutoFit/>
          </a:bodyPr>
          <a:lstStyle/>
          <a:p>
            <a:endParaRPr lang="en-US" dirty="0"/>
          </a:p>
          <a:p>
            <a:pPr>
              <a:lnSpc>
                <a:spcPct val="150000"/>
              </a:lnSpc>
            </a:pPr>
            <a:r>
              <a:rPr lang="en-US" sz="5400" b="1" dirty="0">
                <a:latin typeface="Times New Roman" panose="02020603050405020304" pitchFamily="18" charset="0"/>
                <a:cs typeface="Times New Roman" panose="02020603050405020304" pitchFamily="18" charset="0"/>
              </a:rPr>
              <a:t>Conclusion </a:t>
            </a:r>
          </a:p>
          <a:p>
            <a:pPr>
              <a:lnSpc>
                <a:spcPct val="150000"/>
              </a:lnSpc>
            </a:pPr>
            <a:r>
              <a:rPr lang="en-US" sz="3200" dirty="0">
                <a:latin typeface="Times New Roman" panose="02020603050405020304" pitchFamily="18" charset="0"/>
                <a:cs typeface="Times New Roman" panose="02020603050405020304" pitchFamily="18" charset="0"/>
              </a:rPr>
              <a:t>Busy Software’s features cater to the dynamic needs of modern businesses. From customizing templates to enabling efficient workflows, ensuring security, integrating with third-party tools, and managing multi-user or multi-branch operations, the software offers a comprehensive solution. These functionalities improve efficiency, enhance data accuracy, and ensure businesses can adapt to their unique operational requirements</a:t>
            </a:r>
            <a:r>
              <a:rPr lang="en-US" dirty="0"/>
              <a:t>.</a:t>
            </a:r>
          </a:p>
        </p:txBody>
      </p:sp>
    </p:spTree>
    <p:extLst>
      <p:ext uri="{BB962C8B-B14F-4D97-AF65-F5344CB8AC3E}">
        <p14:creationId xmlns:p14="http://schemas.microsoft.com/office/powerpoint/2010/main" val="336842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44F4F-B7D3-91A5-453A-0F3DD6B648CB}"/>
              </a:ext>
            </a:extLst>
          </p:cNvPr>
          <p:cNvSpPr txBox="1"/>
          <p:nvPr/>
        </p:nvSpPr>
        <p:spPr>
          <a:xfrm>
            <a:off x="368300" y="292100"/>
            <a:ext cx="11696700" cy="566693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Week 4: Best Practices &amp; Case Studies</a:t>
            </a:r>
          </a:p>
          <a:p>
            <a:endParaRPr lang="en-US" sz="40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Troubleshooting Common Issues </a:t>
            </a:r>
          </a:p>
          <a:p>
            <a:pPr marL="914400" lvl="1"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Backup &amp; Data Management </a:t>
            </a:r>
          </a:p>
          <a:p>
            <a:pPr marL="914400" lvl="1"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Case Studies: Successful Implementation </a:t>
            </a:r>
          </a:p>
          <a:p>
            <a:pPr marL="914400" lvl="1"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Tips for Business Efficiency </a:t>
            </a:r>
          </a:p>
          <a:p>
            <a:pPr marL="914400" lvl="1"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Final Project Walkthrough </a:t>
            </a:r>
          </a:p>
          <a:p>
            <a:pPr marL="914400" lvl="1" indent="-457200"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Course Summary and Recap </a:t>
            </a:r>
          </a:p>
        </p:txBody>
      </p:sp>
    </p:spTree>
    <p:extLst>
      <p:ext uri="{BB962C8B-B14F-4D97-AF65-F5344CB8AC3E}">
        <p14:creationId xmlns:p14="http://schemas.microsoft.com/office/powerpoint/2010/main" val="153075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0E9173-E6F5-B710-20FB-3DF3A9FBD958}"/>
              </a:ext>
            </a:extLst>
          </p:cNvPr>
          <p:cNvSpPr txBox="1"/>
          <p:nvPr/>
        </p:nvSpPr>
        <p:spPr>
          <a:xfrm>
            <a:off x="317500" y="419100"/>
            <a:ext cx="11734800" cy="600549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a:t>
            </a:r>
            <a:r>
              <a:rPr lang="en-US" sz="5400" b="1" dirty="0">
                <a:latin typeface="Times New Roman" panose="02020603050405020304" pitchFamily="18" charset="0"/>
                <a:cs typeface="Times New Roman" panose="02020603050405020304" pitchFamily="18" charset="0"/>
              </a:rPr>
              <a:t>Introduction and basics</a:t>
            </a:r>
          </a:p>
          <a:p>
            <a:pPr>
              <a:lnSpc>
                <a:spcPct val="150000"/>
              </a:lnSpc>
            </a:pPr>
            <a:r>
              <a:rPr lang="en-US" sz="3200" dirty="0">
                <a:latin typeface="Times New Roman" panose="02020603050405020304" pitchFamily="18" charset="0"/>
                <a:cs typeface="Times New Roman" panose="02020603050405020304" pitchFamily="18" charset="0"/>
              </a:rPr>
              <a:t>Busy Software is an integrated business management software designed to help small and medium-sized enterprises (SMEs) streamline their operations. It is commonly used for accounting, inventory management, and business process automation. Busy offers tools for managing finances, tracking inventory, generating invoices, and monitoring various aspects of business activities, allowing users to handle different business functions from a single platform.</a:t>
            </a:r>
          </a:p>
        </p:txBody>
      </p:sp>
    </p:spTree>
    <p:extLst>
      <p:ext uri="{BB962C8B-B14F-4D97-AF65-F5344CB8AC3E}">
        <p14:creationId xmlns:p14="http://schemas.microsoft.com/office/powerpoint/2010/main" val="14556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462DC-AA2C-BAC7-AD84-DF82DF743A70}"/>
              </a:ext>
            </a:extLst>
          </p:cNvPr>
          <p:cNvSpPr txBox="1"/>
          <p:nvPr/>
        </p:nvSpPr>
        <p:spPr>
          <a:xfrm>
            <a:off x="203200" y="511472"/>
            <a:ext cx="11785600" cy="4943661"/>
          </a:xfrm>
          <a:prstGeom prst="rect">
            <a:avLst/>
          </a:prstGeom>
          <a:noFill/>
        </p:spPr>
        <p:txBody>
          <a:bodyPr wrap="square" rtlCol="0">
            <a:spAutoFit/>
          </a:bodyPr>
          <a:lstStyle/>
          <a:p>
            <a:pPr>
              <a:lnSpc>
                <a:spcPct val="150000"/>
              </a:lnSpc>
            </a:pPr>
            <a:r>
              <a:rPr lang="en-US" sz="5400" b="1" dirty="0">
                <a:latin typeface="Times New Roman" panose="02020603050405020304" pitchFamily="18" charset="0"/>
                <a:cs typeface="Times New Roman" panose="02020603050405020304" pitchFamily="18" charset="0"/>
              </a:rPr>
              <a:t> Importance</a:t>
            </a:r>
          </a:p>
          <a:p>
            <a:pPr algn="just">
              <a:lnSpc>
                <a:spcPct val="150000"/>
              </a:lnSpc>
            </a:pPr>
            <a:r>
              <a:rPr lang="en-US" sz="3200" dirty="0">
                <a:latin typeface="Times New Roman" panose="02020603050405020304" pitchFamily="18" charset="0"/>
                <a:cs typeface="Times New Roman" panose="02020603050405020304" pitchFamily="18" charset="0"/>
              </a:rPr>
              <a:t>It plays a critical role in improving efficiency, reducing errors, and enabling better decision-making. By automating tasks such as accounting, inventory control, payroll, and reporting, companies can save time and effort. It also enhances accuracy and helps businesses comply with legal and financial regulations. </a:t>
            </a:r>
          </a:p>
        </p:txBody>
      </p:sp>
    </p:spTree>
    <p:extLst>
      <p:ext uri="{BB962C8B-B14F-4D97-AF65-F5344CB8AC3E}">
        <p14:creationId xmlns:p14="http://schemas.microsoft.com/office/powerpoint/2010/main" val="2314063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437</TotalTime>
  <Words>3755</Words>
  <Application>Microsoft Office PowerPoint</Application>
  <PresentationFormat>Widescreen</PresentationFormat>
  <Paragraphs>231</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Times New Roman</vt:lpstr>
      <vt:lpstr>Wingdings</vt:lpstr>
      <vt:lpstr>Office Theme</vt:lpstr>
      <vt:lpstr>Busy software</vt:lpstr>
      <vt:lpstr>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3</cp:revision>
  <dcterms:created xsi:type="dcterms:W3CDTF">2025-01-11T05:14:54Z</dcterms:created>
  <dcterms:modified xsi:type="dcterms:W3CDTF">2025-01-14T06:24:11Z</dcterms:modified>
</cp:coreProperties>
</file>