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9" r:id="rId5"/>
    <p:sldId id="260"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4B23C5-DC5D-49AA-A3D2-C7EFB009B6DC}" type="datetimeFigureOut">
              <a:rPr lang="en-US" smtClean="0"/>
              <a:t>03-Dec-18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2034-514A-4485-9236-A8E91C2913DB}" type="slidenum">
              <a:rPr lang="en-US" smtClean="0"/>
              <a:t>‹#›</a:t>
            </a:fld>
            <a:endParaRPr lang="en-US"/>
          </a:p>
        </p:txBody>
      </p:sp>
    </p:spTree>
    <p:extLst>
      <p:ext uri="{BB962C8B-B14F-4D97-AF65-F5344CB8AC3E}">
        <p14:creationId xmlns:p14="http://schemas.microsoft.com/office/powerpoint/2010/main" val="408122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4B23C5-DC5D-49AA-A3D2-C7EFB009B6DC}" type="datetimeFigureOut">
              <a:rPr lang="en-US" smtClean="0"/>
              <a:t>03-Dec-18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2034-514A-4485-9236-A8E91C2913DB}" type="slidenum">
              <a:rPr lang="en-US" smtClean="0"/>
              <a:t>‹#›</a:t>
            </a:fld>
            <a:endParaRPr lang="en-US"/>
          </a:p>
        </p:txBody>
      </p:sp>
    </p:spTree>
    <p:extLst>
      <p:ext uri="{BB962C8B-B14F-4D97-AF65-F5344CB8AC3E}">
        <p14:creationId xmlns:p14="http://schemas.microsoft.com/office/powerpoint/2010/main" val="3320153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4B23C5-DC5D-49AA-A3D2-C7EFB009B6DC}" type="datetimeFigureOut">
              <a:rPr lang="en-US" smtClean="0"/>
              <a:t>03-Dec-18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2034-514A-4485-9236-A8E91C2913DB}" type="slidenum">
              <a:rPr lang="en-US" smtClean="0"/>
              <a:t>‹#›</a:t>
            </a:fld>
            <a:endParaRPr lang="en-US"/>
          </a:p>
        </p:txBody>
      </p:sp>
    </p:spTree>
    <p:extLst>
      <p:ext uri="{BB962C8B-B14F-4D97-AF65-F5344CB8AC3E}">
        <p14:creationId xmlns:p14="http://schemas.microsoft.com/office/powerpoint/2010/main" val="1253382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4B23C5-DC5D-49AA-A3D2-C7EFB009B6DC}" type="datetimeFigureOut">
              <a:rPr lang="en-US" smtClean="0"/>
              <a:t>03-Dec-18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2034-514A-4485-9236-A8E91C2913DB}" type="slidenum">
              <a:rPr lang="en-US" smtClean="0"/>
              <a:t>‹#›</a:t>
            </a:fld>
            <a:endParaRPr lang="en-US"/>
          </a:p>
        </p:txBody>
      </p:sp>
    </p:spTree>
    <p:extLst>
      <p:ext uri="{BB962C8B-B14F-4D97-AF65-F5344CB8AC3E}">
        <p14:creationId xmlns:p14="http://schemas.microsoft.com/office/powerpoint/2010/main" val="3220750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4B23C5-DC5D-49AA-A3D2-C7EFB009B6DC}" type="datetimeFigureOut">
              <a:rPr lang="en-US" smtClean="0"/>
              <a:t>03-Dec-18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2034-514A-4485-9236-A8E91C2913DB}" type="slidenum">
              <a:rPr lang="en-US" smtClean="0"/>
              <a:t>‹#›</a:t>
            </a:fld>
            <a:endParaRPr lang="en-US"/>
          </a:p>
        </p:txBody>
      </p:sp>
    </p:spTree>
    <p:extLst>
      <p:ext uri="{BB962C8B-B14F-4D97-AF65-F5344CB8AC3E}">
        <p14:creationId xmlns:p14="http://schemas.microsoft.com/office/powerpoint/2010/main" val="1896523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4B23C5-DC5D-49AA-A3D2-C7EFB009B6DC}" type="datetimeFigureOut">
              <a:rPr lang="en-US" smtClean="0"/>
              <a:t>03-Dec-18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12034-514A-4485-9236-A8E91C2913DB}" type="slidenum">
              <a:rPr lang="en-US" smtClean="0"/>
              <a:t>‹#›</a:t>
            </a:fld>
            <a:endParaRPr lang="en-US"/>
          </a:p>
        </p:txBody>
      </p:sp>
    </p:spTree>
    <p:extLst>
      <p:ext uri="{BB962C8B-B14F-4D97-AF65-F5344CB8AC3E}">
        <p14:creationId xmlns:p14="http://schemas.microsoft.com/office/powerpoint/2010/main" val="126243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4B23C5-DC5D-49AA-A3D2-C7EFB009B6DC}" type="datetimeFigureOut">
              <a:rPr lang="en-US" smtClean="0"/>
              <a:t>03-Dec-18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12034-514A-4485-9236-A8E91C2913DB}" type="slidenum">
              <a:rPr lang="en-US" smtClean="0"/>
              <a:t>‹#›</a:t>
            </a:fld>
            <a:endParaRPr lang="en-US"/>
          </a:p>
        </p:txBody>
      </p:sp>
    </p:spTree>
    <p:extLst>
      <p:ext uri="{BB962C8B-B14F-4D97-AF65-F5344CB8AC3E}">
        <p14:creationId xmlns:p14="http://schemas.microsoft.com/office/powerpoint/2010/main" val="2852629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4B23C5-DC5D-49AA-A3D2-C7EFB009B6DC}" type="datetimeFigureOut">
              <a:rPr lang="en-US" smtClean="0"/>
              <a:t>03-Dec-18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12034-514A-4485-9236-A8E91C2913DB}" type="slidenum">
              <a:rPr lang="en-US" smtClean="0"/>
              <a:t>‹#›</a:t>
            </a:fld>
            <a:endParaRPr lang="en-US"/>
          </a:p>
        </p:txBody>
      </p:sp>
    </p:spTree>
    <p:extLst>
      <p:ext uri="{BB962C8B-B14F-4D97-AF65-F5344CB8AC3E}">
        <p14:creationId xmlns:p14="http://schemas.microsoft.com/office/powerpoint/2010/main" val="2559353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B23C5-DC5D-49AA-A3D2-C7EFB009B6DC}" type="datetimeFigureOut">
              <a:rPr lang="en-US" smtClean="0"/>
              <a:t>03-Dec-18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12034-514A-4485-9236-A8E91C2913DB}" type="slidenum">
              <a:rPr lang="en-US" smtClean="0"/>
              <a:t>‹#›</a:t>
            </a:fld>
            <a:endParaRPr lang="en-US"/>
          </a:p>
        </p:txBody>
      </p:sp>
    </p:spTree>
    <p:extLst>
      <p:ext uri="{BB962C8B-B14F-4D97-AF65-F5344CB8AC3E}">
        <p14:creationId xmlns:p14="http://schemas.microsoft.com/office/powerpoint/2010/main" val="319386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4B23C5-DC5D-49AA-A3D2-C7EFB009B6DC}" type="datetimeFigureOut">
              <a:rPr lang="en-US" smtClean="0"/>
              <a:t>03-Dec-18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12034-514A-4485-9236-A8E91C2913DB}" type="slidenum">
              <a:rPr lang="en-US" smtClean="0"/>
              <a:t>‹#›</a:t>
            </a:fld>
            <a:endParaRPr lang="en-US"/>
          </a:p>
        </p:txBody>
      </p:sp>
    </p:spTree>
    <p:extLst>
      <p:ext uri="{BB962C8B-B14F-4D97-AF65-F5344CB8AC3E}">
        <p14:creationId xmlns:p14="http://schemas.microsoft.com/office/powerpoint/2010/main" val="152113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4B23C5-DC5D-49AA-A3D2-C7EFB009B6DC}" type="datetimeFigureOut">
              <a:rPr lang="en-US" smtClean="0"/>
              <a:t>03-Dec-18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12034-514A-4485-9236-A8E91C2913DB}" type="slidenum">
              <a:rPr lang="en-US" smtClean="0"/>
              <a:t>‹#›</a:t>
            </a:fld>
            <a:endParaRPr lang="en-US"/>
          </a:p>
        </p:txBody>
      </p:sp>
    </p:spTree>
    <p:extLst>
      <p:ext uri="{BB962C8B-B14F-4D97-AF65-F5344CB8AC3E}">
        <p14:creationId xmlns:p14="http://schemas.microsoft.com/office/powerpoint/2010/main" val="2491508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B23C5-DC5D-49AA-A3D2-C7EFB009B6DC}" type="datetimeFigureOut">
              <a:rPr lang="en-US" smtClean="0"/>
              <a:t>03-Dec-18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12034-514A-4485-9236-A8E91C2913DB}" type="slidenum">
              <a:rPr lang="en-US" smtClean="0"/>
              <a:t>‹#›</a:t>
            </a:fld>
            <a:endParaRPr lang="en-US"/>
          </a:p>
        </p:txBody>
      </p:sp>
    </p:spTree>
    <p:extLst>
      <p:ext uri="{BB962C8B-B14F-4D97-AF65-F5344CB8AC3E}">
        <p14:creationId xmlns:p14="http://schemas.microsoft.com/office/powerpoint/2010/main" val="2246088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MoonX Assignment</a:t>
            </a:r>
            <a:endParaRPr lang="en-US" dirty="0"/>
          </a:p>
        </p:txBody>
      </p:sp>
      <p:sp>
        <p:nvSpPr>
          <p:cNvPr id="3" name="Subtitle 2"/>
          <p:cNvSpPr>
            <a:spLocks noGrp="1"/>
          </p:cNvSpPr>
          <p:nvPr>
            <p:ph type="subTitle" idx="1"/>
          </p:nvPr>
        </p:nvSpPr>
        <p:spPr/>
        <p:txBody>
          <a:bodyPr/>
          <a:lstStyle/>
          <a:p>
            <a:r>
              <a:rPr lang="en-US" dirty="0" smtClean="0"/>
              <a:t>						-Shubham Koli</a:t>
            </a:r>
            <a:endParaRPr lang="en-US" dirty="0"/>
          </a:p>
        </p:txBody>
      </p:sp>
    </p:spTree>
    <p:extLst>
      <p:ext uri="{BB962C8B-B14F-4D97-AF65-F5344CB8AC3E}">
        <p14:creationId xmlns:p14="http://schemas.microsoft.com/office/powerpoint/2010/main" val="175707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marL="0" indent="0">
              <a:buNone/>
            </a:pPr>
            <a:r>
              <a:rPr lang="en-IN" dirty="0"/>
              <a:t>Creating secure way of managing the exchange wallets.</a:t>
            </a:r>
            <a:endParaRPr lang="en-US" dirty="0"/>
          </a:p>
          <a:p>
            <a:endParaRPr lang="en-US" dirty="0"/>
          </a:p>
        </p:txBody>
      </p:sp>
      <p:sp>
        <p:nvSpPr>
          <p:cNvPr id="4" name="TextBox 3"/>
          <p:cNvSpPr txBox="1"/>
          <p:nvPr/>
        </p:nvSpPr>
        <p:spPr>
          <a:xfrm>
            <a:off x="1602378" y="2708365"/>
            <a:ext cx="8734696" cy="1754326"/>
          </a:xfrm>
          <a:prstGeom prst="rect">
            <a:avLst/>
          </a:prstGeom>
          <a:noFill/>
        </p:spPr>
        <p:txBody>
          <a:bodyPr wrap="square" rtlCol="0">
            <a:spAutoFit/>
          </a:bodyPr>
          <a:lstStyle/>
          <a:p>
            <a:pPr marL="285750" indent="-285750">
              <a:buFont typeface="Arial" panose="020B0604020202020204" pitchFamily="34" charset="0"/>
              <a:buChar char="•"/>
            </a:pPr>
            <a:r>
              <a:rPr lang="en-IN" dirty="0"/>
              <a:t>Crypto exchanges maintain some of the customers’ crypto assets.  Exchange needs do the transactions to reflect the exchange traded executions.  But sometimes, they wallets are compromised and some tokens are syphoned out.  Suggest and implement secure wallet management for Crypto exchange to protect its customer. 2FA, multi-sign, smart contract based protection </a:t>
            </a:r>
            <a:r>
              <a:rPr lang="en-IN" dirty="0" err="1"/>
              <a:t>etc</a:t>
            </a:r>
            <a:r>
              <a:rPr lang="en-IN" dirty="0"/>
              <a:t> are some of the ways.</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6769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Two Factor Authentication while login and doing transactions/trades.</a:t>
            </a:r>
          </a:p>
          <a:p>
            <a:r>
              <a:rPr lang="en-US" dirty="0" smtClean="0"/>
              <a:t>I have used very innovative approach for managing the User private keys.</a:t>
            </a:r>
            <a:endParaRPr lang="en-US" dirty="0"/>
          </a:p>
        </p:txBody>
      </p:sp>
    </p:spTree>
    <p:extLst>
      <p:ext uri="{BB962C8B-B14F-4D97-AF65-F5344CB8AC3E}">
        <p14:creationId xmlns:p14="http://schemas.microsoft.com/office/powerpoint/2010/main" val="587320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Specifications of Assignment</a:t>
            </a:r>
            <a:endParaRPr lang="en-US" dirty="0"/>
          </a:p>
        </p:txBody>
      </p:sp>
      <p:sp>
        <p:nvSpPr>
          <p:cNvPr id="3" name="Content Placeholder 2"/>
          <p:cNvSpPr>
            <a:spLocks noGrp="1"/>
          </p:cNvSpPr>
          <p:nvPr>
            <p:ph idx="1"/>
          </p:nvPr>
        </p:nvSpPr>
        <p:spPr/>
        <p:txBody>
          <a:bodyPr>
            <a:normAutofit/>
          </a:bodyPr>
          <a:lstStyle/>
          <a:p>
            <a:pPr marL="285750" indent="-285750"/>
            <a:r>
              <a:rPr lang="en-US" dirty="0" smtClean="0"/>
              <a:t>2FA Authentication</a:t>
            </a:r>
          </a:p>
          <a:p>
            <a:pPr marL="285750" indent="-285750"/>
            <a:r>
              <a:rPr lang="en-US" dirty="0" smtClean="0"/>
              <a:t>AES-256 Encryption.</a:t>
            </a:r>
          </a:p>
          <a:p>
            <a:pPr marL="285750" indent="-285750"/>
            <a:r>
              <a:rPr lang="en-US" dirty="0" smtClean="0"/>
              <a:t>2 Way Encryption</a:t>
            </a:r>
          </a:p>
          <a:p>
            <a:pPr marL="285750" indent="-285750"/>
            <a:r>
              <a:rPr lang="en-US" dirty="0" smtClean="0"/>
              <a:t>Innovative Private-Key Storing Architecture.</a:t>
            </a:r>
          </a:p>
          <a:p>
            <a:pPr marL="285750" indent="-285750"/>
            <a:r>
              <a:rPr lang="en-US" dirty="0" smtClean="0"/>
              <a:t>NodeJS, Express and MongoDB.</a:t>
            </a:r>
            <a:br>
              <a:rPr lang="en-US" dirty="0" smtClean="0"/>
            </a:br>
            <a:endParaRPr lang="en-US" dirty="0" smtClean="0"/>
          </a:p>
          <a:p>
            <a:pPr marL="285750" indent="-285750"/>
            <a:endParaRPr lang="en-US" dirty="0"/>
          </a:p>
          <a:p>
            <a:pPr marL="285750" indent="-285750"/>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561737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71" y="521879"/>
            <a:ext cx="10515600" cy="1325563"/>
          </a:xfrm>
        </p:spPr>
        <p:txBody>
          <a:bodyPr/>
          <a:lstStyle/>
          <a:p>
            <a:r>
              <a:rPr lang="en-US" dirty="0" smtClean="0"/>
              <a:t>Procedure to start the Demo.</a:t>
            </a:r>
            <a:endParaRPr lang="en-US" dirty="0"/>
          </a:p>
        </p:txBody>
      </p:sp>
      <p:sp>
        <p:nvSpPr>
          <p:cNvPr id="4" name="TextBox 3"/>
          <p:cNvSpPr txBox="1"/>
          <p:nvPr/>
        </p:nvSpPr>
        <p:spPr>
          <a:xfrm>
            <a:off x="844732" y="2002970"/>
            <a:ext cx="7776754"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Download the code from the GitHub repository</a:t>
            </a:r>
            <a:br>
              <a:rPr lang="en-US" dirty="0" smtClean="0"/>
            </a:br>
            <a:r>
              <a:rPr lang="en-US" dirty="0" smtClean="0"/>
              <a:t>		-https://github.com/Shubham-</a:t>
            </a:r>
            <a:r>
              <a:rPr lang="en-US" dirty="0" err="1" smtClean="0"/>
              <a:t>koli</a:t>
            </a:r>
            <a:r>
              <a:rPr lang="en-US" dirty="0" smtClean="0"/>
              <a:t>/MoonX-Test</a:t>
            </a:r>
            <a:br>
              <a:rPr lang="en-US" dirty="0" smtClean="0"/>
            </a:br>
            <a:endParaRPr lang="en-US" dirty="0" smtClean="0"/>
          </a:p>
          <a:p>
            <a:pPr marL="285750" indent="-285750">
              <a:buFont typeface="Arial" panose="020B0604020202020204" pitchFamily="34" charset="0"/>
              <a:buChar char="•"/>
            </a:pPr>
            <a:r>
              <a:rPr lang="en-US" dirty="0" smtClean="0"/>
              <a:t>Navigate to MoonX folder and type </a:t>
            </a:r>
            <a:br>
              <a:rPr lang="en-US" dirty="0" smtClean="0"/>
            </a:br>
            <a:r>
              <a:rPr lang="en-US" dirty="0" smtClean="0"/>
              <a:t>		</a:t>
            </a:r>
            <a:r>
              <a:rPr lang="en-US" u="sng" dirty="0" err="1" smtClean="0"/>
              <a:t>npm</a:t>
            </a:r>
            <a:r>
              <a:rPr lang="en-US" u="sng" dirty="0" smtClean="0"/>
              <a:t> start</a:t>
            </a:r>
            <a:br>
              <a:rPr lang="en-US" u="sng" dirty="0" smtClean="0"/>
            </a:br>
            <a:endParaRPr lang="en-US" u="sng" dirty="0" smtClean="0"/>
          </a:p>
          <a:p>
            <a:pPr marL="285750" indent="-285750">
              <a:buFont typeface="Arial" panose="020B0604020202020204" pitchFamily="34" charset="0"/>
              <a:buChar char="•"/>
            </a:pPr>
            <a:r>
              <a:rPr lang="en-US" dirty="0" smtClean="0"/>
              <a:t>Scan the QR code with the Google Authenticator.</a:t>
            </a:r>
            <a:br>
              <a:rPr lang="en-US" dirty="0" smtClean="0"/>
            </a:br>
            <a:endParaRPr lang="en-US" dirty="0" smtClean="0"/>
          </a:p>
          <a:p>
            <a:pPr marL="285750" indent="-285750">
              <a:buFont typeface="Arial" panose="020B0604020202020204" pitchFamily="34" charset="0"/>
              <a:buChar char="•"/>
            </a:pPr>
            <a:r>
              <a:rPr lang="en-US" dirty="0" smtClean="0"/>
              <a:t>Demo will automatically initialize the Default User with</a:t>
            </a:r>
            <a:br>
              <a:rPr lang="en-US" dirty="0" smtClean="0"/>
            </a:br>
            <a:r>
              <a:rPr lang="en-US" dirty="0" smtClean="0"/>
              <a:t> 	username= </a:t>
            </a:r>
            <a:r>
              <a:rPr lang="en-US" dirty="0" err="1" smtClean="0"/>
              <a:t>MoonXUsername</a:t>
            </a:r>
            <a:r>
              <a:rPr lang="en-US" dirty="0" smtClean="0"/>
              <a:t/>
            </a:r>
            <a:br>
              <a:rPr lang="en-US" dirty="0" smtClean="0"/>
            </a:br>
            <a:r>
              <a:rPr lang="en-US" dirty="0" smtClean="0"/>
              <a:t>	password=  </a:t>
            </a:r>
            <a:r>
              <a:rPr lang="en-US" dirty="0" err="1" smtClean="0"/>
              <a:t>MoonXPassword</a:t>
            </a:r>
            <a:r>
              <a:rPr lang="en-US" dirty="0" smtClean="0"/>
              <a:t/>
            </a:r>
            <a:br>
              <a:rPr lang="en-US" dirty="0" smtClean="0"/>
            </a:br>
            <a:r>
              <a:rPr lang="en-US" dirty="0" smtClean="0"/>
              <a:t>	Private Key= </a:t>
            </a:r>
            <a:r>
              <a:rPr lang="en-US" dirty="0" err="1" smtClean="0"/>
              <a:t>MoonXPrivateKey</a:t>
            </a:r>
            <a:r>
              <a:rPr lang="en-US" dirty="0" smtClean="0"/>
              <a:t/>
            </a:r>
            <a:br>
              <a:rPr lang="en-US" dirty="0" smtClean="0"/>
            </a:br>
            <a:endParaRPr lang="en-US" dirty="0"/>
          </a:p>
          <a:p>
            <a:pPr marL="285750" indent="-285750">
              <a:buFont typeface="Arial" panose="020B0604020202020204" pitchFamily="34" charset="0"/>
              <a:buChar char="•"/>
            </a:pPr>
            <a:r>
              <a:rPr lang="en-US" dirty="0" smtClean="0"/>
              <a:t>Make sure you have MongoDB running on </a:t>
            </a:r>
            <a:br>
              <a:rPr lang="en-US" dirty="0" smtClean="0"/>
            </a:br>
            <a:r>
              <a:rPr lang="en-US" dirty="0" smtClean="0"/>
              <a:t>	localhost:27017</a:t>
            </a:r>
            <a:br>
              <a:rPr lang="en-US" dirty="0" smtClean="0"/>
            </a:br>
            <a:endParaRPr lang="en-US" u="sn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3319" y="2441002"/>
            <a:ext cx="3880641" cy="3219569"/>
          </a:xfrm>
          <a:prstGeom prst="rect">
            <a:avLst/>
          </a:prstGeom>
        </p:spPr>
      </p:pic>
    </p:spTree>
    <p:extLst>
      <p:ext uri="{BB962C8B-B14F-4D97-AF65-F5344CB8AC3E}">
        <p14:creationId xmlns:p14="http://schemas.microsoft.com/office/powerpoint/2010/main" val="176157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Continued</a:t>
            </a:r>
            <a:endParaRPr lang="en-US" dirty="0"/>
          </a:p>
        </p:txBody>
      </p:sp>
      <p:sp>
        <p:nvSpPr>
          <p:cNvPr id="3" name="TextBox 2"/>
          <p:cNvSpPr txBox="1"/>
          <p:nvPr/>
        </p:nvSpPr>
        <p:spPr>
          <a:xfrm>
            <a:off x="1053737" y="1959429"/>
            <a:ext cx="8908869"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Open the Postman to generate the API request to backend.</a:t>
            </a:r>
            <a:br>
              <a:rPr lang="en-US" dirty="0" smtClean="0"/>
            </a:br>
            <a:r>
              <a:rPr lang="en-US" dirty="0" smtClean="0"/>
              <a:t>	After Opening the Postman, Import the Postman folder</a:t>
            </a:r>
            <a:br>
              <a:rPr lang="en-US" dirty="0" smtClean="0"/>
            </a:br>
            <a:r>
              <a:rPr lang="en-US" dirty="0" smtClean="0"/>
              <a:t>	path= MoonX/Tutorial/Postman</a:t>
            </a:r>
          </a:p>
          <a:p>
            <a:pPr marL="285750" indent="-285750">
              <a:buFont typeface="Arial" panose="020B0604020202020204" pitchFamily="34" charset="0"/>
              <a:buChar char="•"/>
            </a:pPr>
            <a:r>
              <a:rPr lang="en-US" dirty="0" smtClean="0"/>
              <a:t>Now You need to Enter your google Authenticator Token In the Token Field of Post Body</a:t>
            </a:r>
            <a:br>
              <a:rPr lang="en-US" dirty="0" smtClean="0"/>
            </a:br>
            <a:r>
              <a:rPr lang="en-US" dirty="0" smtClean="0"/>
              <a:t>such as</a:t>
            </a:r>
            <a:br>
              <a:rPr lang="en-US" dirty="0" smtClean="0"/>
            </a:br>
            <a:r>
              <a:rPr lang="en-US" dirty="0" smtClean="0"/>
              <a:t>	{</a:t>
            </a:r>
            <a:br>
              <a:rPr lang="en-US" dirty="0" smtClean="0"/>
            </a:br>
            <a:r>
              <a:rPr lang="en-US" dirty="0" smtClean="0"/>
              <a:t>		"</a:t>
            </a:r>
            <a:r>
              <a:rPr lang="en-US" dirty="0" err="1" smtClean="0"/>
              <a:t>uid</a:t>
            </a:r>
            <a:r>
              <a:rPr lang="en-US" dirty="0" smtClean="0"/>
              <a:t>" : "</a:t>
            </a:r>
            <a:r>
              <a:rPr lang="en-US" dirty="0" err="1" smtClean="0"/>
              <a:t>MoonXUsername</a:t>
            </a:r>
            <a:r>
              <a:rPr lang="en-US" dirty="0" smtClean="0"/>
              <a:t>",	</a:t>
            </a:r>
            <a:br>
              <a:rPr lang="en-US" dirty="0" smtClean="0"/>
            </a:br>
            <a:r>
              <a:rPr lang="en-US" dirty="0" smtClean="0"/>
              <a:t>		"</a:t>
            </a:r>
            <a:r>
              <a:rPr lang="en-US" dirty="0" err="1" smtClean="0"/>
              <a:t>pwd</a:t>
            </a:r>
            <a:r>
              <a:rPr lang="en-US" dirty="0" smtClean="0"/>
              <a:t>" : "</a:t>
            </a:r>
            <a:r>
              <a:rPr lang="en-US" dirty="0" err="1" smtClean="0"/>
              <a:t>MoonXPassword</a:t>
            </a:r>
            <a:r>
              <a:rPr lang="en-US" dirty="0" smtClean="0"/>
              <a:t>",</a:t>
            </a:r>
            <a:br>
              <a:rPr lang="en-US" dirty="0" smtClean="0"/>
            </a:br>
            <a:r>
              <a:rPr lang="en-US" dirty="0" smtClean="0"/>
              <a:t>		"Token" : “</a:t>
            </a:r>
            <a:r>
              <a:rPr lang="en-US" i="1" dirty="0" smtClean="0"/>
              <a:t>YOUR_TOKEN_HERE"</a:t>
            </a:r>
            <a:r>
              <a:rPr lang="en-US" dirty="0" smtClean="0"/>
              <a:t/>
            </a:r>
            <a:br>
              <a:rPr lang="en-US" dirty="0" smtClean="0"/>
            </a:br>
            <a:r>
              <a:rPr lang="en-US" dirty="0" smtClean="0"/>
              <a:t>	}</a:t>
            </a:r>
          </a:p>
          <a:p>
            <a:pPr marL="285750" indent="-285750">
              <a:buFont typeface="Arial" panose="020B0604020202020204" pitchFamily="34" charset="0"/>
              <a:buChar char="•"/>
            </a:pPr>
            <a:r>
              <a:rPr lang="en-US" dirty="0" smtClean="0"/>
              <a:t>If you input the 2FA code correctly you will get Private Key of user in return.</a:t>
            </a:r>
            <a:br>
              <a:rPr lang="en-US" dirty="0" smtClean="0"/>
            </a:br>
            <a:endParaRPr lang="en-US" dirty="0"/>
          </a:p>
        </p:txBody>
      </p:sp>
    </p:spTree>
    <p:extLst>
      <p:ext uri="{BB962C8B-B14F-4D97-AF65-F5344CB8AC3E}">
        <p14:creationId xmlns:p14="http://schemas.microsoft.com/office/powerpoint/2010/main" val="340814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Magic Under The Hood!!!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030" y="2916256"/>
            <a:ext cx="6486525" cy="1819275"/>
          </a:xfrm>
          <a:prstGeom prst="rect">
            <a:avLst/>
          </a:prstGeom>
        </p:spPr>
      </p:pic>
      <p:sp>
        <p:nvSpPr>
          <p:cNvPr id="4" name="TextBox 3"/>
          <p:cNvSpPr txBox="1"/>
          <p:nvPr/>
        </p:nvSpPr>
        <p:spPr>
          <a:xfrm>
            <a:off x="940526" y="1719942"/>
            <a:ext cx="2011679" cy="523220"/>
          </a:xfrm>
          <a:prstGeom prst="rect">
            <a:avLst/>
          </a:prstGeom>
          <a:noFill/>
        </p:spPr>
        <p:txBody>
          <a:bodyPr wrap="square" rtlCol="0">
            <a:spAutoFit/>
          </a:bodyPr>
          <a:lstStyle/>
          <a:p>
            <a:r>
              <a:rPr lang="en-US" sz="2800" dirty="0" smtClean="0"/>
              <a:t>Encryption</a:t>
            </a:r>
            <a:endParaRPr lang="en-US" sz="2800" dirty="0"/>
          </a:p>
        </p:txBody>
      </p:sp>
      <p:sp>
        <p:nvSpPr>
          <p:cNvPr id="5" name="TextBox 4"/>
          <p:cNvSpPr txBox="1"/>
          <p:nvPr/>
        </p:nvSpPr>
        <p:spPr>
          <a:xfrm>
            <a:off x="940526" y="2368732"/>
            <a:ext cx="4676504"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Encryption Algorithm used is AES-256 CBC</a:t>
            </a:r>
          </a:p>
          <a:p>
            <a:pPr marL="285750" indent="-285750">
              <a:buFont typeface="Arial" panose="020B0604020202020204" pitchFamily="34" charset="0"/>
              <a:buChar char="•"/>
            </a:pPr>
            <a:r>
              <a:rPr lang="en-US" dirty="0" smtClean="0"/>
              <a:t>User’s Private Key is first Encrypted with </a:t>
            </a:r>
            <a:r>
              <a:rPr lang="en-US" b="1" dirty="0" smtClean="0"/>
              <a:t>MoonX Platform’s </a:t>
            </a:r>
            <a:r>
              <a:rPr lang="en-US" dirty="0" smtClean="0"/>
              <a:t>Secret key</a:t>
            </a:r>
          </a:p>
          <a:p>
            <a:pPr marL="285750" indent="-285750">
              <a:buFont typeface="Arial" panose="020B0604020202020204" pitchFamily="34" charset="0"/>
              <a:buChar char="•"/>
            </a:pPr>
            <a:r>
              <a:rPr lang="en-US" dirty="0" smtClean="0"/>
              <a:t>Then it is again encrypted with User’s secret key. This key can be anything hash of Users SSN, KYC number or Anything that is unique to that user.</a:t>
            </a:r>
          </a:p>
          <a:p>
            <a:pPr marL="285750" indent="-285750">
              <a:buFont typeface="Arial" panose="020B0604020202020204" pitchFamily="34" charset="0"/>
              <a:buChar char="•"/>
            </a:pPr>
            <a:r>
              <a:rPr lang="en-US" dirty="0" smtClean="0"/>
              <a:t>The output cryptographic text is impossible to decipher.</a:t>
            </a:r>
          </a:p>
          <a:p>
            <a:pPr marL="285750" indent="-285750">
              <a:buFont typeface="Arial" panose="020B0604020202020204" pitchFamily="34" charset="0"/>
              <a:buChar char="•"/>
            </a:pPr>
            <a:r>
              <a:rPr lang="en-US" dirty="0" smtClean="0"/>
              <a:t>Most secure and efficient way. </a:t>
            </a:r>
            <a:br>
              <a:rPr lang="en-US" dirty="0" smtClean="0"/>
            </a:br>
            <a:endParaRPr lang="en-US" dirty="0"/>
          </a:p>
        </p:txBody>
      </p:sp>
    </p:spTree>
    <p:extLst>
      <p:ext uri="{BB962C8B-B14F-4D97-AF65-F5344CB8AC3E}">
        <p14:creationId xmlns:p14="http://schemas.microsoft.com/office/powerpoint/2010/main" val="1842508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Magic Under The Hood!!!</a:t>
            </a:r>
            <a:endParaRPr lang="en-US" dirty="0"/>
          </a:p>
        </p:txBody>
      </p:sp>
      <p:sp>
        <p:nvSpPr>
          <p:cNvPr id="4" name="TextBox 3"/>
          <p:cNvSpPr txBox="1"/>
          <p:nvPr/>
        </p:nvSpPr>
        <p:spPr>
          <a:xfrm>
            <a:off x="1184366" y="1690688"/>
            <a:ext cx="3405051" cy="461665"/>
          </a:xfrm>
          <a:prstGeom prst="rect">
            <a:avLst/>
          </a:prstGeom>
          <a:noFill/>
        </p:spPr>
        <p:txBody>
          <a:bodyPr wrap="square" rtlCol="0">
            <a:spAutoFit/>
          </a:bodyPr>
          <a:lstStyle/>
          <a:p>
            <a:r>
              <a:rPr lang="en-US" sz="2400" dirty="0" smtClean="0"/>
              <a:t>Storing the Keys</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354" y="2683329"/>
            <a:ext cx="4267200" cy="1752600"/>
          </a:xfrm>
          <a:prstGeom prst="rect">
            <a:avLst/>
          </a:prstGeom>
        </p:spPr>
      </p:pic>
      <p:sp>
        <p:nvSpPr>
          <p:cNvPr id="6" name="TextBox 5"/>
          <p:cNvSpPr txBox="1"/>
          <p:nvPr/>
        </p:nvSpPr>
        <p:spPr>
          <a:xfrm>
            <a:off x="1271452" y="2420982"/>
            <a:ext cx="6139542"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Output cryptographic text is split into two and stored in the two different databases</a:t>
            </a:r>
            <a:br>
              <a:rPr lang="en-US" dirty="0" smtClean="0"/>
            </a:br>
            <a:endParaRPr lang="en-US" dirty="0" smtClean="0"/>
          </a:p>
          <a:p>
            <a:pPr marL="285750" indent="-285750">
              <a:buFont typeface="Arial" panose="020B0604020202020204" pitchFamily="34" charset="0"/>
              <a:buChar char="•"/>
            </a:pPr>
            <a:r>
              <a:rPr lang="en-US" dirty="0" smtClean="0"/>
              <a:t>Even if one database gets compromised </a:t>
            </a:r>
            <a:br>
              <a:rPr lang="en-US" dirty="0" smtClean="0"/>
            </a:br>
            <a:r>
              <a:rPr lang="en-US" dirty="0" smtClean="0"/>
              <a:t>Hacker/Attacker, that database is worthless to him as it contains only half the contains.</a:t>
            </a:r>
          </a:p>
          <a:p>
            <a:pPr marL="285750" indent="-285750">
              <a:buFont typeface="Arial" panose="020B0604020202020204" pitchFamily="34" charset="0"/>
              <a:buChar cha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a:t>
            </a:r>
            <a:endParaRPr lang="en-US" dirty="0"/>
          </a:p>
        </p:txBody>
      </p:sp>
      <p:pic>
        <p:nvPicPr>
          <p:cNvPr id="7" name="Picture 6"/>
          <p:cNvPicPr>
            <a:picLocks noChangeAspect="1"/>
          </p:cNvPicPr>
          <p:nvPr/>
        </p:nvPicPr>
        <p:blipFill>
          <a:blip r:embed="rId3"/>
          <a:stretch>
            <a:fillRect/>
          </a:stretch>
        </p:blipFill>
        <p:spPr>
          <a:xfrm>
            <a:off x="317999" y="5339306"/>
            <a:ext cx="11172825" cy="1247775"/>
          </a:xfrm>
          <a:prstGeom prst="rect">
            <a:avLst/>
          </a:prstGeom>
        </p:spPr>
      </p:pic>
    </p:spTree>
    <p:extLst>
      <p:ext uri="{BB962C8B-B14F-4D97-AF65-F5344CB8AC3E}">
        <p14:creationId xmlns:p14="http://schemas.microsoft.com/office/powerpoint/2010/main" val="3771463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Magic Under The Hood!!!</a:t>
            </a:r>
            <a:endParaRPr lang="en-US" dirty="0"/>
          </a:p>
        </p:txBody>
      </p:sp>
      <p:sp>
        <p:nvSpPr>
          <p:cNvPr id="3" name="TextBox 2"/>
          <p:cNvSpPr txBox="1"/>
          <p:nvPr/>
        </p:nvSpPr>
        <p:spPr>
          <a:xfrm>
            <a:off x="905692" y="1846217"/>
            <a:ext cx="5329645" cy="461665"/>
          </a:xfrm>
          <a:prstGeom prst="rect">
            <a:avLst/>
          </a:prstGeom>
          <a:noFill/>
        </p:spPr>
        <p:txBody>
          <a:bodyPr wrap="square" rtlCol="0">
            <a:spAutoFit/>
          </a:bodyPr>
          <a:lstStyle/>
          <a:p>
            <a:r>
              <a:rPr lang="en-US" sz="2400" dirty="0" smtClean="0"/>
              <a:t>Retrieving the keys</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062" y="1516517"/>
            <a:ext cx="8058150" cy="2886075"/>
          </a:xfrm>
          <a:prstGeom prst="rect">
            <a:avLst/>
          </a:prstGeom>
        </p:spPr>
      </p:pic>
      <p:sp>
        <p:nvSpPr>
          <p:cNvPr id="5" name="TextBox 4"/>
          <p:cNvSpPr txBox="1"/>
          <p:nvPr/>
        </p:nvSpPr>
        <p:spPr>
          <a:xfrm>
            <a:off x="975361" y="2629988"/>
            <a:ext cx="9858102"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SHA256 Hash of User’s Username </a:t>
            </a:r>
            <a:br>
              <a:rPr lang="en-US" dirty="0" smtClean="0"/>
            </a:br>
            <a:r>
              <a:rPr lang="en-US" dirty="0" smtClean="0"/>
              <a:t>is used to find the Entry</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endParaRPr lang="en-US" dirty="0" smtClean="0"/>
          </a:p>
          <a:p>
            <a:pPr marL="285750" indent="-285750">
              <a:buFont typeface="Arial" panose="020B0604020202020204" pitchFamily="34" charset="0"/>
              <a:buChar char="•"/>
            </a:pPr>
            <a:r>
              <a:rPr lang="en-US" dirty="0" smtClean="0"/>
              <a:t>Then Decrypt the cryptographic text with User’s Secret key.</a:t>
            </a:r>
          </a:p>
          <a:p>
            <a:pPr marL="285750" indent="-285750">
              <a:buFont typeface="Arial" panose="020B0604020202020204" pitchFamily="34" charset="0"/>
              <a:buChar char="•"/>
            </a:pPr>
            <a:r>
              <a:rPr lang="en-US" dirty="0" smtClean="0"/>
              <a:t>Then Decrypt the cryptographic text with platforms Private key.</a:t>
            </a:r>
          </a:p>
          <a:p>
            <a:pPr marL="285750" indent="-285750">
              <a:buFont typeface="Arial" panose="020B0604020202020204" pitchFamily="34" charset="0"/>
              <a:buChar char="•"/>
            </a:pPr>
            <a:r>
              <a:rPr lang="en-US" dirty="0" smtClean="0"/>
              <a:t>We will get the User’s </a:t>
            </a:r>
            <a:r>
              <a:rPr lang="en-US" smtClean="0"/>
              <a:t>Private key.</a:t>
            </a:r>
            <a:endParaRPr lang="en-US" dirty="0" smtClean="0"/>
          </a:p>
        </p:txBody>
      </p:sp>
    </p:spTree>
    <p:extLst>
      <p:ext uri="{BB962C8B-B14F-4D97-AF65-F5344CB8AC3E}">
        <p14:creationId xmlns:p14="http://schemas.microsoft.com/office/powerpoint/2010/main" val="882476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200</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MoonX Assignment</vt:lpstr>
      <vt:lpstr>Problem Statement</vt:lpstr>
      <vt:lpstr>Solution</vt:lpstr>
      <vt:lpstr>Specifications of Assignment</vt:lpstr>
      <vt:lpstr>Procedure to start the Demo.</vt:lpstr>
      <vt:lpstr>Demo Continued</vt:lpstr>
      <vt:lpstr>Magic Under The Hood!!!</vt:lpstr>
      <vt:lpstr>Magic Under The Hood!!!</vt:lpstr>
      <vt:lpstr>Magic Under The Hood!!!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MoonX Assignment</dc:title>
  <dc:creator>Shubham Koli</dc:creator>
  <cp:lastModifiedBy>Shubham Koli</cp:lastModifiedBy>
  <cp:revision>7</cp:revision>
  <dcterms:created xsi:type="dcterms:W3CDTF">2018-12-03T09:35:59Z</dcterms:created>
  <dcterms:modified xsi:type="dcterms:W3CDTF">2018-12-03T10:24:45Z</dcterms:modified>
</cp:coreProperties>
</file>