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8" r:id="rId5"/>
    <p:sldId id="269" r:id="rId6"/>
    <p:sldId id="270" r:id="rId7"/>
    <p:sldId id="271"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sold</c:v>
                </c:pt>
              </c:strCache>
            </c:strRef>
          </c:tx>
          <c:spPr>
            <a:solidFill>
              <a:schemeClr val="accent1"/>
            </a:solidFill>
            <a:ln>
              <a:noFill/>
            </a:ln>
            <a:effectLst/>
          </c:spPr>
          <c:invertIfNegative val="0"/>
          <c:cat>
            <c:strRef>
              <c:f>Sheet1!$A$2:$A$33</c:f>
              <c:strCache>
                <c:ptCount val="31"/>
                <c:pt idx="0">
                  <c:v>Maruti</c:v>
                </c:pt>
                <c:pt idx="1">
                  <c:v>Hyundai</c:v>
                </c:pt>
                <c:pt idx="2">
                  <c:v>Mahindra</c:v>
                </c:pt>
                <c:pt idx="3">
                  <c:v>Tata</c:v>
                </c:pt>
                <c:pt idx="4">
                  <c:v>Honda</c:v>
                </c:pt>
                <c:pt idx="5">
                  <c:v>Toyota</c:v>
                </c:pt>
                <c:pt idx="6">
                  <c:v>Ford</c:v>
                </c:pt>
                <c:pt idx="7">
                  <c:v>Chevrolet</c:v>
                </c:pt>
                <c:pt idx="8">
                  <c:v>Renault</c:v>
                </c:pt>
                <c:pt idx="9">
                  <c:v>Volkswagen</c:v>
                </c:pt>
                <c:pt idx="10">
                  <c:v>BMW</c:v>
                </c:pt>
                <c:pt idx="11">
                  <c:v>Skoda</c:v>
                </c:pt>
                <c:pt idx="12">
                  <c:v>Nissan</c:v>
                </c:pt>
                <c:pt idx="13">
                  <c:v>Jaguar</c:v>
                </c:pt>
                <c:pt idx="14">
                  <c:v>Volvo</c:v>
                </c:pt>
                <c:pt idx="15">
                  <c:v>Datsun</c:v>
                </c:pt>
                <c:pt idx="16">
                  <c:v>Mercedes</c:v>
                </c:pt>
                <c:pt idx="17">
                  <c:v>Fiat</c:v>
                </c:pt>
                <c:pt idx="18">
                  <c:v>Audi</c:v>
                </c:pt>
                <c:pt idx="19">
                  <c:v>Lexus</c:v>
                </c:pt>
                <c:pt idx="20">
                  <c:v>Jeep</c:v>
                </c:pt>
                <c:pt idx="21">
                  <c:v>Mitsubishi</c:v>
                </c:pt>
                <c:pt idx="22">
                  <c:v>Force</c:v>
                </c:pt>
                <c:pt idx="23">
                  <c:v>Land</c:v>
                </c:pt>
                <c:pt idx="24">
                  <c:v>Isuzu</c:v>
                </c:pt>
                <c:pt idx="25">
                  <c:v>Kia</c:v>
                </c:pt>
                <c:pt idx="26">
                  <c:v>Ambassador</c:v>
                </c:pt>
                <c:pt idx="27">
                  <c:v>Daewoo</c:v>
                </c:pt>
                <c:pt idx="28">
                  <c:v>MG</c:v>
                </c:pt>
                <c:pt idx="29">
                  <c:v>Ashok</c:v>
                </c:pt>
                <c:pt idx="30">
                  <c:v>Opel</c:v>
                </c:pt>
              </c:strCache>
            </c:strRef>
          </c:cat>
          <c:val>
            <c:numRef>
              <c:f>Sheet1!$B$2:$B$33</c:f>
              <c:numCache>
                <c:formatCode>General</c:formatCode>
                <c:ptCount val="32"/>
                <c:pt idx="0">
                  <c:v>597</c:v>
                </c:pt>
                <c:pt idx="1">
                  <c:v>332</c:v>
                </c:pt>
                <c:pt idx="2">
                  <c:v>201</c:v>
                </c:pt>
                <c:pt idx="3">
                  <c:v>178</c:v>
                </c:pt>
                <c:pt idx="4">
                  <c:v>124</c:v>
                </c:pt>
                <c:pt idx="5">
                  <c:v>126</c:v>
                </c:pt>
                <c:pt idx="6">
                  <c:v>92</c:v>
                </c:pt>
                <c:pt idx="7">
                  <c:v>56</c:v>
                </c:pt>
                <c:pt idx="8">
                  <c:v>56</c:v>
                </c:pt>
                <c:pt idx="9">
                  <c:v>39</c:v>
                </c:pt>
                <c:pt idx="10">
                  <c:v>29</c:v>
                </c:pt>
                <c:pt idx="11">
                  <c:v>20</c:v>
                </c:pt>
                <c:pt idx="12">
                  <c:v>33</c:v>
                </c:pt>
                <c:pt idx="13">
                  <c:v>21</c:v>
                </c:pt>
                <c:pt idx="14">
                  <c:v>19</c:v>
                </c:pt>
                <c:pt idx="15">
                  <c:v>16</c:v>
                </c:pt>
                <c:pt idx="16">
                  <c:v>16</c:v>
                </c:pt>
                <c:pt idx="17">
                  <c:v>6</c:v>
                </c:pt>
                <c:pt idx="18">
                  <c:v>9</c:v>
                </c:pt>
                <c:pt idx="19">
                  <c:v>11</c:v>
                </c:pt>
                <c:pt idx="20">
                  <c:v>9</c:v>
                </c:pt>
                <c:pt idx="21">
                  <c:v>3</c:v>
                </c:pt>
                <c:pt idx="22">
                  <c:v>1</c:v>
                </c:pt>
                <c:pt idx="23">
                  <c:v>1</c:v>
                </c:pt>
                <c:pt idx="24">
                  <c:v>0</c:v>
                </c:pt>
                <c:pt idx="25">
                  <c:v>2</c:v>
                </c:pt>
                <c:pt idx="26">
                  <c:v>0</c:v>
                </c:pt>
                <c:pt idx="27">
                  <c:v>1</c:v>
                </c:pt>
                <c:pt idx="28">
                  <c:v>1</c:v>
                </c:pt>
                <c:pt idx="29">
                  <c:v>0</c:v>
                </c:pt>
                <c:pt idx="30">
                  <c:v>0</c:v>
                </c:pt>
              </c:numCache>
            </c:numRef>
          </c:val>
          <c:extLst>
            <c:ext xmlns:c16="http://schemas.microsoft.com/office/drawing/2014/chart" uri="{C3380CC4-5D6E-409C-BE32-E72D297353CC}">
              <c16:uniqueId val="{00000000-C23A-4F84-A119-F6526082457C}"/>
            </c:ext>
          </c:extLst>
        </c:ser>
        <c:dLbls>
          <c:showLegendKey val="0"/>
          <c:showVal val="0"/>
          <c:showCatName val="0"/>
          <c:showSerName val="0"/>
          <c:showPercent val="0"/>
          <c:showBubbleSize val="0"/>
        </c:dLbls>
        <c:gapWidth val="219"/>
        <c:overlap val="-27"/>
        <c:axId val="542825744"/>
        <c:axId val="542824760"/>
      </c:barChart>
      <c:catAx>
        <c:axId val="5428257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BRAND</a:t>
                </a:r>
                <a:endParaRPr lang="en-IN"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824760"/>
        <c:crosses val="autoZero"/>
        <c:auto val="1"/>
        <c:lblAlgn val="ctr"/>
        <c:lblOffset val="100"/>
        <c:noMultiLvlLbl val="0"/>
      </c:catAx>
      <c:valAx>
        <c:axId val="542824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 SOLD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825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Location</a:t>
            </a:r>
            <a:r>
              <a:rPr lang="en-US" baseline="0" dirty="0"/>
              <a:t> distribution on sold cars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Sold</c:v>
                </c:pt>
              </c:strCache>
            </c:strRef>
          </c:tx>
          <c:spPr>
            <a:solidFill>
              <a:schemeClr val="accent1"/>
            </a:solidFill>
            <a:ln>
              <a:noFill/>
            </a:ln>
            <a:effectLst/>
          </c:spPr>
          <c:invertIfNegative val="0"/>
          <c:cat>
            <c:strRef>
              <c:f>Sheet1!$A$2:$A$9</c:f>
              <c:strCache>
                <c:ptCount val="4"/>
                <c:pt idx="0">
                  <c:v>Central</c:v>
                </c:pt>
                <c:pt idx="1">
                  <c:v>East</c:v>
                </c:pt>
                <c:pt idx="2">
                  <c:v>South</c:v>
                </c:pt>
                <c:pt idx="3">
                  <c:v>West</c:v>
                </c:pt>
              </c:strCache>
            </c:strRef>
          </c:cat>
          <c:val>
            <c:numRef>
              <c:f>Sheet1!$B$2:$B$9</c:f>
              <c:numCache>
                <c:formatCode>General</c:formatCode>
                <c:ptCount val="8"/>
                <c:pt idx="0">
                  <c:v>540</c:v>
                </c:pt>
                <c:pt idx="1">
                  <c:v>630</c:v>
                </c:pt>
                <c:pt idx="2">
                  <c:v>343</c:v>
                </c:pt>
                <c:pt idx="3">
                  <c:v>487</c:v>
                </c:pt>
              </c:numCache>
            </c:numRef>
          </c:val>
          <c:extLst>
            <c:ext xmlns:c16="http://schemas.microsoft.com/office/drawing/2014/chart" uri="{C3380CC4-5D6E-409C-BE32-E72D297353CC}">
              <c16:uniqueId val="{00000000-FB33-4D15-ADB4-17B3BB236470}"/>
            </c:ext>
          </c:extLst>
        </c:ser>
        <c:dLbls>
          <c:showLegendKey val="0"/>
          <c:showVal val="0"/>
          <c:showCatName val="0"/>
          <c:showSerName val="0"/>
          <c:showPercent val="0"/>
          <c:showBubbleSize val="0"/>
        </c:dLbls>
        <c:gapWidth val="219"/>
        <c:overlap val="-27"/>
        <c:axId val="534493520"/>
        <c:axId val="534495488"/>
      </c:barChart>
      <c:catAx>
        <c:axId val="5344935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495488"/>
        <c:crosses val="autoZero"/>
        <c:auto val="1"/>
        <c:lblAlgn val="ctr"/>
        <c:lblOffset val="100"/>
        <c:noMultiLvlLbl val="0"/>
      </c:catAx>
      <c:valAx>
        <c:axId val="534495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sold cars</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493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7C1AC-9973-47BD-B5B4-8203F492127E}" type="datetimeFigureOut">
              <a:rPr lang="en-IN" smtClean="0"/>
              <a:t>10-06-2022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CBC94-7286-4166-BE2F-80CEB532FC79}" type="slidenum">
              <a:rPr lang="en-IN" smtClean="0"/>
              <a:t>‹#›</a:t>
            </a:fld>
            <a:endParaRPr lang="en-IN"/>
          </a:p>
        </p:txBody>
      </p:sp>
    </p:spTree>
    <p:extLst>
      <p:ext uri="{BB962C8B-B14F-4D97-AF65-F5344CB8AC3E}">
        <p14:creationId xmlns:p14="http://schemas.microsoft.com/office/powerpoint/2010/main" val="1656787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F77A-C08B-5269-A361-720649D131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04CD7C-0996-0BCA-9BC5-501E27428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7892B0-CB22-7471-5296-3112DCF00DEF}"/>
              </a:ext>
            </a:extLst>
          </p:cNvPr>
          <p:cNvSpPr>
            <a:spLocks noGrp="1"/>
          </p:cNvSpPr>
          <p:nvPr>
            <p:ph type="dt" sz="half" idx="10"/>
          </p:nvPr>
        </p:nvSpPr>
        <p:spPr/>
        <p:txBody>
          <a:bodyPr/>
          <a:lstStyle/>
          <a:p>
            <a:fld id="{6B3DEA53-1C5B-4D40-B668-8B7D77D6A092}" type="datetimeFigureOut">
              <a:rPr lang="en-IN" smtClean="0"/>
              <a:t>10-06-2022</a:t>
            </a:fld>
            <a:endParaRPr lang="en-IN"/>
          </a:p>
        </p:txBody>
      </p:sp>
      <p:sp>
        <p:nvSpPr>
          <p:cNvPr id="5" name="Footer Placeholder 4">
            <a:extLst>
              <a:ext uri="{FF2B5EF4-FFF2-40B4-BE49-F238E27FC236}">
                <a16:creationId xmlns:a16="http://schemas.microsoft.com/office/drawing/2014/main" id="{16B90E9A-07AE-4336-A4A7-1CD5C6DC3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318FC-AE88-D254-1132-98876057FC17}"/>
              </a:ext>
            </a:extLst>
          </p:cNvPr>
          <p:cNvSpPr>
            <a:spLocks noGrp="1"/>
          </p:cNvSpPr>
          <p:nvPr>
            <p:ph type="sldNum" sz="quarter" idx="12"/>
          </p:nvPr>
        </p:nvSpPr>
        <p:spPr/>
        <p:txBody>
          <a:bodyPr/>
          <a:lstStyle/>
          <a:p>
            <a:fld id="{1EFE655A-EC7D-4747-993C-8549E673CD9C}" type="slidenum">
              <a:rPr lang="en-IN" smtClean="0"/>
              <a:t>‹#›</a:t>
            </a:fld>
            <a:endParaRPr lang="en-IN"/>
          </a:p>
        </p:txBody>
      </p:sp>
    </p:spTree>
    <p:extLst>
      <p:ext uri="{BB962C8B-B14F-4D97-AF65-F5344CB8AC3E}">
        <p14:creationId xmlns:p14="http://schemas.microsoft.com/office/powerpoint/2010/main" val="312627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C0FE-B344-970B-D227-7E437F13AB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8B0B4A-E990-D487-EA23-22CF78A45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708BC-7838-8152-7BE6-B0ED32B7A35D}"/>
              </a:ext>
            </a:extLst>
          </p:cNvPr>
          <p:cNvSpPr>
            <a:spLocks noGrp="1"/>
          </p:cNvSpPr>
          <p:nvPr>
            <p:ph type="dt" sz="half" idx="10"/>
          </p:nvPr>
        </p:nvSpPr>
        <p:spPr/>
        <p:txBody>
          <a:bodyPr/>
          <a:lstStyle/>
          <a:p>
            <a:fld id="{6B3DEA53-1C5B-4D40-B668-8B7D77D6A092}" type="datetimeFigureOut">
              <a:rPr lang="en-IN" smtClean="0"/>
              <a:t>10-06-2022</a:t>
            </a:fld>
            <a:endParaRPr lang="en-IN"/>
          </a:p>
        </p:txBody>
      </p:sp>
      <p:sp>
        <p:nvSpPr>
          <p:cNvPr id="5" name="Footer Placeholder 4">
            <a:extLst>
              <a:ext uri="{FF2B5EF4-FFF2-40B4-BE49-F238E27FC236}">
                <a16:creationId xmlns:a16="http://schemas.microsoft.com/office/drawing/2014/main" id="{C1D75D16-2CF4-0CE5-513B-E239BA9C3E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9570F0-4EDC-24E4-05E3-861BA2CDED0A}"/>
              </a:ext>
            </a:extLst>
          </p:cNvPr>
          <p:cNvSpPr>
            <a:spLocks noGrp="1"/>
          </p:cNvSpPr>
          <p:nvPr>
            <p:ph type="sldNum" sz="quarter" idx="12"/>
          </p:nvPr>
        </p:nvSpPr>
        <p:spPr/>
        <p:txBody>
          <a:bodyPr/>
          <a:lstStyle/>
          <a:p>
            <a:fld id="{1EFE655A-EC7D-4747-993C-8549E673CD9C}" type="slidenum">
              <a:rPr lang="en-IN" smtClean="0"/>
              <a:t>‹#›</a:t>
            </a:fld>
            <a:endParaRPr lang="en-IN"/>
          </a:p>
        </p:txBody>
      </p:sp>
    </p:spTree>
    <p:extLst>
      <p:ext uri="{BB962C8B-B14F-4D97-AF65-F5344CB8AC3E}">
        <p14:creationId xmlns:p14="http://schemas.microsoft.com/office/powerpoint/2010/main" val="3779797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8A1B2-F8A8-6E56-42ED-5B00A68AE3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3314C-5A16-496F-7C39-3EA96266E6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AA0618-5CCB-A359-B503-40B14B595FF0}"/>
              </a:ext>
            </a:extLst>
          </p:cNvPr>
          <p:cNvSpPr>
            <a:spLocks noGrp="1"/>
          </p:cNvSpPr>
          <p:nvPr>
            <p:ph type="dt" sz="half" idx="10"/>
          </p:nvPr>
        </p:nvSpPr>
        <p:spPr/>
        <p:txBody>
          <a:bodyPr/>
          <a:lstStyle/>
          <a:p>
            <a:fld id="{6B3DEA53-1C5B-4D40-B668-8B7D77D6A092}" type="datetimeFigureOut">
              <a:rPr lang="en-IN" smtClean="0"/>
              <a:t>10-06-2022</a:t>
            </a:fld>
            <a:endParaRPr lang="en-IN"/>
          </a:p>
        </p:txBody>
      </p:sp>
      <p:sp>
        <p:nvSpPr>
          <p:cNvPr id="5" name="Footer Placeholder 4">
            <a:extLst>
              <a:ext uri="{FF2B5EF4-FFF2-40B4-BE49-F238E27FC236}">
                <a16:creationId xmlns:a16="http://schemas.microsoft.com/office/drawing/2014/main" id="{7A7C5987-8328-F797-2D63-DC1421C43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F9FD7B-A707-9866-5E6D-71E3C800CCD6}"/>
              </a:ext>
            </a:extLst>
          </p:cNvPr>
          <p:cNvSpPr>
            <a:spLocks noGrp="1"/>
          </p:cNvSpPr>
          <p:nvPr>
            <p:ph type="sldNum" sz="quarter" idx="12"/>
          </p:nvPr>
        </p:nvSpPr>
        <p:spPr/>
        <p:txBody>
          <a:bodyPr/>
          <a:lstStyle/>
          <a:p>
            <a:fld id="{1EFE655A-EC7D-4747-993C-8549E673CD9C}" type="slidenum">
              <a:rPr lang="en-IN" smtClean="0"/>
              <a:t>‹#›</a:t>
            </a:fld>
            <a:endParaRPr lang="en-IN"/>
          </a:p>
        </p:txBody>
      </p:sp>
    </p:spTree>
    <p:extLst>
      <p:ext uri="{BB962C8B-B14F-4D97-AF65-F5344CB8AC3E}">
        <p14:creationId xmlns:p14="http://schemas.microsoft.com/office/powerpoint/2010/main" val="2253123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A6DA-0AC7-6548-CD82-ED09542DD6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D73070-2847-4F12-A0CB-012A0E665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13CC4F-AE41-6443-E85D-C7C11C22179F}"/>
              </a:ext>
            </a:extLst>
          </p:cNvPr>
          <p:cNvSpPr>
            <a:spLocks noGrp="1"/>
          </p:cNvSpPr>
          <p:nvPr>
            <p:ph type="dt" sz="half" idx="10"/>
          </p:nvPr>
        </p:nvSpPr>
        <p:spPr/>
        <p:txBody>
          <a:bodyPr/>
          <a:lstStyle/>
          <a:p>
            <a:fld id="{6B3DEA53-1C5B-4D40-B668-8B7D77D6A092}" type="datetimeFigureOut">
              <a:rPr lang="en-IN" smtClean="0"/>
              <a:t>10-06-2022</a:t>
            </a:fld>
            <a:endParaRPr lang="en-IN"/>
          </a:p>
        </p:txBody>
      </p:sp>
      <p:sp>
        <p:nvSpPr>
          <p:cNvPr id="5" name="Footer Placeholder 4">
            <a:extLst>
              <a:ext uri="{FF2B5EF4-FFF2-40B4-BE49-F238E27FC236}">
                <a16:creationId xmlns:a16="http://schemas.microsoft.com/office/drawing/2014/main" id="{DC6DC60E-D8D1-A528-2221-4918152A03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A0470-724C-DC43-CA59-38ABA771CEE2}"/>
              </a:ext>
            </a:extLst>
          </p:cNvPr>
          <p:cNvSpPr>
            <a:spLocks noGrp="1"/>
          </p:cNvSpPr>
          <p:nvPr>
            <p:ph type="sldNum" sz="quarter" idx="12"/>
          </p:nvPr>
        </p:nvSpPr>
        <p:spPr/>
        <p:txBody>
          <a:bodyPr/>
          <a:lstStyle/>
          <a:p>
            <a:fld id="{1EFE655A-EC7D-4747-993C-8549E673CD9C}" type="slidenum">
              <a:rPr lang="en-IN" smtClean="0"/>
              <a:t>‹#›</a:t>
            </a:fld>
            <a:endParaRPr lang="en-IN"/>
          </a:p>
        </p:txBody>
      </p:sp>
    </p:spTree>
    <p:extLst>
      <p:ext uri="{BB962C8B-B14F-4D97-AF65-F5344CB8AC3E}">
        <p14:creationId xmlns:p14="http://schemas.microsoft.com/office/powerpoint/2010/main" val="328710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A0AA-F44A-BA37-171C-1339EE7E76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20D16-2678-6876-683D-0AAC45F5D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91803-72AD-C256-DEF7-48FB366E5256}"/>
              </a:ext>
            </a:extLst>
          </p:cNvPr>
          <p:cNvSpPr>
            <a:spLocks noGrp="1"/>
          </p:cNvSpPr>
          <p:nvPr>
            <p:ph type="dt" sz="half" idx="10"/>
          </p:nvPr>
        </p:nvSpPr>
        <p:spPr/>
        <p:txBody>
          <a:bodyPr/>
          <a:lstStyle/>
          <a:p>
            <a:fld id="{6B3DEA53-1C5B-4D40-B668-8B7D77D6A092}" type="datetimeFigureOut">
              <a:rPr lang="en-IN" smtClean="0"/>
              <a:t>10-06-2022</a:t>
            </a:fld>
            <a:endParaRPr lang="en-IN"/>
          </a:p>
        </p:txBody>
      </p:sp>
      <p:sp>
        <p:nvSpPr>
          <p:cNvPr id="5" name="Footer Placeholder 4">
            <a:extLst>
              <a:ext uri="{FF2B5EF4-FFF2-40B4-BE49-F238E27FC236}">
                <a16:creationId xmlns:a16="http://schemas.microsoft.com/office/drawing/2014/main" id="{CAD13C60-FEC4-F363-24E7-E4C550469E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522C3D-F082-4C6B-D5D9-E4002282F71E}"/>
              </a:ext>
            </a:extLst>
          </p:cNvPr>
          <p:cNvSpPr>
            <a:spLocks noGrp="1"/>
          </p:cNvSpPr>
          <p:nvPr>
            <p:ph type="sldNum" sz="quarter" idx="12"/>
          </p:nvPr>
        </p:nvSpPr>
        <p:spPr/>
        <p:txBody>
          <a:bodyPr/>
          <a:lstStyle/>
          <a:p>
            <a:fld id="{1EFE655A-EC7D-4747-993C-8549E673CD9C}" type="slidenum">
              <a:rPr lang="en-IN" smtClean="0"/>
              <a:t>‹#›</a:t>
            </a:fld>
            <a:endParaRPr lang="en-IN"/>
          </a:p>
        </p:txBody>
      </p:sp>
    </p:spTree>
    <p:extLst>
      <p:ext uri="{BB962C8B-B14F-4D97-AF65-F5344CB8AC3E}">
        <p14:creationId xmlns:p14="http://schemas.microsoft.com/office/powerpoint/2010/main" val="259205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8CCE-F1CE-1454-21B4-B128DA78A4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A3B548-C181-4CD5-4F68-562CDF8BA7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12A858-20F7-4E23-13FD-35D38D85C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D35D9B-B1F3-1743-0B9D-1A70F0DBD634}"/>
              </a:ext>
            </a:extLst>
          </p:cNvPr>
          <p:cNvSpPr>
            <a:spLocks noGrp="1"/>
          </p:cNvSpPr>
          <p:nvPr>
            <p:ph type="dt" sz="half" idx="10"/>
          </p:nvPr>
        </p:nvSpPr>
        <p:spPr/>
        <p:txBody>
          <a:bodyPr/>
          <a:lstStyle/>
          <a:p>
            <a:fld id="{6B3DEA53-1C5B-4D40-B668-8B7D77D6A092}" type="datetimeFigureOut">
              <a:rPr lang="en-IN" smtClean="0"/>
              <a:t>10-06-2022</a:t>
            </a:fld>
            <a:endParaRPr lang="en-IN"/>
          </a:p>
        </p:txBody>
      </p:sp>
      <p:sp>
        <p:nvSpPr>
          <p:cNvPr id="6" name="Footer Placeholder 5">
            <a:extLst>
              <a:ext uri="{FF2B5EF4-FFF2-40B4-BE49-F238E27FC236}">
                <a16:creationId xmlns:a16="http://schemas.microsoft.com/office/drawing/2014/main" id="{69EA2053-3CFA-9BAA-0E83-36B463A8F7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37D5B7-47C5-708B-BA2A-E4A65952E72E}"/>
              </a:ext>
            </a:extLst>
          </p:cNvPr>
          <p:cNvSpPr>
            <a:spLocks noGrp="1"/>
          </p:cNvSpPr>
          <p:nvPr>
            <p:ph type="sldNum" sz="quarter" idx="12"/>
          </p:nvPr>
        </p:nvSpPr>
        <p:spPr/>
        <p:txBody>
          <a:bodyPr/>
          <a:lstStyle/>
          <a:p>
            <a:fld id="{1EFE655A-EC7D-4747-993C-8549E673CD9C}" type="slidenum">
              <a:rPr lang="en-IN" smtClean="0"/>
              <a:t>‹#›</a:t>
            </a:fld>
            <a:endParaRPr lang="en-IN"/>
          </a:p>
        </p:txBody>
      </p:sp>
    </p:spTree>
    <p:extLst>
      <p:ext uri="{BB962C8B-B14F-4D97-AF65-F5344CB8AC3E}">
        <p14:creationId xmlns:p14="http://schemas.microsoft.com/office/powerpoint/2010/main" val="338375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9D888-4160-754A-9942-F00919DC40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0F31EA-E952-21DC-332F-3E0C0AD0F5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CB3C1-FE41-EB4C-B1D2-C3272A0338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5443FF-F714-2EAB-90EA-CBC417201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C4FF00-B315-C8C2-3883-0940EF8655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8D4B37-1E87-0B14-D692-5C061D001367}"/>
              </a:ext>
            </a:extLst>
          </p:cNvPr>
          <p:cNvSpPr>
            <a:spLocks noGrp="1"/>
          </p:cNvSpPr>
          <p:nvPr>
            <p:ph type="dt" sz="half" idx="10"/>
          </p:nvPr>
        </p:nvSpPr>
        <p:spPr/>
        <p:txBody>
          <a:bodyPr/>
          <a:lstStyle/>
          <a:p>
            <a:fld id="{6B3DEA53-1C5B-4D40-B668-8B7D77D6A092}" type="datetimeFigureOut">
              <a:rPr lang="en-IN" smtClean="0"/>
              <a:t>10-06-2022</a:t>
            </a:fld>
            <a:endParaRPr lang="en-IN"/>
          </a:p>
        </p:txBody>
      </p:sp>
      <p:sp>
        <p:nvSpPr>
          <p:cNvPr id="8" name="Footer Placeholder 7">
            <a:extLst>
              <a:ext uri="{FF2B5EF4-FFF2-40B4-BE49-F238E27FC236}">
                <a16:creationId xmlns:a16="http://schemas.microsoft.com/office/drawing/2014/main" id="{273AEFAF-6FBC-A569-F389-8C0307473B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189FCC-1E1F-E9EE-A60C-9E1215816A32}"/>
              </a:ext>
            </a:extLst>
          </p:cNvPr>
          <p:cNvSpPr>
            <a:spLocks noGrp="1"/>
          </p:cNvSpPr>
          <p:nvPr>
            <p:ph type="sldNum" sz="quarter" idx="12"/>
          </p:nvPr>
        </p:nvSpPr>
        <p:spPr/>
        <p:txBody>
          <a:bodyPr/>
          <a:lstStyle/>
          <a:p>
            <a:fld id="{1EFE655A-EC7D-4747-993C-8549E673CD9C}" type="slidenum">
              <a:rPr lang="en-IN" smtClean="0"/>
              <a:t>‹#›</a:t>
            </a:fld>
            <a:endParaRPr lang="en-IN"/>
          </a:p>
        </p:txBody>
      </p:sp>
    </p:spTree>
    <p:extLst>
      <p:ext uri="{BB962C8B-B14F-4D97-AF65-F5344CB8AC3E}">
        <p14:creationId xmlns:p14="http://schemas.microsoft.com/office/powerpoint/2010/main" val="259218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21D8-8519-2831-9FFD-64C44233B0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385826-A04C-7088-DD7F-FDC770E18BFD}"/>
              </a:ext>
            </a:extLst>
          </p:cNvPr>
          <p:cNvSpPr>
            <a:spLocks noGrp="1"/>
          </p:cNvSpPr>
          <p:nvPr>
            <p:ph type="dt" sz="half" idx="10"/>
          </p:nvPr>
        </p:nvSpPr>
        <p:spPr/>
        <p:txBody>
          <a:bodyPr/>
          <a:lstStyle/>
          <a:p>
            <a:fld id="{6B3DEA53-1C5B-4D40-B668-8B7D77D6A092}" type="datetimeFigureOut">
              <a:rPr lang="en-IN" smtClean="0"/>
              <a:t>10-06-2022</a:t>
            </a:fld>
            <a:endParaRPr lang="en-IN"/>
          </a:p>
        </p:txBody>
      </p:sp>
      <p:sp>
        <p:nvSpPr>
          <p:cNvPr id="4" name="Footer Placeholder 3">
            <a:extLst>
              <a:ext uri="{FF2B5EF4-FFF2-40B4-BE49-F238E27FC236}">
                <a16:creationId xmlns:a16="http://schemas.microsoft.com/office/drawing/2014/main" id="{96D1B07F-4AAD-FC48-07FE-F47617A722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43083B-68CA-4D2F-D7EB-1E8E764CBF54}"/>
              </a:ext>
            </a:extLst>
          </p:cNvPr>
          <p:cNvSpPr>
            <a:spLocks noGrp="1"/>
          </p:cNvSpPr>
          <p:nvPr>
            <p:ph type="sldNum" sz="quarter" idx="12"/>
          </p:nvPr>
        </p:nvSpPr>
        <p:spPr/>
        <p:txBody>
          <a:bodyPr/>
          <a:lstStyle/>
          <a:p>
            <a:fld id="{1EFE655A-EC7D-4747-993C-8549E673CD9C}" type="slidenum">
              <a:rPr lang="en-IN" smtClean="0"/>
              <a:t>‹#›</a:t>
            </a:fld>
            <a:endParaRPr lang="en-IN"/>
          </a:p>
        </p:txBody>
      </p:sp>
    </p:spTree>
    <p:extLst>
      <p:ext uri="{BB962C8B-B14F-4D97-AF65-F5344CB8AC3E}">
        <p14:creationId xmlns:p14="http://schemas.microsoft.com/office/powerpoint/2010/main" val="384554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6881AE-7ECA-498E-2178-14AFEDBD3DD6}"/>
              </a:ext>
            </a:extLst>
          </p:cNvPr>
          <p:cNvSpPr>
            <a:spLocks noGrp="1"/>
          </p:cNvSpPr>
          <p:nvPr>
            <p:ph type="dt" sz="half" idx="10"/>
          </p:nvPr>
        </p:nvSpPr>
        <p:spPr/>
        <p:txBody>
          <a:bodyPr/>
          <a:lstStyle/>
          <a:p>
            <a:fld id="{6B3DEA53-1C5B-4D40-B668-8B7D77D6A092}" type="datetimeFigureOut">
              <a:rPr lang="en-IN" smtClean="0"/>
              <a:t>10-06-2022</a:t>
            </a:fld>
            <a:endParaRPr lang="en-IN"/>
          </a:p>
        </p:txBody>
      </p:sp>
      <p:sp>
        <p:nvSpPr>
          <p:cNvPr id="3" name="Footer Placeholder 2">
            <a:extLst>
              <a:ext uri="{FF2B5EF4-FFF2-40B4-BE49-F238E27FC236}">
                <a16:creationId xmlns:a16="http://schemas.microsoft.com/office/drawing/2014/main" id="{BF49DB89-7805-6054-9727-C3C4E9E173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44BB34-8217-510E-CB73-F09DF3546E0F}"/>
              </a:ext>
            </a:extLst>
          </p:cNvPr>
          <p:cNvSpPr>
            <a:spLocks noGrp="1"/>
          </p:cNvSpPr>
          <p:nvPr>
            <p:ph type="sldNum" sz="quarter" idx="12"/>
          </p:nvPr>
        </p:nvSpPr>
        <p:spPr/>
        <p:txBody>
          <a:bodyPr/>
          <a:lstStyle/>
          <a:p>
            <a:fld id="{1EFE655A-EC7D-4747-993C-8549E673CD9C}" type="slidenum">
              <a:rPr lang="en-IN" smtClean="0"/>
              <a:t>‹#›</a:t>
            </a:fld>
            <a:endParaRPr lang="en-IN"/>
          </a:p>
        </p:txBody>
      </p:sp>
    </p:spTree>
    <p:extLst>
      <p:ext uri="{BB962C8B-B14F-4D97-AF65-F5344CB8AC3E}">
        <p14:creationId xmlns:p14="http://schemas.microsoft.com/office/powerpoint/2010/main" val="142696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EBF8-E014-5B47-B2A9-8DB921F37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45394D-946F-F139-CD50-BFB343531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C745F8-2A08-1F59-430F-59A526A0A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63BF9-0E1C-513F-2563-BC58BD0CF8FD}"/>
              </a:ext>
            </a:extLst>
          </p:cNvPr>
          <p:cNvSpPr>
            <a:spLocks noGrp="1"/>
          </p:cNvSpPr>
          <p:nvPr>
            <p:ph type="dt" sz="half" idx="10"/>
          </p:nvPr>
        </p:nvSpPr>
        <p:spPr/>
        <p:txBody>
          <a:bodyPr/>
          <a:lstStyle/>
          <a:p>
            <a:fld id="{6B3DEA53-1C5B-4D40-B668-8B7D77D6A092}" type="datetimeFigureOut">
              <a:rPr lang="en-IN" smtClean="0"/>
              <a:t>10-06-2022</a:t>
            </a:fld>
            <a:endParaRPr lang="en-IN"/>
          </a:p>
        </p:txBody>
      </p:sp>
      <p:sp>
        <p:nvSpPr>
          <p:cNvPr id="6" name="Footer Placeholder 5">
            <a:extLst>
              <a:ext uri="{FF2B5EF4-FFF2-40B4-BE49-F238E27FC236}">
                <a16:creationId xmlns:a16="http://schemas.microsoft.com/office/drawing/2014/main" id="{ACCFA5E4-877E-5A40-3C9A-419F72C60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8A9CC3-1377-35B3-BF1A-CA6417BCFAC5}"/>
              </a:ext>
            </a:extLst>
          </p:cNvPr>
          <p:cNvSpPr>
            <a:spLocks noGrp="1"/>
          </p:cNvSpPr>
          <p:nvPr>
            <p:ph type="sldNum" sz="quarter" idx="12"/>
          </p:nvPr>
        </p:nvSpPr>
        <p:spPr/>
        <p:txBody>
          <a:bodyPr/>
          <a:lstStyle/>
          <a:p>
            <a:fld id="{1EFE655A-EC7D-4747-993C-8549E673CD9C}" type="slidenum">
              <a:rPr lang="en-IN" smtClean="0"/>
              <a:t>‹#›</a:t>
            </a:fld>
            <a:endParaRPr lang="en-IN"/>
          </a:p>
        </p:txBody>
      </p:sp>
    </p:spTree>
    <p:extLst>
      <p:ext uri="{BB962C8B-B14F-4D97-AF65-F5344CB8AC3E}">
        <p14:creationId xmlns:p14="http://schemas.microsoft.com/office/powerpoint/2010/main" val="102766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8407-B68C-6BA1-282E-7628E795A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2EAC03-FD88-5E9D-7714-A7EA342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324D59-565E-88C9-A4EF-716FCF069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778D6-7AA3-DF28-8B8F-E743B0245819}"/>
              </a:ext>
            </a:extLst>
          </p:cNvPr>
          <p:cNvSpPr>
            <a:spLocks noGrp="1"/>
          </p:cNvSpPr>
          <p:nvPr>
            <p:ph type="dt" sz="half" idx="10"/>
          </p:nvPr>
        </p:nvSpPr>
        <p:spPr/>
        <p:txBody>
          <a:bodyPr/>
          <a:lstStyle/>
          <a:p>
            <a:fld id="{6B3DEA53-1C5B-4D40-B668-8B7D77D6A092}" type="datetimeFigureOut">
              <a:rPr lang="en-IN" smtClean="0"/>
              <a:t>10-06-2022</a:t>
            </a:fld>
            <a:endParaRPr lang="en-IN"/>
          </a:p>
        </p:txBody>
      </p:sp>
      <p:sp>
        <p:nvSpPr>
          <p:cNvPr id="6" name="Footer Placeholder 5">
            <a:extLst>
              <a:ext uri="{FF2B5EF4-FFF2-40B4-BE49-F238E27FC236}">
                <a16:creationId xmlns:a16="http://schemas.microsoft.com/office/drawing/2014/main" id="{D7C983F0-77F7-53F9-8593-AA52236B13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9C0162-E835-7B00-88EA-BAF505B52ACC}"/>
              </a:ext>
            </a:extLst>
          </p:cNvPr>
          <p:cNvSpPr>
            <a:spLocks noGrp="1"/>
          </p:cNvSpPr>
          <p:nvPr>
            <p:ph type="sldNum" sz="quarter" idx="12"/>
          </p:nvPr>
        </p:nvSpPr>
        <p:spPr/>
        <p:txBody>
          <a:bodyPr/>
          <a:lstStyle/>
          <a:p>
            <a:fld id="{1EFE655A-EC7D-4747-993C-8549E673CD9C}" type="slidenum">
              <a:rPr lang="en-IN" smtClean="0"/>
              <a:t>‹#›</a:t>
            </a:fld>
            <a:endParaRPr lang="en-IN"/>
          </a:p>
        </p:txBody>
      </p:sp>
    </p:spTree>
    <p:extLst>
      <p:ext uri="{BB962C8B-B14F-4D97-AF65-F5344CB8AC3E}">
        <p14:creationId xmlns:p14="http://schemas.microsoft.com/office/powerpoint/2010/main" val="231045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B7921-22A8-59E0-11A7-029096070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CE72C9-B409-D3FC-512F-72A9E28822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B54A8E-ED29-6ED6-CD1B-7DF10BD8B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DEA53-1C5B-4D40-B668-8B7D77D6A092}" type="datetimeFigureOut">
              <a:rPr lang="en-IN" smtClean="0"/>
              <a:t>10-06-2022</a:t>
            </a:fld>
            <a:endParaRPr lang="en-IN"/>
          </a:p>
        </p:txBody>
      </p:sp>
      <p:sp>
        <p:nvSpPr>
          <p:cNvPr id="5" name="Footer Placeholder 4">
            <a:extLst>
              <a:ext uri="{FF2B5EF4-FFF2-40B4-BE49-F238E27FC236}">
                <a16:creationId xmlns:a16="http://schemas.microsoft.com/office/drawing/2014/main" id="{367F3428-6315-2F4B-FD56-243865E8B1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370830-BEA6-4B75-2D9B-6BD02C3406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FE655A-EC7D-4747-993C-8549E673CD9C}" type="slidenum">
              <a:rPr lang="en-IN" smtClean="0"/>
              <a:t>‹#›</a:t>
            </a:fld>
            <a:endParaRPr lang="en-IN"/>
          </a:p>
        </p:txBody>
      </p:sp>
    </p:spTree>
    <p:extLst>
      <p:ext uri="{BB962C8B-B14F-4D97-AF65-F5344CB8AC3E}">
        <p14:creationId xmlns:p14="http://schemas.microsoft.com/office/powerpoint/2010/main" val="2784153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300A-1301-A5C1-C195-9C47EB4B0000}"/>
              </a:ext>
            </a:extLst>
          </p:cNvPr>
          <p:cNvSpPr>
            <a:spLocks noGrp="1"/>
          </p:cNvSpPr>
          <p:nvPr>
            <p:ph type="ctrTitle"/>
          </p:nvPr>
        </p:nvSpPr>
        <p:spPr>
          <a:xfrm>
            <a:off x="1524000" y="1122363"/>
            <a:ext cx="9144000" cy="1508542"/>
          </a:xfrm>
        </p:spPr>
        <p:txBody>
          <a:bodyPr/>
          <a:lstStyle/>
          <a:p>
            <a:r>
              <a:rPr lang="en-US" dirty="0"/>
              <a:t>Capstone Project</a:t>
            </a:r>
            <a:endParaRPr lang="en-IN" dirty="0"/>
          </a:p>
        </p:txBody>
      </p:sp>
      <p:sp>
        <p:nvSpPr>
          <p:cNvPr id="3" name="Subtitle 2">
            <a:extLst>
              <a:ext uri="{FF2B5EF4-FFF2-40B4-BE49-F238E27FC236}">
                <a16:creationId xmlns:a16="http://schemas.microsoft.com/office/drawing/2014/main" id="{4E08E3C6-D746-3315-5683-E9304837ABEF}"/>
              </a:ext>
            </a:extLst>
          </p:cNvPr>
          <p:cNvSpPr>
            <a:spLocks noGrp="1"/>
          </p:cNvSpPr>
          <p:nvPr>
            <p:ph type="subTitle" idx="1"/>
          </p:nvPr>
        </p:nvSpPr>
        <p:spPr>
          <a:xfrm>
            <a:off x="1524000" y="2983832"/>
            <a:ext cx="9144000" cy="2273968"/>
          </a:xfrm>
        </p:spPr>
        <p:txBody>
          <a:bodyPr>
            <a:normAutofit fontScale="92500" lnSpcReduction="10000"/>
          </a:bodyPr>
          <a:lstStyle/>
          <a:p>
            <a:r>
              <a:rPr lang="en-US" dirty="0"/>
              <a:t>An automobile company wants to enter the Indian used-car market, they wants to understand the factors affecting the pricing of car in the market. They want to know which variables are significant in predicting the price of used car.</a:t>
            </a:r>
          </a:p>
          <a:p>
            <a:r>
              <a:rPr lang="en-US" b="1" dirty="0"/>
              <a:t>To do:</a:t>
            </a:r>
          </a:p>
          <a:p>
            <a:r>
              <a:rPr lang="en-US" dirty="0"/>
              <a:t>Perform the exploratory analysis, some basic descriptive statistics, manipulation. Followed by performing relevant hypothesis testing and model building and evaluate the result.</a:t>
            </a:r>
          </a:p>
          <a:p>
            <a:endParaRPr lang="en-IN" dirty="0"/>
          </a:p>
        </p:txBody>
      </p:sp>
    </p:spTree>
    <p:extLst>
      <p:ext uri="{BB962C8B-B14F-4D97-AF65-F5344CB8AC3E}">
        <p14:creationId xmlns:p14="http://schemas.microsoft.com/office/powerpoint/2010/main" val="125107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2F10-B593-5B71-DB55-4684079B726F}"/>
              </a:ext>
            </a:extLst>
          </p:cNvPr>
          <p:cNvSpPr>
            <a:spLocks noGrp="1"/>
          </p:cNvSpPr>
          <p:nvPr>
            <p:ph type="title"/>
          </p:nvPr>
        </p:nvSpPr>
        <p:spPr/>
        <p:txBody>
          <a:bodyPr/>
          <a:lstStyle/>
          <a:p>
            <a:r>
              <a:rPr lang="en-US" dirty="0"/>
              <a:t>Descriptive Statistics</a:t>
            </a:r>
            <a:endParaRPr lang="en-IN" dirty="0"/>
          </a:p>
        </p:txBody>
      </p:sp>
      <p:sp>
        <p:nvSpPr>
          <p:cNvPr id="3" name="Content Placeholder 2">
            <a:extLst>
              <a:ext uri="{FF2B5EF4-FFF2-40B4-BE49-F238E27FC236}">
                <a16:creationId xmlns:a16="http://schemas.microsoft.com/office/drawing/2014/main" id="{39F23F98-9E08-B268-9AF6-39191FCBCC59}"/>
              </a:ext>
            </a:extLst>
          </p:cNvPr>
          <p:cNvSpPr>
            <a:spLocks noGrp="1"/>
          </p:cNvSpPr>
          <p:nvPr>
            <p:ph idx="1"/>
          </p:nvPr>
        </p:nvSpPr>
        <p:spPr/>
        <p:txBody>
          <a:bodyPr/>
          <a:lstStyle/>
          <a:p>
            <a:pPr algn="ctr"/>
            <a:r>
              <a:rPr lang="en-US" dirty="0"/>
              <a:t>For categorical data</a:t>
            </a:r>
          </a:p>
          <a:p>
            <a:pPr marL="0" indent="0">
              <a:buNone/>
            </a:pPr>
            <a:r>
              <a:rPr lang="en-US" dirty="0"/>
              <a:t>Fuel type              Number of cars</a:t>
            </a:r>
          </a:p>
          <a:p>
            <a:pPr marL="0" indent="0">
              <a:buNone/>
            </a:pPr>
            <a:r>
              <a:rPr lang="en-US" dirty="0"/>
              <a:t>Diesel                      4299</a:t>
            </a:r>
          </a:p>
          <a:p>
            <a:pPr marL="0" indent="0">
              <a:buNone/>
            </a:pPr>
            <a:r>
              <a:rPr lang="en-US" dirty="0"/>
              <a:t>CNG                         52</a:t>
            </a:r>
          </a:p>
          <a:p>
            <a:pPr marL="0" indent="0">
              <a:buNone/>
            </a:pPr>
            <a:r>
              <a:rPr lang="en-US" dirty="0"/>
              <a:t>LPG                         35</a:t>
            </a:r>
          </a:p>
          <a:p>
            <a:pPr marL="0" indent="0">
              <a:buNone/>
            </a:pPr>
            <a:r>
              <a:rPr lang="en-US" dirty="0"/>
              <a:t>Petrol                      3520</a:t>
            </a:r>
            <a:endParaRPr lang="en-IN" dirty="0"/>
          </a:p>
        </p:txBody>
      </p:sp>
    </p:spTree>
    <p:extLst>
      <p:ext uri="{BB962C8B-B14F-4D97-AF65-F5344CB8AC3E}">
        <p14:creationId xmlns:p14="http://schemas.microsoft.com/office/powerpoint/2010/main" val="77874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DCA7-7A8A-7A1D-391A-45D151C05C0C}"/>
              </a:ext>
            </a:extLst>
          </p:cNvPr>
          <p:cNvSpPr>
            <a:spLocks noGrp="1"/>
          </p:cNvSpPr>
          <p:nvPr>
            <p:ph type="title"/>
          </p:nvPr>
        </p:nvSpPr>
        <p:spPr>
          <a:xfrm>
            <a:off x="838200" y="224589"/>
            <a:ext cx="10515600" cy="1026695"/>
          </a:xfrm>
        </p:spPr>
        <p:txBody>
          <a:bodyPr/>
          <a:lstStyle/>
          <a:p>
            <a:r>
              <a:rPr lang="en-US" dirty="0"/>
              <a:t>Descriptive Statistics</a:t>
            </a:r>
            <a:endParaRPr lang="en-IN" dirty="0"/>
          </a:p>
        </p:txBody>
      </p:sp>
      <p:sp>
        <p:nvSpPr>
          <p:cNvPr id="3" name="Content Placeholder 2">
            <a:extLst>
              <a:ext uri="{FF2B5EF4-FFF2-40B4-BE49-F238E27FC236}">
                <a16:creationId xmlns:a16="http://schemas.microsoft.com/office/drawing/2014/main" id="{99AB2F4C-5D09-16CF-3BB9-B724D5CCA18D}"/>
              </a:ext>
            </a:extLst>
          </p:cNvPr>
          <p:cNvSpPr>
            <a:spLocks noGrp="1"/>
          </p:cNvSpPr>
          <p:nvPr>
            <p:ph idx="1"/>
          </p:nvPr>
        </p:nvSpPr>
        <p:spPr>
          <a:xfrm>
            <a:off x="838200" y="1026696"/>
            <a:ext cx="10515600" cy="5466180"/>
          </a:xfrm>
        </p:spPr>
        <p:txBody>
          <a:bodyPr>
            <a:normAutofit lnSpcReduction="10000"/>
          </a:bodyPr>
          <a:lstStyle/>
          <a:p>
            <a:pPr algn="ctr"/>
            <a:r>
              <a:rPr lang="en-US" dirty="0"/>
              <a:t>For categorical data</a:t>
            </a:r>
          </a:p>
          <a:p>
            <a:pPr marL="0" indent="0">
              <a:buNone/>
            </a:pPr>
            <a:r>
              <a:rPr lang="en-IN" dirty="0"/>
              <a:t>Number of seats                   Number of cars</a:t>
            </a:r>
          </a:p>
          <a:p>
            <a:pPr marL="0" indent="0">
              <a:buNone/>
            </a:pPr>
            <a:r>
              <a:rPr lang="en-IN" dirty="0"/>
              <a:t>Seat 2                                               2</a:t>
            </a:r>
          </a:p>
          <a:p>
            <a:pPr marL="0" indent="0">
              <a:buNone/>
            </a:pPr>
            <a:r>
              <a:rPr lang="en-IN" dirty="0"/>
              <a:t>Seat 4                                               133</a:t>
            </a:r>
          </a:p>
          <a:p>
            <a:pPr marL="0" indent="0">
              <a:buNone/>
            </a:pPr>
            <a:r>
              <a:rPr lang="en-IN" dirty="0"/>
              <a:t>Seat 5                                               1652</a:t>
            </a:r>
          </a:p>
          <a:p>
            <a:pPr marL="0" indent="0">
              <a:buNone/>
            </a:pPr>
            <a:r>
              <a:rPr lang="en-IN" dirty="0"/>
              <a:t>Seat 6                                               62</a:t>
            </a:r>
          </a:p>
          <a:p>
            <a:pPr marL="0" indent="0">
              <a:buNone/>
            </a:pPr>
            <a:r>
              <a:rPr lang="en-IN" dirty="0"/>
              <a:t>Seat 7                                                1120</a:t>
            </a:r>
          </a:p>
          <a:p>
            <a:pPr marL="0" indent="0">
              <a:buNone/>
            </a:pPr>
            <a:r>
              <a:rPr lang="en-IN" dirty="0"/>
              <a:t>Seat 8                                                235</a:t>
            </a:r>
          </a:p>
          <a:p>
            <a:pPr marL="0" indent="0">
              <a:buNone/>
            </a:pPr>
            <a:r>
              <a:rPr lang="en-IN" dirty="0"/>
              <a:t>Seat 9                                               80</a:t>
            </a:r>
          </a:p>
          <a:p>
            <a:pPr marL="0" indent="0">
              <a:buNone/>
            </a:pPr>
            <a:r>
              <a:rPr lang="en-IN" dirty="0"/>
              <a:t>Seat 10                                             19</a:t>
            </a:r>
          </a:p>
          <a:p>
            <a:pPr marL="0" indent="0">
              <a:buNone/>
            </a:pPr>
            <a:r>
              <a:rPr lang="en-IN" dirty="0"/>
              <a:t>Seat 14                                             1</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89254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2B49-0A80-C8BC-A308-D82FE8612490}"/>
              </a:ext>
            </a:extLst>
          </p:cNvPr>
          <p:cNvSpPr>
            <a:spLocks noGrp="1"/>
          </p:cNvSpPr>
          <p:nvPr>
            <p:ph type="title"/>
          </p:nvPr>
        </p:nvSpPr>
        <p:spPr/>
        <p:txBody>
          <a:bodyPr/>
          <a:lstStyle/>
          <a:p>
            <a:r>
              <a:rPr lang="en-US" dirty="0"/>
              <a:t>Which variables are significant in the predicting the price of a used car?</a:t>
            </a:r>
            <a:endParaRPr lang="en-IN" dirty="0"/>
          </a:p>
        </p:txBody>
      </p:sp>
      <p:sp>
        <p:nvSpPr>
          <p:cNvPr id="3" name="Content Placeholder 2">
            <a:extLst>
              <a:ext uri="{FF2B5EF4-FFF2-40B4-BE49-F238E27FC236}">
                <a16:creationId xmlns:a16="http://schemas.microsoft.com/office/drawing/2014/main" id="{299F84D7-EA2D-6E5F-0CB5-A6EE6F949CE1}"/>
              </a:ext>
            </a:extLst>
          </p:cNvPr>
          <p:cNvSpPr>
            <a:spLocks noGrp="1"/>
          </p:cNvSpPr>
          <p:nvPr>
            <p:ph idx="1"/>
          </p:nvPr>
        </p:nvSpPr>
        <p:spPr/>
        <p:txBody>
          <a:bodyPr>
            <a:normAutofit fontScale="92500" lnSpcReduction="20000"/>
          </a:bodyPr>
          <a:lstStyle/>
          <a:p>
            <a:pPr marL="0" indent="0">
              <a:buNone/>
            </a:pPr>
            <a:r>
              <a:rPr lang="en-US" dirty="0"/>
              <a:t>The significant variables are:</a:t>
            </a:r>
          </a:p>
          <a:p>
            <a:pPr marL="514350" indent="-514350">
              <a:buAutoNum type="arabicPeriod"/>
            </a:pPr>
            <a:r>
              <a:rPr lang="en-US" dirty="0"/>
              <a:t>km_driven</a:t>
            </a:r>
          </a:p>
          <a:p>
            <a:pPr marL="514350" indent="-514350">
              <a:buAutoNum type="arabicPeriod"/>
            </a:pPr>
            <a:r>
              <a:rPr lang="en-US" dirty="0"/>
              <a:t>Fuel </a:t>
            </a:r>
          </a:p>
          <a:p>
            <a:pPr marL="514350" indent="-514350">
              <a:buAutoNum type="arabicPeriod"/>
            </a:pPr>
            <a:r>
              <a:rPr lang="en-US" dirty="0"/>
              <a:t>Brand</a:t>
            </a:r>
          </a:p>
          <a:p>
            <a:pPr marL="514350" indent="-514350">
              <a:buAutoNum type="arabicPeriod"/>
            </a:pPr>
            <a:r>
              <a:rPr lang="en-US" dirty="0"/>
              <a:t>Seats</a:t>
            </a:r>
          </a:p>
          <a:p>
            <a:pPr marL="514350" indent="-514350">
              <a:buAutoNum type="arabicPeriod"/>
            </a:pPr>
            <a:r>
              <a:rPr lang="en-US" dirty="0"/>
              <a:t>Owner type</a:t>
            </a:r>
          </a:p>
          <a:p>
            <a:pPr marL="514350" indent="-514350">
              <a:buAutoNum type="arabicPeriod"/>
            </a:pPr>
            <a:r>
              <a:rPr lang="en-US" dirty="0"/>
              <a:t>Transmission</a:t>
            </a:r>
          </a:p>
          <a:p>
            <a:pPr marL="514350" indent="-514350">
              <a:buAutoNum type="arabicPeriod"/>
            </a:pPr>
            <a:r>
              <a:rPr lang="en-US" dirty="0"/>
              <a:t>Mileage</a:t>
            </a:r>
          </a:p>
          <a:p>
            <a:pPr marL="514350" indent="-514350">
              <a:buAutoNum type="arabicPeriod"/>
            </a:pPr>
            <a:r>
              <a:rPr lang="en-US" dirty="0"/>
              <a:t>Engine</a:t>
            </a:r>
          </a:p>
          <a:p>
            <a:pPr marL="514350" indent="-514350">
              <a:buAutoNum type="arabicPeriod"/>
            </a:pPr>
            <a:r>
              <a:rPr lang="en-US" dirty="0"/>
              <a:t>Max_power</a:t>
            </a:r>
            <a:endParaRPr lang="en-IN" dirty="0"/>
          </a:p>
        </p:txBody>
      </p:sp>
    </p:spTree>
    <p:extLst>
      <p:ext uri="{BB962C8B-B14F-4D97-AF65-F5344CB8AC3E}">
        <p14:creationId xmlns:p14="http://schemas.microsoft.com/office/powerpoint/2010/main" val="161685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C570-6BF8-B698-DEC3-164FC606A84C}"/>
              </a:ext>
            </a:extLst>
          </p:cNvPr>
          <p:cNvSpPr>
            <a:spLocks noGrp="1"/>
          </p:cNvSpPr>
          <p:nvPr>
            <p:ph type="title"/>
          </p:nvPr>
        </p:nvSpPr>
        <p:spPr/>
        <p:txBody>
          <a:bodyPr/>
          <a:lstStyle/>
          <a:p>
            <a:r>
              <a:rPr lang="en-US" dirty="0"/>
              <a:t>How well these significant variables describe the price of the car?</a:t>
            </a:r>
            <a:endParaRPr lang="en-IN" dirty="0"/>
          </a:p>
        </p:txBody>
      </p:sp>
      <p:sp>
        <p:nvSpPr>
          <p:cNvPr id="3" name="Content Placeholder 2">
            <a:extLst>
              <a:ext uri="{FF2B5EF4-FFF2-40B4-BE49-F238E27FC236}">
                <a16:creationId xmlns:a16="http://schemas.microsoft.com/office/drawing/2014/main" id="{7394AE30-6868-D7CC-6D7B-5F52B1F50E73}"/>
              </a:ext>
            </a:extLst>
          </p:cNvPr>
          <p:cNvSpPr>
            <a:spLocks noGrp="1"/>
          </p:cNvSpPr>
          <p:nvPr>
            <p:ph idx="1"/>
          </p:nvPr>
        </p:nvSpPr>
        <p:spPr>
          <a:xfrm>
            <a:off x="838200" y="1825625"/>
            <a:ext cx="10515600" cy="4667250"/>
          </a:xfrm>
        </p:spPr>
        <p:txBody>
          <a:bodyPr>
            <a:normAutofit fontScale="92500" lnSpcReduction="10000"/>
          </a:bodyPr>
          <a:lstStyle/>
          <a:p>
            <a:r>
              <a:rPr lang="en-US" dirty="0"/>
              <a:t>After running regression including all the dummy variables the Adjusted R square is 0.865.</a:t>
            </a:r>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So the variables significantly predict the selling price of car, with minimal error.</a:t>
            </a:r>
          </a:p>
        </p:txBody>
      </p:sp>
      <p:pic>
        <p:nvPicPr>
          <p:cNvPr id="5" name="Picture 4">
            <a:extLst>
              <a:ext uri="{FF2B5EF4-FFF2-40B4-BE49-F238E27FC236}">
                <a16:creationId xmlns:a16="http://schemas.microsoft.com/office/drawing/2014/main" id="{C8263A83-66B6-5DCE-24D8-08FF960A5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0" y="2771195"/>
            <a:ext cx="9336506" cy="2891668"/>
          </a:xfrm>
          <a:prstGeom prst="rect">
            <a:avLst/>
          </a:prstGeom>
        </p:spPr>
      </p:pic>
    </p:spTree>
    <p:extLst>
      <p:ext uri="{BB962C8B-B14F-4D97-AF65-F5344CB8AC3E}">
        <p14:creationId xmlns:p14="http://schemas.microsoft.com/office/powerpoint/2010/main" val="71004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20F6-714F-F29F-83D7-6097D7BA1A40}"/>
              </a:ext>
            </a:extLst>
          </p:cNvPr>
          <p:cNvSpPr>
            <a:spLocks noGrp="1"/>
          </p:cNvSpPr>
          <p:nvPr>
            <p:ph type="title"/>
          </p:nvPr>
        </p:nvSpPr>
        <p:spPr>
          <a:xfrm>
            <a:off x="838200" y="365125"/>
            <a:ext cx="10515600" cy="1110749"/>
          </a:xfrm>
        </p:spPr>
        <p:txBody>
          <a:bodyPr>
            <a:normAutofit fontScale="90000"/>
          </a:bodyPr>
          <a:lstStyle/>
          <a:p>
            <a:r>
              <a:rPr lang="en-US" dirty="0"/>
              <a:t>Model of predicted value and actual value of selling price of the cars.</a:t>
            </a:r>
            <a:endParaRPr lang="en-IN" dirty="0"/>
          </a:p>
        </p:txBody>
      </p:sp>
      <p:pic>
        <p:nvPicPr>
          <p:cNvPr id="5" name="Content Placeholder 4">
            <a:extLst>
              <a:ext uri="{FF2B5EF4-FFF2-40B4-BE49-F238E27FC236}">
                <a16:creationId xmlns:a16="http://schemas.microsoft.com/office/drawing/2014/main" id="{B796D16A-F073-0BC7-C862-E587047EBA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893" y="2330752"/>
            <a:ext cx="7106653" cy="3809501"/>
          </a:xfrm>
        </p:spPr>
      </p:pic>
      <p:sp>
        <p:nvSpPr>
          <p:cNvPr id="6" name="TextBox 5">
            <a:extLst>
              <a:ext uri="{FF2B5EF4-FFF2-40B4-BE49-F238E27FC236}">
                <a16:creationId xmlns:a16="http://schemas.microsoft.com/office/drawing/2014/main" id="{50558667-A645-3463-14CD-4A999CF39D42}"/>
              </a:ext>
            </a:extLst>
          </p:cNvPr>
          <p:cNvSpPr txBox="1"/>
          <p:nvPr/>
        </p:nvSpPr>
        <p:spPr>
          <a:xfrm>
            <a:off x="838200" y="1684421"/>
            <a:ext cx="9653337" cy="646331"/>
          </a:xfrm>
          <a:prstGeom prst="rect">
            <a:avLst/>
          </a:prstGeom>
          <a:noFill/>
        </p:spPr>
        <p:txBody>
          <a:bodyPr wrap="square" rtlCol="0">
            <a:spAutoFit/>
          </a:bodyPr>
          <a:lstStyle/>
          <a:p>
            <a:r>
              <a:rPr lang="en-US" sz="3600" dirty="0"/>
              <a:t>Blue for actual     Red for Predictions</a:t>
            </a:r>
            <a:endParaRPr lang="en-IN" sz="3600" dirty="0"/>
          </a:p>
        </p:txBody>
      </p:sp>
      <p:sp>
        <p:nvSpPr>
          <p:cNvPr id="7" name="TextBox 6">
            <a:extLst>
              <a:ext uri="{FF2B5EF4-FFF2-40B4-BE49-F238E27FC236}">
                <a16:creationId xmlns:a16="http://schemas.microsoft.com/office/drawing/2014/main" id="{D61CB6BD-67A7-437C-80EC-9088A3C054D4}"/>
              </a:ext>
            </a:extLst>
          </p:cNvPr>
          <p:cNvSpPr txBox="1"/>
          <p:nvPr/>
        </p:nvSpPr>
        <p:spPr>
          <a:xfrm>
            <a:off x="7988968" y="2807368"/>
            <a:ext cx="3769895" cy="1569660"/>
          </a:xfrm>
          <a:prstGeom prst="rect">
            <a:avLst/>
          </a:prstGeom>
          <a:noFill/>
        </p:spPr>
        <p:txBody>
          <a:bodyPr wrap="square" rtlCol="0">
            <a:spAutoFit/>
          </a:bodyPr>
          <a:lstStyle/>
          <a:p>
            <a:r>
              <a:rPr lang="en-US" sz="2400" dirty="0"/>
              <a:t>Regression model is well </a:t>
            </a:r>
          </a:p>
          <a:p>
            <a:r>
              <a:rPr lang="en-US" sz="2400" dirty="0"/>
              <a:t>Enough able to predict the selling price, with some outliers.</a:t>
            </a:r>
            <a:endParaRPr lang="en-IN" sz="2400" dirty="0"/>
          </a:p>
        </p:txBody>
      </p:sp>
    </p:spTree>
    <p:extLst>
      <p:ext uri="{BB962C8B-B14F-4D97-AF65-F5344CB8AC3E}">
        <p14:creationId xmlns:p14="http://schemas.microsoft.com/office/powerpoint/2010/main" val="2809319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22CE-4503-B913-BC34-44BA9B9AE3AB}"/>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7AEE3578-9306-C6E3-1681-8424C44415C5}"/>
              </a:ext>
            </a:extLst>
          </p:cNvPr>
          <p:cNvSpPr>
            <a:spLocks noGrp="1"/>
          </p:cNvSpPr>
          <p:nvPr>
            <p:ph idx="1"/>
          </p:nvPr>
        </p:nvSpPr>
        <p:spPr/>
        <p:txBody>
          <a:bodyPr>
            <a:normAutofit fontScale="92500" lnSpcReduction="10000"/>
          </a:bodyPr>
          <a:lstStyle/>
          <a:p>
            <a:pPr algn="ctr"/>
            <a:r>
              <a:rPr lang="en-US" dirty="0"/>
              <a:t>Three models used:</a:t>
            </a:r>
          </a:p>
          <a:p>
            <a:pPr marL="0" indent="0">
              <a:buNone/>
            </a:pPr>
            <a:r>
              <a:rPr lang="en-US" dirty="0"/>
              <a:t>Logistic Regression</a:t>
            </a:r>
          </a:p>
          <a:p>
            <a:pPr marL="0" indent="0">
              <a:buNone/>
            </a:pPr>
            <a:r>
              <a:rPr lang="en-US" dirty="0"/>
              <a:t>Random Forest Classifier</a:t>
            </a:r>
          </a:p>
          <a:p>
            <a:pPr marL="0" indent="0">
              <a:buNone/>
            </a:pPr>
            <a:r>
              <a:rPr lang="en-US" dirty="0"/>
              <a:t>SVC</a:t>
            </a:r>
          </a:p>
          <a:p>
            <a:pPr marL="0" indent="0">
              <a:buNone/>
            </a:pPr>
            <a:r>
              <a:rPr lang="en-US" dirty="0"/>
              <a:t> Push the  data to Voting Classifier the estimator including the above models we got the estimator values.</a:t>
            </a:r>
          </a:p>
          <a:p>
            <a:pPr marL="0" indent="0">
              <a:buNone/>
            </a:pPr>
            <a:r>
              <a:rPr lang="en-US" dirty="0"/>
              <a:t>Logistic Regression:0.86</a:t>
            </a:r>
          </a:p>
          <a:p>
            <a:pPr marL="0" indent="0">
              <a:buNone/>
            </a:pPr>
            <a:r>
              <a:rPr lang="en-US" dirty="0"/>
              <a:t>Random Forest Classifier: 0.89</a:t>
            </a:r>
          </a:p>
          <a:p>
            <a:pPr marL="0" indent="0">
              <a:buNone/>
            </a:pPr>
            <a:r>
              <a:rPr lang="en-US" dirty="0"/>
              <a:t>SVC:0.89</a:t>
            </a:r>
          </a:p>
          <a:p>
            <a:pPr marL="0" indent="0">
              <a:buNone/>
            </a:pPr>
            <a:r>
              <a:rPr lang="en-IN" dirty="0"/>
              <a:t>Voting Classifier: 0.912</a:t>
            </a:r>
          </a:p>
        </p:txBody>
      </p:sp>
    </p:spTree>
    <p:extLst>
      <p:ext uri="{BB962C8B-B14F-4D97-AF65-F5344CB8AC3E}">
        <p14:creationId xmlns:p14="http://schemas.microsoft.com/office/powerpoint/2010/main" val="2980736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5BEF-7BED-E6B6-85E3-E77CDDDFFD3A}"/>
              </a:ext>
            </a:extLst>
          </p:cNvPr>
          <p:cNvSpPr>
            <a:spLocks noGrp="1"/>
          </p:cNvSpPr>
          <p:nvPr>
            <p:ph type="title"/>
          </p:nvPr>
        </p:nvSpPr>
        <p:spPr/>
        <p:txBody>
          <a:bodyPr/>
          <a:lstStyle/>
          <a:p>
            <a:r>
              <a:rPr lang="en-US" dirty="0"/>
              <a:t>Insights on the basis of models used:</a:t>
            </a:r>
            <a:endParaRPr lang="en-IN" dirty="0"/>
          </a:p>
        </p:txBody>
      </p:sp>
      <p:sp>
        <p:nvSpPr>
          <p:cNvPr id="3" name="Content Placeholder 2">
            <a:extLst>
              <a:ext uri="{FF2B5EF4-FFF2-40B4-BE49-F238E27FC236}">
                <a16:creationId xmlns:a16="http://schemas.microsoft.com/office/drawing/2014/main" id="{EA30750E-4425-5D38-6B14-77087312D6F8}"/>
              </a:ext>
            </a:extLst>
          </p:cNvPr>
          <p:cNvSpPr>
            <a:spLocks noGrp="1"/>
          </p:cNvSpPr>
          <p:nvPr>
            <p:ph idx="1"/>
          </p:nvPr>
        </p:nvSpPr>
        <p:spPr/>
        <p:txBody>
          <a:bodyPr/>
          <a:lstStyle/>
          <a:p>
            <a:r>
              <a:rPr lang="en-US" dirty="0"/>
              <a:t>All the estimators are significantly good in predicting the selling price of car(target variable).</a:t>
            </a:r>
          </a:p>
          <a:p>
            <a:r>
              <a:rPr lang="en-US" dirty="0"/>
              <a:t>Out of  three classification models, Random Forest is the best estimator.</a:t>
            </a:r>
            <a:endParaRPr lang="en-IN" dirty="0"/>
          </a:p>
        </p:txBody>
      </p:sp>
    </p:spTree>
    <p:extLst>
      <p:ext uri="{BB962C8B-B14F-4D97-AF65-F5344CB8AC3E}">
        <p14:creationId xmlns:p14="http://schemas.microsoft.com/office/powerpoint/2010/main" val="181472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0365-C472-C4BC-9C35-7B020515969B}"/>
              </a:ext>
            </a:extLst>
          </p:cNvPr>
          <p:cNvSpPr>
            <a:spLocks noGrp="1"/>
          </p:cNvSpPr>
          <p:nvPr>
            <p:ph type="title"/>
          </p:nvPr>
        </p:nvSpPr>
        <p:spPr/>
        <p:txBody>
          <a:bodyPr/>
          <a:lstStyle/>
          <a:p>
            <a:r>
              <a:rPr lang="en-US" dirty="0"/>
              <a:t>Which brand are selling most?</a:t>
            </a:r>
            <a:endParaRPr lang="en-IN" dirty="0"/>
          </a:p>
        </p:txBody>
      </p:sp>
      <p:graphicFrame>
        <p:nvGraphicFramePr>
          <p:cNvPr id="4" name="Content Placeholder 3">
            <a:extLst>
              <a:ext uri="{FF2B5EF4-FFF2-40B4-BE49-F238E27FC236}">
                <a16:creationId xmlns:a16="http://schemas.microsoft.com/office/drawing/2014/main" id="{3F618E05-A257-632B-EE3B-F787A3B7ED75}"/>
              </a:ext>
            </a:extLst>
          </p:cNvPr>
          <p:cNvGraphicFramePr>
            <a:graphicFrameLocks noGrp="1"/>
          </p:cNvGraphicFramePr>
          <p:nvPr>
            <p:ph idx="1"/>
            <p:extLst>
              <p:ext uri="{D42A27DB-BD31-4B8C-83A1-F6EECF244321}">
                <p14:modId xmlns:p14="http://schemas.microsoft.com/office/powerpoint/2010/main" val="2340853505"/>
              </p:ext>
            </p:extLst>
          </p:nvPr>
        </p:nvGraphicFramePr>
        <p:xfrm>
          <a:off x="838200" y="1443789"/>
          <a:ext cx="8530389" cy="46522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9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FB3E-3170-6C56-58B8-45942D0DFDF3}"/>
              </a:ext>
            </a:extLst>
          </p:cNvPr>
          <p:cNvSpPr>
            <a:spLocks noGrp="1"/>
          </p:cNvSpPr>
          <p:nvPr>
            <p:ph type="title"/>
          </p:nvPr>
        </p:nvSpPr>
        <p:spPr/>
        <p:txBody>
          <a:bodyPr/>
          <a:lstStyle/>
          <a:p>
            <a:r>
              <a:rPr lang="en-US" dirty="0"/>
              <a:t>Are there specific locations selling more?</a:t>
            </a:r>
            <a:endParaRPr lang="en-IN" dirty="0"/>
          </a:p>
        </p:txBody>
      </p:sp>
      <p:graphicFrame>
        <p:nvGraphicFramePr>
          <p:cNvPr id="4" name="Content Placeholder 3">
            <a:extLst>
              <a:ext uri="{FF2B5EF4-FFF2-40B4-BE49-F238E27FC236}">
                <a16:creationId xmlns:a16="http://schemas.microsoft.com/office/drawing/2014/main" id="{DC8C1E59-E731-609C-AF15-62C0B419D4CE}"/>
              </a:ext>
            </a:extLst>
          </p:cNvPr>
          <p:cNvGraphicFramePr>
            <a:graphicFrameLocks noGrp="1"/>
          </p:cNvGraphicFramePr>
          <p:nvPr>
            <p:ph idx="1"/>
            <p:extLst>
              <p:ext uri="{D42A27DB-BD31-4B8C-83A1-F6EECF244321}">
                <p14:modId xmlns:p14="http://schemas.microsoft.com/office/powerpoint/2010/main" val="1360136548"/>
              </p:ext>
            </p:extLst>
          </p:nvPr>
        </p:nvGraphicFramePr>
        <p:xfrm>
          <a:off x="1483659" y="1574613"/>
          <a:ext cx="6745941"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086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F7E6-4CA2-C161-5BA8-5FFDC0F68E2F}"/>
              </a:ext>
            </a:extLst>
          </p:cNvPr>
          <p:cNvSpPr>
            <a:spLocks noGrp="1"/>
          </p:cNvSpPr>
          <p:nvPr>
            <p:ph type="title"/>
          </p:nvPr>
        </p:nvSpPr>
        <p:spPr/>
        <p:txBody>
          <a:bodyPr/>
          <a:lstStyle/>
          <a:p>
            <a:r>
              <a:rPr lang="en-US" dirty="0"/>
              <a:t>Effects of seats in the cars on selling price</a:t>
            </a:r>
            <a:endParaRPr lang="en-IN" dirty="0"/>
          </a:p>
        </p:txBody>
      </p:sp>
      <p:pic>
        <p:nvPicPr>
          <p:cNvPr id="5" name="Content Placeholder 4">
            <a:extLst>
              <a:ext uri="{FF2B5EF4-FFF2-40B4-BE49-F238E27FC236}">
                <a16:creationId xmlns:a16="http://schemas.microsoft.com/office/drawing/2014/main" id="{3F3550A6-CA36-4436-AF01-3AD13FCF38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5916" y="1283368"/>
            <a:ext cx="5682900" cy="4108696"/>
          </a:xfrm>
        </p:spPr>
      </p:pic>
      <p:sp>
        <p:nvSpPr>
          <p:cNvPr id="6" name="TextBox 5">
            <a:extLst>
              <a:ext uri="{FF2B5EF4-FFF2-40B4-BE49-F238E27FC236}">
                <a16:creationId xmlns:a16="http://schemas.microsoft.com/office/drawing/2014/main" id="{699A9BB9-E139-7442-5ED3-7AFD796EC394}"/>
              </a:ext>
            </a:extLst>
          </p:cNvPr>
          <p:cNvSpPr txBox="1"/>
          <p:nvPr/>
        </p:nvSpPr>
        <p:spPr>
          <a:xfrm>
            <a:off x="1459832" y="5614737"/>
            <a:ext cx="7732294" cy="954107"/>
          </a:xfrm>
          <a:prstGeom prst="rect">
            <a:avLst/>
          </a:prstGeom>
          <a:noFill/>
        </p:spPr>
        <p:txBody>
          <a:bodyPr wrap="square" rtlCol="0">
            <a:spAutoFit/>
          </a:bodyPr>
          <a:lstStyle/>
          <a:p>
            <a:r>
              <a:rPr lang="en-US" sz="2800" dirty="0"/>
              <a:t>5 seater cars  have more selling price followed by 7 seater cars.</a:t>
            </a:r>
            <a:endParaRPr lang="en-IN" sz="2800" dirty="0"/>
          </a:p>
        </p:txBody>
      </p:sp>
    </p:spTree>
    <p:extLst>
      <p:ext uri="{BB962C8B-B14F-4D97-AF65-F5344CB8AC3E}">
        <p14:creationId xmlns:p14="http://schemas.microsoft.com/office/powerpoint/2010/main" val="214789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5D77-D704-F8E6-0E33-F6C7BC7FB6F1}"/>
              </a:ext>
            </a:extLst>
          </p:cNvPr>
          <p:cNvSpPr>
            <a:spLocks noGrp="1"/>
          </p:cNvSpPr>
          <p:nvPr>
            <p:ph type="title"/>
          </p:nvPr>
        </p:nvSpPr>
        <p:spPr/>
        <p:txBody>
          <a:bodyPr/>
          <a:lstStyle/>
          <a:p>
            <a:r>
              <a:rPr lang="en-US" dirty="0"/>
              <a:t>Effect of owner type on selling price</a:t>
            </a:r>
            <a:endParaRPr lang="en-IN" dirty="0"/>
          </a:p>
        </p:txBody>
      </p:sp>
      <p:pic>
        <p:nvPicPr>
          <p:cNvPr id="5" name="Content Placeholder 4">
            <a:extLst>
              <a:ext uri="{FF2B5EF4-FFF2-40B4-BE49-F238E27FC236}">
                <a16:creationId xmlns:a16="http://schemas.microsoft.com/office/drawing/2014/main" id="{EFEE00E0-87EE-8720-250B-C3BEBBF9E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7768" y="1419765"/>
            <a:ext cx="6288506" cy="3986424"/>
          </a:xfrm>
        </p:spPr>
      </p:pic>
      <p:sp>
        <p:nvSpPr>
          <p:cNvPr id="6" name="TextBox 5">
            <a:extLst>
              <a:ext uri="{FF2B5EF4-FFF2-40B4-BE49-F238E27FC236}">
                <a16:creationId xmlns:a16="http://schemas.microsoft.com/office/drawing/2014/main" id="{4DBE1800-97D4-120B-7B82-8B84DCE69668}"/>
              </a:ext>
            </a:extLst>
          </p:cNvPr>
          <p:cNvSpPr txBox="1"/>
          <p:nvPr/>
        </p:nvSpPr>
        <p:spPr>
          <a:xfrm>
            <a:off x="1155032" y="5775158"/>
            <a:ext cx="9047747" cy="954107"/>
          </a:xfrm>
          <a:prstGeom prst="rect">
            <a:avLst/>
          </a:prstGeom>
          <a:noFill/>
        </p:spPr>
        <p:txBody>
          <a:bodyPr wrap="square" rtlCol="0">
            <a:spAutoFit/>
          </a:bodyPr>
          <a:lstStyle/>
          <a:p>
            <a:r>
              <a:rPr lang="en-US" sz="2800" dirty="0"/>
              <a:t>First owner type cars have high selling price in comparison to others.</a:t>
            </a:r>
            <a:endParaRPr lang="en-IN" sz="2800" dirty="0"/>
          </a:p>
        </p:txBody>
      </p:sp>
    </p:spTree>
    <p:extLst>
      <p:ext uri="{BB962C8B-B14F-4D97-AF65-F5344CB8AC3E}">
        <p14:creationId xmlns:p14="http://schemas.microsoft.com/office/powerpoint/2010/main" val="210136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76A0-9EBE-B341-B21A-908C7B5D036B}"/>
              </a:ext>
            </a:extLst>
          </p:cNvPr>
          <p:cNvSpPr>
            <a:spLocks noGrp="1"/>
          </p:cNvSpPr>
          <p:nvPr>
            <p:ph type="title"/>
          </p:nvPr>
        </p:nvSpPr>
        <p:spPr/>
        <p:txBody>
          <a:bodyPr/>
          <a:lstStyle/>
          <a:p>
            <a:r>
              <a:rPr lang="en-US" dirty="0"/>
              <a:t>Relation between transmission and selling price of the car</a:t>
            </a:r>
            <a:endParaRPr lang="en-IN" dirty="0"/>
          </a:p>
        </p:txBody>
      </p:sp>
      <p:pic>
        <p:nvPicPr>
          <p:cNvPr id="5" name="Content Placeholder 4">
            <a:extLst>
              <a:ext uri="{FF2B5EF4-FFF2-40B4-BE49-F238E27FC236}">
                <a16:creationId xmlns:a16="http://schemas.microsoft.com/office/drawing/2014/main" id="{D070C81E-0E7B-AF2A-815C-F11A20FF2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3760" y="1690688"/>
            <a:ext cx="6195861" cy="3715501"/>
          </a:xfrm>
        </p:spPr>
      </p:pic>
      <p:sp>
        <p:nvSpPr>
          <p:cNvPr id="6" name="TextBox 5">
            <a:extLst>
              <a:ext uri="{FF2B5EF4-FFF2-40B4-BE49-F238E27FC236}">
                <a16:creationId xmlns:a16="http://schemas.microsoft.com/office/drawing/2014/main" id="{B6915AF8-7487-F6F5-6199-58BA05B8737B}"/>
              </a:ext>
            </a:extLst>
          </p:cNvPr>
          <p:cNvSpPr txBox="1"/>
          <p:nvPr/>
        </p:nvSpPr>
        <p:spPr>
          <a:xfrm>
            <a:off x="1026695" y="5406189"/>
            <a:ext cx="9336505" cy="523220"/>
          </a:xfrm>
          <a:prstGeom prst="rect">
            <a:avLst/>
          </a:prstGeom>
          <a:noFill/>
        </p:spPr>
        <p:txBody>
          <a:bodyPr wrap="square" rtlCol="0">
            <a:spAutoFit/>
          </a:bodyPr>
          <a:lstStyle/>
          <a:p>
            <a:r>
              <a:rPr lang="en-US" sz="2800" dirty="0"/>
              <a:t>Manual cars are more costlier than automatic ones.</a:t>
            </a:r>
            <a:endParaRPr lang="en-IN" sz="2800" dirty="0"/>
          </a:p>
        </p:txBody>
      </p:sp>
    </p:spTree>
    <p:extLst>
      <p:ext uri="{BB962C8B-B14F-4D97-AF65-F5344CB8AC3E}">
        <p14:creationId xmlns:p14="http://schemas.microsoft.com/office/powerpoint/2010/main" val="154482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EC9A-0D43-91AF-140B-43FD41144DF4}"/>
              </a:ext>
            </a:extLst>
          </p:cNvPr>
          <p:cNvSpPr>
            <a:spLocks noGrp="1"/>
          </p:cNvSpPr>
          <p:nvPr>
            <p:ph type="title"/>
          </p:nvPr>
        </p:nvSpPr>
        <p:spPr/>
        <p:txBody>
          <a:bodyPr/>
          <a:lstStyle/>
          <a:p>
            <a:r>
              <a:rPr lang="en-US" dirty="0"/>
              <a:t>Fuel type effect on selling price</a:t>
            </a:r>
            <a:endParaRPr lang="en-IN" dirty="0"/>
          </a:p>
        </p:txBody>
      </p:sp>
      <p:pic>
        <p:nvPicPr>
          <p:cNvPr id="5" name="Content Placeholder 4">
            <a:extLst>
              <a:ext uri="{FF2B5EF4-FFF2-40B4-BE49-F238E27FC236}">
                <a16:creationId xmlns:a16="http://schemas.microsoft.com/office/drawing/2014/main" id="{7557B496-9F0B-C684-3508-293B275F72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3621" y="1690688"/>
            <a:ext cx="6384758" cy="3539038"/>
          </a:xfrm>
        </p:spPr>
      </p:pic>
      <p:sp>
        <p:nvSpPr>
          <p:cNvPr id="6" name="TextBox 5">
            <a:extLst>
              <a:ext uri="{FF2B5EF4-FFF2-40B4-BE49-F238E27FC236}">
                <a16:creationId xmlns:a16="http://schemas.microsoft.com/office/drawing/2014/main" id="{DCD9733D-F03C-6955-4C27-A6B73024954E}"/>
              </a:ext>
            </a:extLst>
          </p:cNvPr>
          <p:cNvSpPr txBox="1"/>
          <p:nvPr/>
        </p:nvSpPr>
        <p:spPr>
          <a:xfrm>
            <a:off x="838200" y="5229726"/>
            <a:ext cx="9508958" cy="954107"/>
          </a:xfrm>
          <a:prstGeom prst="rect">
            <a:avLst/>
          </a:prstGeom>
          <a:noFill/>
        </p:spPr>
        <p:txBody>
          <a:bodyPr wrap="square" rtlCol="0">
            <a:spAutoFit/>
          </a:bodyPr>
          <a:lstStyle/>
          <a:p>
            <a:r>
              <a:rPr lang="en-US" sz="2800" dirty="0"/>
              <a:t>Diesel and Petrol cars have higher selling price as compared to LPG &amp; CNG</a:t>
            </a:r>
            <a:endParaRPr lang="en-IN" sz="2800" dirty="0"/>
          </a:p>
        </p:txBody>
      </p:sp>
    </p:spTree>
    <p:extLst>
      <p:ext uri="{BB962C8B-B14F-4D97-AF65-F5344CB8AC3E}">
        <p14:creationId xmlns:p14="http://schemas.microsoft.com/office/powerpoint/2010/main" val="216780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D837-4169-C368-F418-569C8BD63F7A}"/>
              </a:ext>
            </a:extLst>
          </p:cNvPr>
          <p:cNvSpPr>
            <a:spLocks noGrp="1"/>
          </p:cNvSpPr>
          <p:nvPr>
            <p:ph type="title"/>
          </p:nvPr>
        </p:nvSpPr>
        <p:spPr/>
        <p:txBody>
          <a:bodyPr/>
          <a:lstStyle/>
          <a:p>
            <a:r>
              <a:rPr lang="en-US" dirty="0"/>
              <a:t>Descriptive statistics </a:t>
            </a:r>
            <a:endParaRPr lang="en-IN" dirty="0"/>
          </a:p>
        </p:txBody>
      </p:sp>
      <p:sp>
        <p:nvSpPr>
          <p:cNvPr id="3" name="Content Placeholder 2">
            <a:extLst>
              <a:ext uri="{FF2B5EF4-FFF2-40B4-BE49-F238E27FC236}">
                <a16:creationId xmlns:a16="http://schemas.microsoft.com/office/drawing/2014/main" id="{EADE1E3E-1B3C-3116-F5EC-5B737D4F713B}"/>
              </a:ext>
            </a:extLst>
          </p:cNvPr>
          <p:cNvSpPr>
            <a:spLocks noGrp="1"/>
          </p:cNvSpPr>
          <p:nvPr>
            <p:ph idx="1"/>
          </p:nvPr>
        </p:nvSpPr>
        <p:spPr>
          <a:xfrm>
            <a:off x="838200" y="1825625"/>
            <a:ext cx="8033084" cy="4351338"/>
          </a:xfrm>
        </p:spPr>
        <p:txBody>
          <a:bodyPr/>
          <a:lstStyle/>
          <a:p>
            <a:r>
              <a:rPr lang="en-US" dirty="0"/>
              <a:t>For numeric data:</a:t>
            </a:r>
          </a:p>
          <a:p>
            <a:endParaRPr lang="en-IN" dirty="0"/>
          </a:p>
        </p:txBody>
      </p:sp>
      <p:pic>
        <p:nvPicPr>
          <p:cNvPr id="5" name="Picture 4">
            <a:extLst>
              <a:ext uri="{FF2B5EF4-FFF2-40B4-BE49-F238E27FC236}">
                <a16:creationId xmlns:a16="http://schemas.microsoft.com/office/drawing/2014/main" id="{565C1F16-AA30-6B43-83A7-CB1A25FCE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325" y="2282090"/>
            <a:ext cx="7841503" cy="3894873"/>
          </a:xfrm>
          <a:prstGeom prst="rect">
            <a:avLst/>
          </a:prstGeom>
        </p:spPr>
      </p:pic>
    </p:spTree>
    <p:extLst>
      <p:ext uri="{BB962C8B-B14F-4D97-AF65-F5344CB8AC3E}">
        <p14:creationId xmlns:p14="http://schemas.microsoft.com/office/powerpoint/2010/main" val="401738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10D6-2D82-C753-18D0-ACE12E82071D}"/>
              </a:ext>
            </a:extLst>
          </p:cNvPr>
          <p:cNvSpPr>
            <a:spLocks noGrp="1"/>
          </p:cNvSpPr>
          <p:nvPr>
            <p:ph type="title"/>
          </p:nvPr>
        </p:nvSpPr>
        <p:spPr/>
        <p:txBody>
          <a:bodyPr/>
          <a:lstStyle/>
          <a:p>
            <a:r>
              <a:rPr lang="en-US" dirty="0"/>
              <a:t>Descriptive Statistics</a:t>
            </a:r>
            <a:endParaRPr lang="en-IN" dirty="0"/>
          </a:p>
        </p:txBody>
      </p:sp>
      <p:sp>
        <p:nvSpPr>
          <p:cNvPr id="3" name="Content Placeholder 2">
            <a:extLst>
              <a:ext uri="{FF2B5EF4-FFF2-40B4-BE49-F238E27FC236}">
                <a16:creationId xmlns:a16="http://schemas.microsoft.com/office/drawing/2014/main" id="{6E0A9ED1-BB7F-3D8B-0BCD-C1C61697380E}"/>
              </a:ext>
            </a:extLst>
          </p:cNvPr>
          <p:cNvSpPr>
            <a:spLocks noGrp="1"/>
          </p:cNvSpPr>
          <p:nvPr>
            <p:ph idx="1"/>
          </p:nvPr>
        </p:nvSpPr>
        <p:spPr/>
        <p:txBody>
          <a:bodyPr/>
          <a:lstStyle/>
          <a:p>
            <a:pPr algn="ctr"/>
            <a:r>
              <a:rPr lang="en-US" dirty="0"/>
              <a:t>For categorical data:</a:t>
            </a:r>
          </a:p>
          <a:p>
            <a:pPr marL="0" indent="0">
              <a:buNone/>
            </a:pPr>
            <a:r>
              <a:rPr lang="en-IN" dirty="0"/>
              <a:t>Regional distribution        Sold</a:t>
            </a:r>
          </a:p>
          <a:p>
            <a:pPr marL="0" indent="0">
              <a:buNone/>
            </a:pPr>
            <a:r>
              <a:rPr lang="en-IN" dirty="0"/>
              <a:t>Region Central                   2376</a:t>
            </a:r>
          </a:p>
          <a:p>
            <a:pPr marL="0" indent="0">
              <a:buNone/>
            </a:pPr>
            <a:r>
              <a:rPr lang="en-IN" dirty="0"/>
              <a:t>Region East                         1939</a:t>
            </a:r>
          </a:p>
          <a:p>
            <a:pPr marL="0" indent="0">
              <a:buNone/>
            </a:pPr>
            <a:r>
              <a:rPr lang="en-IN" dirty="0"/>
              <a:t>Region South                      1615</a:t>
            </a:r>
          </a:p>
          <a:p>
            <a:pPr marL="0" indent="0">
              <a:buNone/>
            </a:pPr>
            <a:r>
              <a:rPr lang="en-IN" dirty="0"/>
              <a:t>Region West                        1976</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07683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458</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Capstone Project</vt:lpstr>
      <vt:lpstr>Which brand are selling most?</vt:lpstr>
      <vt:lpstr>Are there specific locations selling more?</vt:lpstr>
      <vt:lpstr>Effects of seats in the cars on selling price</vt:lpstr>
      <vt:lpstr>Effect of owner type on selling price</vt:lpstr>
      <vt:lpstr>Relation between transmission and selling price of the car</vt:lpstr>
      <vt:lpstr>Fuel type effect on selling price</vt:lpstr>
      <vt:lpstr>Descriptive statistics </vt:lpstr>
      <vt:lpstr>Descriptive Statistics</vt:lpstr>
      <vt:lpstr>Descriptive Statistics</vt:lpstr>
      <vt:lpstr>Descriptive Statistics</vt:lpstr>
      <vt:lpstr>Which variables are significant in the predicting the price of a used car?</vt:lpstr>
      <vt:lpstr>How well these significant variables describe the price of the car?</vt:lpstr>
      <vt:lpstr>Model of predicted value and actual value of selling price of the cars.</vt:lpstr>
      <vt:lpstr>Model Building</vt:lpstr>
      <vt:lpstr>Insights on the basis of models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SHUBHAM KUMAR</dc:creator>
  <cp:lastModifiedBy>SHUBHAM KUMAR</cp:lastModifiedBy>
  <cp:revision>16</cp:revision>
  <dcterms:created xsi:type="dcterms:W3CDTF">2022-06-10T08:06:07Z</dcterms:created>
  <dcterms:modified xsi:type="dcterms:W3CDTF">2022-06-10T09:50:43Z</dcterms:modified>
</cp:coreProperties>
</file>