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A909-50EB-66F4-CBE5-BDE8BA153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D700-A1A2-D416-6995-CD259E4F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CA7A-2728-ED3D-DD28-8E6E424F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BFB9-9469-A381-21BD-F19F27B9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C206-3E43-E76A-F90B-F3A86B52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0606-D28B-E07E-6992-2C4F17E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99A6-762C-D18F-F060-245611B9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0CCC-101B-2E55-0247-7A9F36D7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CCC7-227B-1E3A-4C36-84B59854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5C21-07AB-3E1A-36E6-06E5849A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F7201-144B-377F-BB3E-2C2E216F2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A580-4C78-1007-03FE-367DD40A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3646-F0B6-8139-8D89-7E46B9B9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354D-32B3-EA90-C74C-05980D3D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44A9-B63F-DDB7-78E4-4B16A1F2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3DE0-1274-F999-8664-22E73F92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3359-3AE1-843B-9334-5BD5A920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0F67-C165-B02F-3090-A23910E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DD49-C96D-C638-942D-7ED083ED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6B52-8DB0-31DC-3087-290A154B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FB6-8A59-4040-C477-D91E949A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F4FC-3499-DC8E-1934-18C44D0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1971-893E-D950-58F8-98227A1F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36-ED61-245C-BAE0-3C54BAB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FB9E-DC1A-8D85-DA1E-B7A8F781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4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0EF-ADDF-3407-6351-53E8A604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E2A4-B149-E1CB-D5E5-2FBD75CCE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C3308-8E54-99FB-60DB-724B2FF8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5F1B-C9C4-C486-B53B-DF863382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6875-A76C-9743-2CCA-0647DBEB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2875-472B-4795-137E-917EBA0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8E09-D747-9218-8C54-0F0DE70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3A21-063B-A03E-1E5D-266638CB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635E-1FE1-EFD1-42B7-005EED7C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4D57A-EF34-6E06-FC97-D46605CA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06327-8155-95F0-660C-08EAC6CC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57DEA-1DFD-4959-8D21-8395D87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306D5-2EFC-715F-6E4A-1FCB3677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F9157-755F-7189-F8C8-DB0BDB9B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0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5B8B-52C5-DF27-E39E-9DE0F48C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32A36-E58F-114B-A7FF-AA76E7B4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13F8F-6327-3E1B-126A-561DAFF1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29814-5BCB-68CD-3557-6BC1F6F5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BA17F-4E14-A074-CF10-9B277B9F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A761-C91E-CF4D-E803-F0527355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C57DA-5C4E-DC51-D188-AB2E913B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A22F-46BA-1D70-32F5-3AB9C881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FB17-DD44-65EF-967C-02C3A325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85300-B027-DCC2-9305-70870547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3E26A-B828-C484-507B-F09C94C3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DD2C-BBC9-7EDF-53CA-EC60C9A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603A-FBDF-5620-791C-7A710896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8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3B3A-CE27-7338-FB03-09FFEA4A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DE1CB-E063-A503-0B04-16D87A3B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77F4D-D054-D4A9-0301-53739CB3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4BF47-686E-E514-49BF-13488965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6C82B-55D3-7B01-15BE-FA3A49A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2C19-E386-18F2-7C43-0E199ADC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30C2B-D377-2582-C3D1-6C68E5FD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9D25-2218-DE71-B55E-F64AF67D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F294-C95C-2523-88C4-32CB3E238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0D8F-D37E-4EC9-B5FD-62B38AD3169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0440-064D-25FC-C314-1031C950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F5C2-8A74-0276-BDCE-45D7C9A50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C932-6E7A-4215-BFC9-413C4877D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2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ngKinYiu/yolov7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5C98-4E55-7353-16F0-D0B06395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883" y="652753"/>
            <a:ext cx="10852029" cy="1676379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Segmentation</a:t>
            </a:r>
          </a:p>
        </p:txBody>
      </p:sp>
      <p:pic>
        <p:nvPicPr>
          <p:cNvPr id="1026" name="Picture 2" descr="Image Segmentation with Deep Learning (Guide) - viso.ai">
            <a:extLst>
              <a:ext uri="{FF2B5EF4-FFF2-40B4-BE49-F238E27FC236}">
                <a16:creationId xmlns:a16="http://schemas.microsoft.com/office/drawing/2014/main" id="{2589C080-17E1-A510-9358-9DF2583E4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5" y="3135857"/>
            <a:ext cx="9901084" cy="30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026326-FAA1-C1D2-2C5B-A7C5A6E53EAE}"/>
              </a:ext>
            </a:extLst>
          </p:cNvPr>
          <p:cNvSpPr txBox="1"/>
          <p:nvPr/>
        </p:nvSpPr>
        <p:spPr>
          <a:xfrm>
            <a:off x="1199535" y="6437346"/>
            <a:ext cx="31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VISO.AI</a:t>
            </a:r>
          </a:p>
        </p:txBody>
      </p:sp>
    </p:spTree>
    <p:extLst>
      <p:ext uri="{BB962C8B-B14F-4D97-AF65-F5344CB8AC3E}">
        <p14:creationId xmlns:p14="http://schemas.microsoft.com/office/powerpoint/2010/main" val="41851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C5627-530C-531B-79C2-7D339597B92A}"/>
              </a:ext>
            </a:extLst>
          </p:cNvPr>
          <p:cNvSpPr/>
          <p:nvPr/>
        </p:nvSpPr>
        <p:spPr>
          <a:xfrm>
            <a:off x="1284094" y="1813066"/>
            <a:ext cx="9871586" cy="4807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clone YOLOv7 model with the link given below: </a:t>
            </a:r>
            <a:r>
              <a:rPr lang="en-US" sz="24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https://github.com/WongKinYiu/yolov7.git</a:t>
            </a:r>
            <a:endParaRPr lang="en-US" sz="2400" i="1" u="sng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2400" i="1" u="sng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Prepare the dataset for custom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Annotate the dataset with the custom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YOLOv7 model on seg.pt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 by using the best.pt weights of the trained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an Evaluation Metric to check the performance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3DFA6EC-3067-9E27-2113-2E40C774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16" y="237442"/>
            <a:ext cx="10083964" cy="1450757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Steps to perform Object Segmentation</a:t>
            </a:r>
          </a:p>
        </p:txBody>
      </p:sp>
    </p:spTree>
    <p:extLst>
      <p:ext uri="{BB962C8B-B14F-4D97-AF65-F5344CB8AC3E}">
        <p14:creationId xmlns:p14="http://schemas.microsoft.com/office/powerpoint/2010/main" val="330407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F54CA-BF89-97EB-9D0C-6D7FBE05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38" y="1610991"/>
            <a:ext cx="4998720" cy="4414208"/>
          </a:xfrm>
          <a:prstGeom prst="rect">
            <a:avLst/>
          </a:prstGeom>
        </p:spPr>
      </p:pic>
      <p:pic>
        <p:nvPicPr>
          <p:cNvPr id="5122" name="Picture 2" descr="Image Segmentation with Deep Learning (Guide) - viso.ai">
            <a:extLst>
              <a:ext uri="{FF2B5EF4-FFF2-40B4-BE49-F238E27FC236}">
                <a16:creationId xmlns:a16="http://schemas.microsoft.com/office/drawing/2014/main" id="{8A297A8A-DDC1-D38E-53ED-F3F09CB7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84" y="1610991"/>
            <a:ext cx="4577878" cy="44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7E7D7-91E6-D957-E1D7-BE9F00293829}"/>
              </a:ext>
            </a:extLst>
          </p:cNvPr>
          <p:cNvSpPr txBox="1"/>
          <p:nvPr/>
        </p:nvSpPr>
        <p:spPr>
          <a:xfrm>
            <a:off x="871138" y="6414553"/>
            <a:ext cx="1963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</a:rPr>
              <a:t>Source: VISO.AI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BDEC8FD-DBF7-ADD7-EE0C-7CD65937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45" y="83553"/>
            <a:ext cx="10058400" cy="145075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1"/>
                </a:solidFill>
                <a:latin typeface="+mn-lt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82774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BEC95E-7B43-7A27-4497-AF2E2F5E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0" y="1674435"/>
            <a:ext cx="3379270" cy="2408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281E0-C71D-93B8-BBC7-66EFEE32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61" y="2655156"/>
            <a:ext cx="2804403" cy="2241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05264D-3942-FCD8-0B5C-9659F6D95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182" y="1812344"/>
            <a:ext cx="3307791" cy="22417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E5B5AF-E9B8-C3B7-F103-6A3FF0E65C99}"/>
              </a:ext>
            </a:extLst>
          </p:cNvPr>
          <p:cNvSpPr txBox="1"/>
          <p:nvPr/>
        </p:nvSpPr>
        <p:spPr>
          <a:xfrm>
            <a:off x="1210299" y="6417508"/>
            <a:ext cx="315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</a:rPr>
              <a:t>Source: TOWARDSDATASCIENCE.COM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AC609-C613-9988-7BAE-5A49F66C5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412" y="2933221"/>
            <a:ext cx="1409822" cy="205494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225FD1F-8444-EE88-93D2-2AAF8F1D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33775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4D111-4CDC-EB55-F078-EE4C38A0263F}"/>
              </a:ext>
            </a:extLst>
          </p:cNvPr>
          <p:cNvSpPr txBox="1"/>
          <p:nvPr/>
        </p:nvSpPr>
        <p:spPr>
          <a:xfrm>
            <a:off x="2798481" y="2075711"/>
            <a:ext cx="6595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effectLst/>
                <a:latin typeface="inherit"/>
              </a:rPr>
              <a:t>Pixel Accuracy</a:t>
            </a:r>
            <a:r>
              <a:rPr lang="en-US" sz="3600" b="0" i="0" dirty="0">
                <a:effectLst/>
                <a:latin typeface="Arial" panose="020B0604020202020204" pitchFamily="34" charset="0"/>
              </a:rPr>
              <a:t> = No. of correct pixels/No. of all pixels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8A57F-124D-38EE-6B73-44EAA7ED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13" y="3581960"/>
            <a:ext cx="3088772" cy="2106902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6BA03F2C-EE44-F9C4-CEB5-DDE025978ECB}"/>
              </a:ext>
            </a:extLst>
          </p:cNvPr>
          <p:cNvSpPr txBox="1">
            <a:spLocks/>
          </p:cNvSpPr>
          <p:nvPr/>
        </p:nvSpPr>
        <p:spPr>
          <a:xfrm>
            <a:off x="838198" y="59718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>
                <a:latin typeface="+mn-lt"/>
              </a:rPr>
              <a:t>Evaluation metrics (contd..)</a:t>
            </a:r>
          </a:p>
        </p:txBody>
      </p:sp>
    </p:spTree>
    <p:extLst>
      <p:ext uri="{BB962C8B-B14F-4D97-AF65-F5344CB8AC3E}">
        <p14:creationId xmlns:p14="http://schemas.microsoft.com/office/powerpoint/2010/main" val="417068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55A2-C3A6-B462-4F5A-150F6485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7" y="89636"/>
            <a:ext cx="9117857" cy="919656"/>
          </a:xfrm>
        </p:spPr>
        <p:txBody>
          <a:bodyPr>
            <a:normAutofit/>
          </a:bodyPr>
          <a:lstStyle/>
          <a:p>
            <a:pPr algn="l"/>
            <a:r>
              <a:rPr lang="en-IN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76E53-1FFA-5D45-43ED-009D14F35899}"/>
              </a:ext>
            </a:extLst>
          </p:cNvPr>
          <p:cNvSpPr txBox="1"/>
          <p:nvPr/>
        </p:nvSpPr>
        <p:spPr>
          <a:xfrm>
            <a:off x="1115961" y="1079022"/>
            <a:ext cx="99600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Object Segmentation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Object Segmentation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object segmentation different from object detection and classification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of object segmentation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YOLOv7 Model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Segmentation with YOLOv7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4699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183C-AD2C-A66C-F60D-D95C8A94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535" y="589936"/>
            <a:ext cx="9842089" cy="75578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Object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787C5-CFB6-AEA7-3542-EC916A1DAA61}"/>
              </a:ext>
            </a:extLst>
          </p:cNvPr>
          <p:cNvSpPr txBox="1"/>
          <p:nvPr/>
        </p:nvSpPr>
        <p:spPr>
          <a:xfrm>
            <a:off x="1199535" y="1700851"/>
            <a:ext cx="996990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that involves identifying and separating objects within an image or video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object segmentation is to accurately locate and isolate the foreground objects from the background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identifying the boundaries of the foreground objects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assigns labels to every pixel in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pixels with the same label share certain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165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lassification vs Semantic Segmentation vs Instance Segmentation | by  Nirmala Murali | Medium">
            <a:extLst>
              <a:ext uri="{FF2B5EF4-FFF2-40B4-BE49-F238E27FC236}">
                <a16:creationId xmlns:a16="http://schemas.microsoft.com/office/drawing/2014/main" id="{B0F20B09-0851-1949-FFEC-22A419E0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18" y="321283"/>
            <a:ext cx="9269506" cy="621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9CEB61-43EC-FF44-1715-42C9B5E2E9B7}"/>
              </a:ext>
            </a:extLst>
          </p:cNvPr>
          <p:cNvSpPr txBox="1"/>
          <p:nvPr/>
        </p:nvSpPr>
        <p:spPr>
          <a:xfrm>
            <a:off x="1613647" y="6508376"/>
            <a:ext cx="31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MEDIUM.COM</a:t>
            </a:r>
          </a:p>
        </p:txBody>
      </p:sp>
    </p:spTree>
    <p:extLst>
      <p:ext uri="{BB962C8B-B14F-4D97-AF65-F5344CB8AC3E}">
        <p14:creationId xmlns:p14="http://schemas.microsoft.com/office/powerpoint/2010/main" val="15693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E6051C-D981-0B63-F7B3-83CFB732273C}"/>
              </a:ext>
            </a:extLst>
          </p:cNvPr>
          <p:cNvSpPr/>
          <p:nvPr/>
        </p:nvSpPr>
        <p:spPr>
          <a:xfrm>
            <a:off x="1093880" y="2200835"/>
            <a:ext cx="2957979" cy="15284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Autonomous Driving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A39C1B-D7B3-1443-C575-8FF302470A2B}"/>
              </a:ext>
            </a:extLst>
          </p:cNvPr>
          <p:cNvSpPr/>
          <p:nvPr/>
        </p:nvSpPr>
        <p:spPr>
          <a:xfrm>
            <a:off x="1093879" y="4366721"/>
            <a:ext cx="2957979" cy="17320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Video Surveillance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CCD2B8-B5AE-F2AB-27EA-8D7E29F90CD8}"/>
              </a:ext>
            </a:extLst>
          </p:cNvPr>
          <p:cNvSpPr/>
          <p:nvPr/>
        </p:nvSpPr>
        <p:spPr>
          <a:xfrm>
            <a:off x="4668619" y="4366723"/>
            <a:ext cx="2906370" cy="1811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Robotics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3D2EE4-63DE-A47A-7D1A-E3C48AAD2F0C}"/>
              </a:ext>
            </a:extLst>
          </p:cNvPr>
          <p:cNvSpPr/>
          <p:nvPr/>
        </p:nvSpPr>
        <p:spPr>
          <a:xfrm>
            <a:off x="7977362" y="4366721"/>
            <a:ext cx="2957979" cy="1811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Sports Analytics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F5BE95-429A-DF31-11F8-B4594531FC3F}"/>
              </a:ext>
            </a:extLst>
          </p:cNvPr>
          <p:cNvSpPr/>
          <p:nvPr/>
        </p:nvSpPr>
        <p:spPr>
          <a:xfrm>
            <a:off x="7977363" y="2200835"/>
            <a:ext cx="2957979" cy="15284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Medical Imaging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A4D5A6-B63E-5975-11FB-A473E7D6416A}"/>
              </a:ext>
            </a:extLst>
          </p:cNvPr>
          <p:cNvSpPr/>
          <p:nvPr/>
        </p:nvSpPr>
        <p:spPr>
          <a:xfrm>
            <a:off x="4617010" y="2200835"/>
            <a:ext cx="2957979" cy="15284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Augmented Reality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CE212D1-7A53-A901-2364-6C346EED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Use cases of Object Segmentation</a:t>
            </a:r>
            <a:endParaRPr lang="en-IN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07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ge-Gated CNNs for Volumetric Semantic Segmentation of Medical Images |  bioRxiv">
            <a:extLst>
              <a:ext uri="{FF2B5EF4-FFF2-40B4-BE49-F238E27FC236}">
                <a16:creationId xmlns:a16="http://schemas.microsoft.com/office/drawing/2014/main" id="{95217769-DDD4-C79C-EFA3-CF13A03A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79" y="836106"/>
            <a:ext cx="4362214" cy="46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noptic Segmentation Helps Autonomous Vehicles See Outside the Box |  NVIDIA Blog">
            <a:extLst>
              <a:ext uri="{FF2B5EF4-FFF2-40B4-BE49-F238E27FC236}">
                <a16:creationId xmlns:a16="http://schemas.microsoft.com/office/drawing/2014/main" id="{E012D12A-C215-B3B9-B7D8-37E5968C3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77" y="812778"/>
            <a:ext cx="4513823" cy="46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57EE4-6F7C-2022-FDE9-08BF1D676227}"/>
              </a:ext>
            </a:extLst>
          </p:cNvPr>
          <p:cNvSpPr txBox="1"/>
          <p:nvPr/>
        </p:nvSpPr>
        <p:spPr>
          <a:xfrm>
            <a:off x="1582177" y="5589925"/>
            <a:ext cx="1963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NVIDIA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321C3-5997-B752-563F-94F9FC7FCAA6}"/>
              </a:ext>
            </a:extLst>
          </p:cNvPr>
          <p:cNvSpPr txBox="1"/>
          <p:nvPr/>
        </p:nvSpPr>
        <p:spPr>
          <a:xfrm>
            <a:off x="6637479" y="5589925"/>
            <a:ext cx="338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Cold Spring Harbour Laboratory</a:t>
            </a:r>
          </a:p>
        </p:txBody>
      </p:sp>
    </p:spTree>
    <p:extLst>
      <p:ext uri="{BB962C8B-B14F-4D97-AF65-F5344CB8AC3E}">
        <p14:creationId xmlns:p14="http://schemas.microsoft.com/office/powerpoint/2010/main" val="306946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bject Segmentation vs. Object Detection - Which One Should You Use?">
            <a:extLst>
              <a:ext uri="{FF2B5EF4-FFF2-40B4-BE49-F238E27FC236}">
                <a16:creationId xmlns:a16="http://schemas.microsoft.com/office/drawing/2014/main" id="{75EFCAAA-8F97-EEE3-CB8F-823C4768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66" y="1737361"/>
            <a:ext cx="9916814" cy="45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2C61C-7348-AB17-FDDA-EBB977B9A84A}"/>
              </a:ext>
            </a:extLst>
          </p:cNvPr>
          <p:cNvSpPr txBox="1"/>
          <p:nvPr/>
        </p:nvSpPr>
        <p:spPr>
          <a:xfrm>
            <a:off x="2196352" y="6436657"/>
            <a:ext cx="1963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LINKEDIN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D4FAB-ADD4-9C36-160C-C2F5B1AE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Segmentation  vs Object detection and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7207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32CE3D-0A6B-CF35-C810-FEA62CB2DD29}"/>
              </a:ext>
            </a:extLst>
          </p:cNvPr>
          <p:cNvSpPr/>
          <p:nvPr/>
        </p:nvSpPr>
        <p:spPr>
          <a:xfrm>
            <a:off x="1273362" y="4265372"/>
            <a:ext cx="2665807" cy="1472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GrabCut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D0D0C4-A955-23E5-52AF-8AE90EBF990D}"/>
              </a:ext>
            </a:extLst>
          </p:cNvPr>
          <p:cNvSpPr/>
          <p:nvPr/>
        </p:nvSpPr>
        <p:spPr>
          <a:xfrm>
            <a:off x="1238883" y="2337063"/>
            <a:ext cx="2665806" cy="13286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1F490D-9A70-42E0-3BF6-58ABCB3D991E}"/>
              </a:ext>
            </a:extLst>
          </p:cNvPr>
          <p:cNvSpPr/>
          <p:nvPr/>
        </p:nvSpPr>
        <p:spPr>
          <a:xfrm>
            <a:off x="4881083" y="4265371"/>
            <a:ext cx="2665807" cy="1472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FCN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86C7BF-4B38-2452-73AE-C5462659F8B2}"/>
              </a:ext>
            </a:extLst>
          </p:cNvPr>
          <p:cNvSpPr/>
          <p:nvPr/>
        </p:nvSpPr>
        <p:spPr>
          <a:xfrm>
            <a:off x="4793576" y="2296123"/>
            <a:ext cx="2665807" cy="1472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Watershed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AD7F28-B283-B6D3-F691-5CBC4077945E}"/>
              </a:ext>
            </a:extLst>
          </p:cNvPr>
          <p:cNvSpPr/>
          <p:nvPr/>
        </p:nvSpPr>
        <p:spPr>
          <a:xfrm>
            <a:off x="8270221" y="2337063"/>
            <a:ext cx="2665807" cy="13286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U-NET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7546D8-6BBD-7D9C-43D3-27F23CAE8B08}"/>
              </a:ext>
            </a:extLst>
          </p:cNvPr>
          <p:cNvSpPr/>
          <p:nvPr/>
        </p:nvSpPr>
        <p:spPr>
          <a:xfrm>
            <a:off x="8270221" y="4265371"/>
            <a:ext cx="2781237" cy="1472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MASK RCNN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B8B804-2660-2FE2-065B-FBEAD4477171}"/>
              </a:ext>
            </a:extLst>
          </p:cNvPr>
          <p:cNvSpPr txBox="1"/>
          <p:nvPr/>
        </p:nvSpPr>
        <p:spPr>
          <a:xfrm>
            <a:off x="1512119" y="2678200"/>
            <a:ext cx="181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YOLO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512154E-29ED-1F56-47ED-AAC2F74A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659"/>
            <a:ext cx="10058400" cy="1658702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Algorithms for Object Segmentation</a:t>
            </a:r>
            <a:endParaRPr lang="en-IN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72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38E7D6-6C0B-CA62-A469-5AAD318C2368}"/>
              </a:ext>
            </a:extLst>
          </p:cNvPr>
          <p:cNvSpPr/>
          <p:nvPr/>
        </p:nvSpPr>
        <p:spPr>
          <a:xfrm>
            <a:off x="1238865" y="1811547"/>
            <a:ext cx="9916815" cy="4343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version of YOLO uses a single neural network to detect and localise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perform the following tasks: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Segmentation(Instance Segmentation)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 algorithm which can be used for real time object detection, classification and segmentation.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DCE99-9858-0413-AE18-ED0BEA50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834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Yolov7 Model</a:t>
            </a:r>
          </a:p>
        </p:txBody>
      </p:sp>
    </p:spTree>
    <p:extLst>
      <p:ext uri="{BB962C8B-B14F-4D97-AF65-F5344CB8AC3E}">
        <p14:creationId xmlns:p14="http://schemas.microsoft.com/office/powerpoint/2010/main" val="104916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326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Times New Roman</vt:lpstr>
      <vt:lpstr>Office Theme</vt:lpstr>
      <vt:lpstr>Object Segmentation</vt:lpstr>
      <vt:lpstr>Contents:</vt:lpstr>
      <vt:lpstr>Introduction to Object Segmentation</vt:lpstr>
      <vt:lpstr>PowerPoint Presentation</vt:lpstr>
      <vt:lpstr>Use cases of Object Segmentation</vt:lpstr>
      <vt:lpstr>PowerPoint Presentation</vt:lpstr>
      <vt:lpstr>Segmentation  vs Object detection and Classification</vt:lpstr>
      <vt:lpstr>Algorithms for Object Segmentation</vt:lpstr>
      <vt:lpstr>Yolov7 Model</vt:lpstr>
      <vt:lpstr>Steps to perform Object Segmentation</vt:lpstr>
      <vt:lpstr>Results:</vt:lpstr>
      <vt:lpstr>Evaluation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Segmentation</dc:title>
  <dc:creator>Priya Sharma</dc:creator>
  <cp:lastModifiedBy>Sugandh Gupta</cp:lastModifiedBy>
  <cp:revision>43</cp:revision>
  <dcterms:created xsi:type="dcterms:W3CDTF">2023-04-10T06:32:09Z</dcterms:created>
  <dcterms:modified xsi:type="dcterms:W3CDTF">2023-05-02T06:09:40Z</dcterms:modified>
</cp:coreProperties>
</file>