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Lst>
  <p:sldSz cx="9144000" cy="6858000" type="screen4x3"/>
  <p:notesSz cx="6858000" cy="9144000"/>
  <p:embeddedFontLst>
    <p:embeddedFont>
      <p:font typeface="Calibri" panose="020F0502020204030204" pitchFamily="34" charset="0"/>
      <p:regular r:id="rId28"/>
      <p:bold r:id="rId29"/>
      <p:italic r:id="rId30"/>
      <p:boldItalic r:id="rId31"/>
    </p:embeddedFont>
    <p:embeddedFont>
      <p:font typeface="Libre Baskerville" panose="02000000000000000000" pitchFamily="2" charset="0"/>
      <p:regular r:id="rId32"/>
      <p:bold r:id="rId33"/>
      <p:italic r:id="rId34"/>
    </p:embeddedFont>
    <p:embeddedFont>
      <p:font typeface="Libre Franklin"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88763A-94A5-4075-811A-E7A085C239C2}">
  <a:tblStyle styleId="{6988763A-94A5-4075-811A-E7A085C239C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162" y="10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23be02a6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23be02a6b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123be02a6b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23be02a6bf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23be02a6bf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g123be02a6bf_0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23be02a6bf_0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23be02a6bf_0_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g123be02a6bf_0_7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23be02a6bf_0_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23be02a6bf_0_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g123be02a6bf_0_8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23be02a6bf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23be02a6bf_0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g123be02a6bf_0_1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23be02a6bf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23be02a6bf_0_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123be02a6bf_0_2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23be02a6bf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23be02a6bf_0_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g123be02a6bf_0_2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23be02a6bf_0_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23be02a6bf_0_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g123be02a6bf_0_5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23be02a6bf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23be02a6bf_0_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g123be02a6bf_0_3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23be02a6bf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23be02a6bf_0_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6" name="Google Shape;316;g123be02a6bf_0_4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3" name="Google Shape;32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rotWithShape="1">
          <a:blip r:embed="rId2">
            <a:alphaModFix/>
          </a:blip>
          <a:tile tx="0" ty="0" sx="55000" sy="55000" flip="none" algn="tl"/>
        </a:blipFill>
        <a:effectLst/>
      </p:bgPr>
    </p:bg>
    <p:spTree>
      <p:nvGrpSpPr>
        <p:cNvPr id="1" name="Shape 17"/>
        <p:cNvGrpSpPr/>
        <p:nvPr/>
      </p:nvGrpSpPr>
      <p:grpSpPr>
        <a:xfrm>
          <a:off x="0" y="0"/>
          <a:ext cx="0" cy="0"/>
          <a:chOff x="0" y="0"/>
          <a:chExt cx="0" cy="0"/>
        </a:xfrm>
      </p:grpSpPr>
      <p:sp>
        <p:nvSpPr>
          <p:cNvPr id="18" name="Google Shape;18;p2"/>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9" name="Google Shape;19;p2"/>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0" name="Google Shape;20;p2"/>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580"/>
              </a:spcBef>
              <a:spcAft>
                <a:spcPts val="0"/>
              </a:spcAft>
              <a:buSzPts val="2210"/>
              <a:buNone/>
              <a:defRPr sz="2600">
                <a:solidFill>
                  <a:schemeClr val="dk2"/>
                </a:solidFill>
              </a:defRPr>
            </a:lvl1pPr>
            <a:lvl2pPr lvl="1" algn="ctr">
              <a:lnSpc>
                <a:spcPct val="100000"/>
              </a:lnSpc>
              <a:spcBef>
                <a:spcPts val="370"/>
              </a:spcBef>
              <a:spcAft>
                <a:spcPts val="0"/>
              </a:spcAft>
              <a:buSzPts val="1530"/>
              <a:buNone/>
              <a:defRPr/>
            </a:lvl2pPr>
            <a:lvl3pPr lvl="2" algn="ctr">
              <a:lnSpc>
                <a:spcPct val="100000"/>
              </a:lnSpc>
              <a:spcBef>
                <a:spcPts val="370"/>
              </a:spcBef>
              <a:spcAft>
                <a:spcPts val="0"/>
              </a:spcAft>
              <a:buSzPts val="1530"/>
              <a:buNone/>
              <a:defRPr/>
            </a:lvl3pPr>
            <a:lvl4pPr lvl="3" algn="ctr">
              <a:lnSpc>
                <a:spcPct val="100000"/>
              </a:lnSpc>
              <a:spcBef>
                <a:spcPts val="370"/>
              </a:spcBef>
              <a:spcAft>
                <a:spcPts val="0"/>
              </a:spcAft>
              <a:buSzPts val="1440"/>
              <a:buNone/>
              <a:defRPr/>
            </a:lvl4pPr>
            <a:lvl5pPr lvl="4" algn="ctr">
              <a:lnSpc>
                <a:spcPct val="100000"/>
              </a:lnSpc>
              <a:spcBef>
                <a:spcPts val="370"/>
              </a:spcBef>
              <a:spcAft>
                <a:spcPts val="0"/>
              </a:spcAft>
              <a:buSzPts val="1800"/>
              <a:buNone/>
              <a:defRPr/>
            </a:lvl5pPr>
            <a:lvl6pPr lvl="5" algn="ctr">
              <a:lnSpc>
                <a:spcPct val="100000"/>
              </a:lnSpc>
              <a:spcBef>
                <a:spcPts val="370"/>
              </a:spcBef>
              <a:spcAft>
                <a:spcPts val="0"/>
              </a:spcAft>
              <a:buSzPts val="1800"/>
              <a:buNone/>
              <a:defRPr/>
            </a:lvl6pPr>
            <a:lvl7pPr lvl="6" algn="ctr">
              <a:lnSpc>
                <a:spcPct val="100000"/>
              </a:lnSpc>
              <a:spcBef>
                <a:spcPts val="370"/>
              </a:spcBef>
              <a:spcAft>
                <a:spcPts val="0"/>
              </a:spcAft>
              <a:buSzPts val="1800"/>
              <a:buNone/>
              <a:defRPr/>
            </a:lvl7pPr>
            <a:lvl8pPr lvl="7" algn="ctr">
              <a:lnSpc>
                <a:spcPct val="100000"/>
              </a:lnSpc>
              <a:spcBef>
                <a:spcPts val="370"/>
              </a:spcBef>
              <a:spcAft>
                <a:spcPts val="0"/>
              </a:spcAft>
              <a:buSzPts val="1800"/>
              <a:buNone/>
              <a:defRPr/>
            </a:lvl8pPr>
            <a:lvl9pPr lvl="8" algn="ctr">
              <a:lnSpc>
                <a:spcPct val="100000"/>
              </a:lnSpc>
              <a:spcBef>
                <a:spcPts val="370"/>
              </a:spcBef>
              <a:spcAft>
                <a:spcPts val="0"/>
              </a:spcAft>
              <a:buSzPts val="1800"/>
              <a:buNone/>
              <a:defRPr/>
            </a:lvl9pPr>
          </a:lstStyle>
          <a:p>
            <a:endParaRPr/>
          </a:p>
        </p:txBody>
      </p:sp>
      <p:sp>
        <p:nvSpPr>
          <p:cNvPr id="21" name="Google Shape;21;p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
        <p:nvSpPr>
          <p:cNvPr id="24" name="Google Shape;24;p2"/>
          <p:cNvSpPr/>
          <p:nvPr/>
        </p:nvSpPr>
        <p:spPr>
          <a:xfrm>
            <a:off x="62931" y="1449303"/>
            <a:ext cx="9021537" cy="15273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5" name="Google Shape;25;p2"/>
          <p:cNvSpPr/>
          <p:nvPr/>
        </p:nvSpPr>
        <p:spPr>
          <a:xfrm>
            <a:off x="62931" y="1396720"/>
            <a:ext cx="9021537" cy="120580"/>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6" name="Google Shape;26;p2"/>
          <p:cNvSpPr/>
          <p:nvPr/>
        </p:nvSpPr>
        <p:spPr>
          <a:xfrm>
            <a:off x="62931" y="2976649"/>
            <a:ext cx="9021537" cy="11053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7" name="Google Shape;27;p2"/>
          <p:cNvSpPr txBox="1">
            <a:spLocks noGrp="1"/>
          </p:cNvSpPr>
          <p:nvPr>
            <p:ph type="ctrTitle"/>
          </p:nvPr>
        </p:nvSpPr>
        <p:spPr>
          <a:xfrm>
            <a:off x="457200" y="1505930"/>
            <a:ext cx="8229600" cy="1470025"/>
          </a:xfrm>
          <a:prstGeom prst="rect">
            <a:avLst/>
          </a:prstGeom>
          <a:noFill/>
          <a:ln>
            <a:noFill/>
          </a:ln>
        </p:spPr>
        <p:txBody>
          <a:bodyPr spcFirstLastPara="1" wrap="square" lIns="91425" tIns="45700" rIns="91425" bIns="91425" anchor="ctr" anchorCtr="0">
            <a:normAutofit/>
          </a:bodyPr>
          <a:lstStyle>
            <a:lvl1pPr lvl="0" algn="ctr">
              <a:lnSpc>
                <a:spcPct val="100000"/>
              </a:lnSpc>
              <a:spcBef>
                <a:spcPts val="0"/>
              </a:spcBef>
              <a:spcAft>
                <a:spcPts val="0"/>
              </a:spcAft>
              <a:buClr>
                <a:srgbClr val="FFFFFF"/>
              </a:buClr>
              <a:buSzPts val="4000"/>
              <a:buFont typeface="Libre Franklin"/>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28" name="Google Shape;28;p2"/>
          <p:cNvPicPr preferRelativeResize="0"/>
          <p:nvPr/>
        </p:nvPicPr>
        <p:blipFill rotWithShape="1">
          <a:blip r:embed="rId3">
            <a:alphaModFix/>
          </a:blip>
          <a:srcRect/>
          <a:stretch/>
        </p:blipFill>
        <p:spPr>
          <a:xfrm>
            <a:off x="4114800" y="228600"/>
            <a:ext cx="1104900" cy="10763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rot="5400000">
            <a:off x="4709478" y="2194564"/>
            <a:ext cx="5851525" cy="201168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1"/>
          <p:cNvSpPr txBox="1">
            <a:spLocks noGrp="1"/>
          </p:cNvSpPr>
          <p:nvPr>
            <p:ph type="body" idx="1"/>
          </p:nvPr>
        </p:nvSpPr>
        <p:spPr>
          <a:xfrm rot="5400000">
            <a:off x="769938" y="419103"/>
            <a:ext cx="5851525" cy="55626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95" name="Google Shape;95;p1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
          <p:cNvSpPr txBox="1">
            <a:spLocks noGrp="1"/>
          </p:cNvSpPr>
          <p:nvPr>
            <p:ph type="ftr" idx="11"/>
          </p:nvPr>
        </p:nvSpPr>
        <p:spPr>
          <a:xfrm>
            <a:off x="1371600" y="6172200"/>
            <a:ext cx="48768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
        <p:nvSpPr>
          <p:cNvPr id="34" name="Google Shape;34;p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pic>
        <p:nvPicPr>
          <p:cNvPr id="35" name="Google Shape;35;p3"/>
          <p:cNvPicPr preferRelativeResize="0"/>
          <p:nvPr/>
        </p:nvPicPr>
        <p:blipFill rotWithShape="1">
          <a:blip r:embed="rId2">
            <a:alphaModFix/>
          </a:blip>
          <a:srcRect/>
          <a:stretch/>
        </p:blipFill>
        <p:spPr>
          <a:xfrm>
            <a:off x="1371600" y="6248400"/>
            <a:ext cx="381000" cy="37114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55000" sy="55000" flip="none" algn="tl"/>
        </a:blipFill>
        <a:effectLst/>
      </p:bgPr>
    </p:bg>
    <p:spTree>
      <p:nvGrpSpPr>
        <p:cNvPr id="1" name="Shape 36"/>
        <p:cNvGrpSpPr/>
        <p:nvPr/>
      </p:nvGrpSpPr>
      <p:grpSpPr>
        <a:xfrm>
          <a:off x="0" y="0"/>
          <a:ext cx="0" cy="0"/>
          <a:chOff x="0" y="0"/>
          <a:chExt cx="0" cy="0"/>
        </a:xfrm>
      </p:grpSpPr>
      <p:sp>
        <p:nvSpPr>
          <p:cNvPr id="37" name="Google Shape;37;p4"/>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8" name="Google Shape;38;p4"/>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9" name="Google Shape;39;p4"/>
          <p:cNvSpPr txBox="1">
            <a:spLocks noGrp="1"/>
          </p:cNvSpPr>
          <p:nvPr>
            <p:ph type="title"/>
          </p:nvPr>
        </p:nvSpPr>
        <p:spPr>
          <a:xfrm>
            <a:off x="722313" y="952500"/>
            <a:ext cx="7772400" cy="1362075"/>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4000"/>
              <a:buFont typeface="Libre Franklin"/>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
          <p:cNvSpPr txBox="1">
            <a:spLocks noGrp="1"/>
          </p:cNvSpPr>
          <p:nvPr>
            <p:ph type="body" idx="1"/>
          </p:nvPr>
        </p:nvSpPr>
        <p:spPr>
          <a:xfrm>
            <a:off x="722313" y="2547938"/>
            <a:ext cx="7772400" cy="13382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580"/>
              </a:spcBef>
              <a:spcAft>
                <a:spcPts val="0"/>
              </a:spcAft>
              <a:buSzPts val="2040"/>
              <a:buNone/>
              <a:defRPr sz="2400">
                <a:solidFill>
                  <a:srgbClr val="888888"/>
                </a:solidFill>
              </a:defRPr>
            </a:lvl1pPr>
            <a:lvl2pPr marL="914400" lvl="1" indent="-228600" algn="l">
              <a:lnSpc>
                <a:spcPct val="100000"/>
              </a:lnSpc>
              <a:spcBef>
                <a:spcPts val="370"/>
              </a:spcBef>
              <a:spcAft>
                <a:spcPts val="0"/>
              </a:spcAft>
              <a:buSzPts val="1530"/>
              <a:buNone/>
              <a:defRPr sz="1800">
                <a:solidFill>
                  <a:srgbClr val="888888"/>
                </a:solidFill>
              </a:defRPr>
            </a:lvl2pPr>
            <a:lvl3pPr marL="1371600" lvl="2" indent="-228600" algn="l">
              <a:lnSpc>
                <a:spcPct val="100000"/>
              </a:lnSpc>
              <a:spcBef>
                <a:spcPts val="370"/>
              </a:spcBef>
              <a:spcAft>
                <a:spcPts val="0"/>
              </a:spcAft>
              <a:buSzPts val="1360"/>
              <a:buNone/>
              <a:defRPr sz="1600">
                <a:solidFill>
                  <a:srgbClr val="888888"/>
                </a:solidFill>
              </a:defRPr>
            </a:lvl3pPr>
            <a:lvl4pPr marL="1828800" lvl="3" indent="-228600" algn="l">
              <a:lnSpc>
                <a:spcPct val="100000"/>
              </a:lnSpc>
              <a:spcBef>
                <a:spcPts val="370"/>
              </a:spcBef>
              <a:spcAft>
                <a:spcPts val="0"/>
              </a:spcAft>
              <a:buSzPts val="1120"/>
              <a:buNone/>
              <a:defRPr sz="1400">
                <a:solidFill>
                  <a:srgbClr val="888888"/>
                </a:solidFill>
              </a:defRPr>
            </a:lvl4pPr>
            <a:lvl5pPr marL="2286000" lvl="4" indent="-228600" algn="l">
              <a:lnSpc>
                <a:spcPct val="100000"/>
              </a:lnSpc>
              <a:spcBef>
                <a:spcPts val="370"/>
              </a:spcBef>
              <a:spcAft>
                <a:spcPts val="0"/>
              </a:spcAft>
              <a:buSzPts val="1400"/>
              <a:buFont typeface="Libre Baskerville"/>
              <a:buNone/>
              <a:defRPr sz="1400">
                <a:solidFill>
                  <a:srgbClr val="888888"/>
                </a:solidFill>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41" name="Google Shape;41;p4"/>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
          <p:cNvSpPr/>
          <p:nvPr/>
        </p:nvSpPr>
        <p:spPr>
          <a:xfrm rot="10800000" flipH="1">
            <a:off x="69412" y="2376830"/>
            <a:ext cx="9013515"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4" name="Google Shape;44;p4"/>
          <p:cNvSpPr/>
          <p:nvPr/>
        </p:nvSpPr>
        <p:spPr>
          <a:xfrm>
            <a:off x="69146" y="2341475"/>
            <a:ext cx="9013781" cy="45719"/>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5" name="Google Shape;45;p4"/>
          <p:cNvSpPr/>
          <p:nvPr/>
        </p:nvSpPr>
        <p:spPr>
          <a:xfrm>
            <a:off x="68306" y="2468880"/>
            <a:ext cx="9014621" cy="4572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6" name="Google Shape;46;p4"/>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5"/>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
        <p:nvSpPr>
          <p:cNvPr id="52" name="Google Shape;52;p5"/>
          <p:cNvSpPr txBox="1">
            <a:spLocks noGrp="1"/>
          </p:cNvSpPr>
          <p:nvPr>
            <p:ph type="body" idx="1"/>
          </p:nvPr>
        </p:nvSpPr>
        <p:spPr>
          <a:xfrm>
            <a:off x="914400" y="1447800"/>
            <a:ext cx="3749040" cy="45720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53" name="Google Shape;53;p5"/>
          <p:cNvSpPr txBox="1">
            <a:spLocks noGrp="1"/>
          </p:cNvSpPr>
          <p:nvPr>
            <p:ph type="body" idx="2"/>
          </p:nvPr>
        </p:nvSpPr>
        <p:spPr>
          <a:xfrm>
            <a:off x="4933950" y="1447800"/>
            <a:ext cx="3749040" cy="45720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4000"/>
              <a:buFont typeface="Libre Frankli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9144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lnSpc>
                <a:spcPct val="100000"/>
              </a:lnSpc>
              <a:spcBef>
                <a:spcPts val="370"/>
              </a:spcBef>
              <a:spcAft>
                <a:spcPts val="0"/>
              </a:spcAft>
              <a:buSzPts val="1700"/>
              <a:buNone/>
              <a:defRPr sz="2000" b="1"/>
            </a:lvl2pPr>
            <a:lvl3pPr marL="1371600" lvl="2" indent="-228600" algn="l">
              <a:lnSpc>
                <a:spcPct val="100000"/>
              </a:lnSpc>
              <a:spcBef>
                <a:spcPts val="370"/>
              </a:spcBef>
              <a:spcAft>
                <a:spcPts val="0"/>
              </a:spcAft>
              <a:buSzPts val="1530"/>
              <a:buNone/>
              <a:defRPr sz="1800" b="1"/>
            </a:lvl3pPr>
            <a:lvl4pPr marL="1828800" lvl="3" indent="-228600" algn="l">
              <a:lnSpc>
                <a:spcPct val="100000"/>
              </a:lnSpc>
              <a:spcBef>
                <a:spcPts val="370"/>
              </a:spcBef>
              <a:spcAft>
                <a:spcPts val="0"/>
              </a:spcAft>
              <a:buSzPts val="1280"/>
              <a:buNone/>
              <a:defRPr sz="1600" b="1"/>
            </a:lvl4pPr>
            <a:lvl5pPr marL="2286000" lvl="4" indent="-228600" algn="l">
              <a:lnSpc>
                <a:spcPct val="100000"/>
              </a:lnSpc>
              <a:spcBef>
                <a:spcPts val="370"/>
              </a:spcBef>
              <a:spcAft>
                <a:spcPts val="0"/>
              </a:spcAft>
              <a:buSzPts val="1600"/>
              <a:buFont typeface="Libre Baskerville"/>
              <a:buNone/>
              <a:defRPr sz="1600" b="1"/>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57" name="Google Shape;57;p6"/>
          <p:cNvSpPr txBox="1">
            <a:spLocks noGrp="1"/>
          </p:cNvSpPr>
          <p:nvPr>
            <p:ph type="body" idx="2"/>
          </p:nvPr>
        </p:nvSpPr>
        <p:spPr>
          <a:xfrm>
            <a:off x="49530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lnSpc>
                <a:spcPct val="100000"/>
              </a:lnSpc>
              <a:spcBef>
                <a:spcPts val="370"/>
              </a:spcBef>
              <a:spcAft>
                <a:spcPts val="0"/>
              </a:spcAft>
              <a:buSzPts val="1700"/>
              <a:buNone/>
              <a:defRPr sz="2000" b="1"/>
            </a:lvl2pPr>
            <a:lvl3pPr marL="1371600" lvl="2" indent="-228600" algn="l">
              <a:lnSpc>
                <a:spcPct val="100000"/>
              </a:lnSpc>
              <a:spcBef>
                <a:spcPts val="370"/>
              </a:spcBef>
              <a:spcAft>
                <a:spcPts val="0"/>
              </a:spcAft>
              <a:buSzPts val="1530"/>
              <a:buNone/>
              <a:defRPr sz="1800" b="1"/>
            </a:lvl3pPr>
            <a:lvl4pPr marL="1828800" lvl="3" indent="-228600" algn="l">
              <a:lnSpc>
                <a:spcPct val="100000"/>
              </a:lnSpc>
              <a:spcBef>
                <a:spcPts val="370"/>
              </a:spcBef>
              <a:spcAft>
                <a:spcPts val="0"/>
              </a:spcAft>
              <a:buSzPts val="1280"/>
              <a:buNone/>
              <a:defRPr sz="1600" b="1"/>
            </a:lvl4pPr>
            <a:lvl5pPr marL="2286000" lvl="4" indent="-228600" algn="l">
              <a:lnSpc>
                <a:spcPct val="100000"/>
              </a:lnSpc>
              <a:spcBef>
                <a:spcPts val="370"/>
              </a:spcBef>
              <a:spcAft>
                <a:spcPts val="0"/>
              </a:spcAft>
              <a:buSzPts val="1600"/>
              <a:buFont typeface="Libre Baskerville"/>
              <a:buNone/>
              <a:defRPr sz="1600" b="1"/>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58" name="Google Shape;58;p6"/>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
        <p:nvSpPr>
          <p:cNvPr id="61" name="Google Shape;61;p6"/>
          <p:cNvSpPr txBox="1">
            <a:spLocks noGrp="1"/>
          </p:cNvSpPr>
          <p:nvPr>
            <p:ph type="body" idx="3"/>
          </p:nvPr>
        </p:nvSpPr>
        <p:spPr>
          <a:xfrm>
            <a:off x="914400" y="2247900"/>
            <a:ext cx="3733800" cy="38862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62" name="Google Shape;62;p6"/>
          <p:cNvSpPr txBox="1">
            <a:spLocks noGrp="1"/>
          </p:cNvSpPr>
          <p:nvPr>
            <p:ph type="body" idx="4"/>
          </p:nvPr>
        </p:nvSpPr>
        <p:spPr>
          <a:xfrm>
            <a:off x="4953000" y="2247900"/>
            <a:ext cx="3733800" cy="38862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7"/>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8"/>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69" name="Google Shape;69;p8"/>
          <p:cNvSpPr/>
          <p:nvPr/>
        </p:nvSpPr>
        <p:spPr>
          <a:xfrm>
            <a:off x="64008" y="69755"/>
            <a:ext cx="9013372"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0" name="Google Shape;70;p8"/>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4000"/>
              <a:buFont typeface="Libre Franklin"/>
              <a:buNone/>
              <a:defRPr sz="4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8"/>
          <p:cNvSpPr txBox="1">
            <a:spLocks noGrp="1"/>
          </p:cNvSpPr>
          <p:nvPr>
            <p:ph type="body" idx="1"/>
          </p:nvPr>
        </p:nvSpPr>
        <p:spPr>
          <a:xfrm>
            <a:off x="914400" y="1600200"/>
            <a:ext cx="1905000" cy="4495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580"/>
              </a:spcBef>
              <a:spcAft>
                <a:spcPts val="0"/>
              </a:spcAft>
              <a:buSzPts val="1530"/>
              <a:buNone/>
              <a:defRPr sz="1800"/>
            </a:lvl1pPr>
            <a:lvl2pPr marL="914400" lvl="1" indent="-228600" algn="l">
              <a:lnSpc>
                <a:spcPct val="100000"/>
              </a:lnSpc>
              <a:spcBef>
                <a:spcPts val="370"/>
              </a:spcBef>
              <a:spcAft>
                <a:spcPts val="0"/>
              </a:spcAft>
              <a:buSzPts val="1020"/>
              <a:buNone/>
              <a:defRPr sz="1200"/>
            </a:lvl2pPr>
            <a:lvl3pPr marL="1371600" lvl="2" indent="-228600" algn="l">
              <a:lnSpc>
                <a:spcPct val="100000"/>
              </a:lnSpc>
              <a:spcBef>
                <a:spcPts val="370"/>
              </a:spcBef>
              <a:spcAft>
                <a:spcPts val="0"/>
              </a:spcAft>
              <a:buSzPts val="850"/>
              <a:buNone/>
              <a:defRPr sz="1000"/>
            </a:lvl3pPr>
            <a:lvl4pPr marL="1828800" lvl="3" indent="-228600" algn="l">
              <a:lnSpc>
                <a:spcPct val="100000"/>
              </a:lnSpc>
              <a:spcBef>
                <a:spcPts val="370"/>
              </a:spcBef>
              <a:spcAft>
                <a:spcPts val="0"/>
              </a:spcAft>
              <a:buSzPts val="720"/>
              <a:buNone/>
              <a:defRPr sz="900"/>
            </a:lvl4pPr>
            <a:lvl5pPr marL="2286000" lvl="4" indent="-228600" algn="l">
              <a:lnSpc>
                <a:spcPct val="100000"/>
              </a:lnSpc>
              <a:spcBef>
                <a:spcPts val="370"/>
              </a:spcBef>
              <a:spcAft>
                <a:spcPts val="0"/>
              </a:spcAft>
              <a:buSzPts val="900"/>
              <a:buFont typeface="Libre Baskerville"/>
              <a:buNone/>
              <a:defRPr sz="900"/>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72" name="Google Shape;72;p8"/>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
        <p:nvSpPr>
          <p:cNvPr id="75" name="Google Shape;75;p8"/>
          <p:cNvSpPr txBox="1">
            <a:spLocks noGrp="1"/>
          </p:cNvSpPr>
          <p:nvPr>
            <p:ph type="body" idx="2"/>
          </p:nvPr>
        </p:nvSpPr>
        <p:spPr>
          <a:xfrm>
            <a:off x="2971800" y="1600200"/>
            <a:ext cx="5715000" cy="44958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914400" y="4900550"/>
            <a:ext cx="7315200" cy="522288"/>
          </a:xfrm>
          <a:prstGeom prst="rect">
            <a:avLst/>
          </a:prstGeom>
          <a:noFill/>
          <a:ln>
            <a:noFill/>
          </a:ln>
        </p:spPr>
        <p:txBody>
          <a:bodyPr spcFirstLastPara="1" wrap="square" lIns="91425" tIns="45700" rIns="91425" bIns="91425" anchor="ctr" anchorCtr="0">
            <a:noAutofit/>
          </a:bodyPr>
          <a:lstStyle>
            <a:lvl1pPr lvl="0" algn="l">
              <a:lnSpc>
                <a:spcPct val="100000"/>
              </a:lnSpc>
              <a:spcBef>
                <a:spcPts val="0"/>
              </a:spcBef>
              <a:spcAft>
                <a:spcPts val="0"/>
              </a:spcAft>
              <a:buClr>
                <a:schemeClr val="dk2"/>
              </a:buClr>
              <a:buSzPts val="2800"/>
              <a:buFont typeface="Libre Franklin"/>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9"/>
          <p:cNvSpPr txBox="1">
            <a:spLocks noGrp="1"/>
          </p:cNvSpPr>
          <p:nvPr>
            <p:ph type="body" idx="1"/>
          </p:nvPr>
        </p:nvSpPr>
        <p:spPr>
          <a:xfrm>
            <a:off x="914400" y="5445825"/>
            <a:ext cx="7315200" cy="685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580"/>
              </a:spcBef>
              <a:spcAft>
                <a:spcPts val="0"/>
              </a:spcAft>
              <a:buSzPts val="1360"/>
              <a:buFont typeface="Libre Baskerville"/>
              <a:buNone/>
              <a:defRPr sz="1600"/>
            </a:lvl1pPr>
            <a:lvl2pPr marL="914400" lvl="1" indent="-293369" algn="l">
              <a:lnSpc>
                <a:spcPct val="100000"/>
              </a:lnSpc>
              <a:spcBef>
                <a:spcPts val="370"/>
              </a:spcBef>
              <a:spcAft>
                <a:spcPts val="0"/>
              </a:spcAft>
              <a:buSzPts val="1020"/>
              <a:buChar char="⚫"/>
              <a:defRPr sz="1200"/>
            </a:lvl2pPr>
            <a:lvl3pPr marL="1371600" lvl="2" indent="-282575" algn="l">
              <a:lnSpc>
                <a:spcPct val="100000"/>
              </a:lnSpc>
              <a:spcBef>
                <a:spcPts val="370"/>
              </a:spcBef>
              <a:spcAft>
                <a:spcPts val="0"/>
              </a:spcAft>
              <a:buSzPts val="850"/>
              <a:buChar char="⚫"/>
              <a:defRPr sz="1000"/>
            </a:lvl3pPr>
            <a:lvl4pPr marL="1828800" lvl="3" indent="-274319" algn="l">
              <a:lnSpc>
                <a:spcPct val="100000"/>
              </a:lnSpc>
              <a:spcBef>
                <a:spcPts val="370"/>
              </a:spcBef>
              <a:spcAft>
                <a:spcPts val="0"/>
              </a:spcAft>
              <a:buSzPts val="720"/>
              <a:buChar char="⚫"/>
              <a:defRPr sz="900"/>
            </a:lvl4pPr>
            <a:lvl5pPr marL="2286000" lvl="4" indent="-285750" algn="l">
              <a:lnSpc>
                <a:spcPct val="100000"/>
              </a:lnSpc>
              <a:spcBef>
                <a:spcPts val="370"/>
              </a:spcBef>
              <a:spcAft>
                <a:spcPts val="0"/>
              </a:spcAft>
              <a:buSzPts val="900"/>
              <a:buFont typeface="Libre Baskerville"/>
              <a:buChar char="o"/>
              <a:defRPr sz="900"/>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79" name="Google Shape;79;p9"/>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9"/>
          <p:cNvSpPr txBox="1">
            <a:spLocks noGrp="1"/>
          </p:cNvSpPr>
          <p:nvPr>
            <p:ph type="ftr" idx="11"/>
          </p:nvPr>
        </p:nvSpPr>
        <p:spPr>
          <a:xfrm>
            <a:off x="914400" y="6172200"/>
            <a:ext cx="3886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9"/>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
        <p:nvSpPr>
          <p:cNvPr id="82" name="Google Shape;82;p9"/>
          <p:cNvSpPr/>
          <p:nvPr/>
        </p:nvSpPr>
        <p:spPr>
          <a:xfrm rot="10800000" flipH="1">
            <a:off x="68307" y="4683555"/>
            <a:ext cx="9006840"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3" name="Google Shape;83;p9"/>
          <p:cNvSpPr/>
          <p:nvPr/>
        </p:nvSpPr>
        <p:spPr>
          <a:xfrm>
            <a:off x="68508" y="4650474"/>
            <a:ext cx="9006639" cy="45719"/>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4" name="Google Shape;84;p9"/>
          <p:cNvSpPr/>
          <p:nvPr/>
        </p:nvSpPr>
        <p:spPr>
          <a:xfrm>
            <a:off x="68510" y="4773224"/>
            <a:ext cx="9006637" cy="4880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5" name="Google Shape;85;p9"/>
          <p:cNvSpPr>
            <a:spLocks noGrp="1"/>
          </p:cNvSpPr>
          <p:nvPr>
            <p:ph type="pic" idx="2"/>
          </p:nvPr>
        </p:nvSpPr>
        <p:spPr>
          <a:xfrm>
            <a:off x="68308" y="66675"/>
            <a:ext cx="9001873" cy="4581525"/>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0"/>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89" name="Google Shape;89;p10"/>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0"/>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0"/>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1" name="Google Shape;11;p1"/>
          <p:cNvSpPr/>
          <p:nvPr/>
        </p:nvSpPr>
        <p:spPr>
          <a:xfrm>
            <a:off x="64008" y="69755"/>
            <a:ext cx="9013372"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2" name="Google Shape;12;p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marR="0" lvl="0" algn="l" rtl="0">
              <a:lnSpc>
                <a:spcPct val="100000"/>
              </a:lnSpc>
              <a:spcBef>
                <a:spcPts val="0"/>
              </a:spcBef>
              <a:spcAft>
                <a:spcPts val="0"/>
              </a:spcAft>
              <a:buClr>
                <a:schemeClr val="dk2"/>
              </a:buClr>
              <a:buSzPts val="4000"/>
              <a:buFont typeface="Libre Franklin"/>
              <a:buNone/>
              <a:defRPr sz="40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lvl1pPr marL="457200" marR="0" lvl="0" indent="-368935" algn="l" rtl="0">
              <a:lnSpc>
                <a:spcPct val="100000"/>
              </a:lnSpc>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lnSpc>
                <a:spcPct val="100000"/>
              </a:lnSpc>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lnSpc>
                <a:spcPct val="100000"/>
              </a:lnSpc>
              <a:spcBef>
                <a:spcPts val="370"/>
              </a:spcBef>
              <a:spcAft>
                <a:spcPts val="0"/>
              </a:spcAft>
              <a:buClr>
                <a:srgbClr val="B1C0DA"/>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lnSpc>
                <a:spcPct val="100000"/>
              </a:lnSpc>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lnSpc>
                <a:spcPct val="100000"/>
              </a:lnSpc>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lnSpc>
                <a:spcPct val="100000"/>
              </a:lnSpc>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lnSpc>
                <a:spcPct val="100000"/>
              </a:lnSpc>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lnSpc>
                <a:spcPct val="100000"/>
              </a:lnSpc>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lnSpc>
                <a:spcPct val="100000"/>
              </a:lnSpc>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4" name="Google Shape;14;p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5" name="Google Shape;15;p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6" name="Google Shape;16;p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blog.floydhub.com/naive-bayes-for-machine-learning/" TargetMode="External"/><Relationship Id="rId7" Type="http://schemas.openxmlformats.org/officeDocument/2006/relationships/hyperlink" Target="https://www.javatpoint.com/k-nearest-neighbor-algorithm-formachine-learnin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www.javatpoint.com/machine-learning-decision-tree-classificationalgorithm" TargetMode="External"/><Relationship Id="rId5" Type="http://schemas.openxmlformats.org/officeDocument/2006/relationships/hyperlink" Target="https://www.javatpoint.com/machine-learning-random-forest-algorithm" TargetMode="External"/><Relationship Id="rId4" Type="http://schemas.openxmlformats.org/officeDocument/2006/relationships/hyperlink" Target="https://www.javatpoint.com/logistic-regression-in-machine-learning"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2"/>
          <p:cNvSpPr txBox="1">
            <a:spLocks noGrp="1"/>
          </p:cNvSpPr>
          <p:nvPr>
            <p:ph type="subTitle" idx="1"/>
          </p:nvPr>
        </p:nvSpPr>
        <p:spPr>
          <a:xfrm>
            <a:off x="520505" y="3108960"/>
            <a:ext cx="8257735" cy="3749040"/>
          </a:xfrm>
          <a:prstGeom prst="rect">
            <a:avLst/>
          </a:prstGeom>
          <a:noFill/>
          <a:ln>
            <a:noFill/>
          </a:ln>
        </p:spPr>
        <p:txBody>
          <a:bodyPr spcFirstLastPara="1" wrap="square" lIns="91425" tIns="45700" rIns="91425" bIns="45700" anchor="t" anchorCtr="0">
            <a:normAutofit fontScale="70000" lnSpcReduction="20000"/>
          </a:bodyPr>
          <a:lstStyle/>
          <a:p>
            <a:pPr marL="0" lvl="0" indent="0" algn="ctr" rtl="0">
              <a:lnSpc>
                <a:spcPct val="100000"/>
              </a:lnSpc>
              <a:spcBef>
                <a:spcPts val="0"/>
              </a:spcBef>
              <a:spcAft>
                <a:spcPts val="0"/>
              </a:spcAft>
              <a:buSzPct val="85000"/>
              <a:buNone/>
            </a:pPr>
            <a:endParaRPr dirty="0"/>
          </a:p>
          <a:p>
            <a:pPr marL="0" lvl="0" indent="0" algn="ctr" rtl="0">
              <a:lnSpc>
                <a:spcPct val="100000"/>
              </a:lnSpc>
              <a:spcBef>
                <a:spcPts val="0"/>
              </a:spcBef>
              <a:spcAft>
                <a:spcPts val="0"/>
              </a:spcAft>
              <a:buSzPct val="85000"/>
              <a:buNone/>
            </a:pPr>
            <a:r>
              <a:rPr lang="en-US" dirty="0"/>
              <a:t>Suraj  Andhe (02)      Shubham  </a:t>
            </a:r>
            <a:r>
              <a:rPr lang="en-US" dirty="0" err="1"/>
              <a:t>Nalawade</a:t>
            </a:r>
            <a:r>
              <a:rPr lang="en-US" dirty="0"/>
              <a:t> (61)      </a:t>
            </a:r>
            <a:r>
              <a:rPr lang="en-US" dirty="0" err="1"/>
              <a:t>Siddhesh</a:t>
            </a:r>
            <a:r>
              <a:rPr lang="en-US" dirty="0"/>
              <a:t>  </a:t>
            </a:r>
            <a:r>
              <a:rPr lang="en-US" dirty="0" err="1"/>
              <a:t>Parab</a:t>
            </a:r>
            <a:r>
              <a:rPr lang="en-US" dirty="0"/>
              <a:t> (65)</a:t>
            </a:r>
            <a:endParaRPr dirty="0"/>
          </a:p>
          <a:p>
            <a:pPr marL="0" lvl="0" indent="0" algn="ctr" rtl="0">
              <a:lnSpc>
                <a:spcPct val="100000"/>
              </a:lnSpc>
              <a:spcBef>
                <a:spcPts val="0"/>
              </a:spcBef>
              <a:spcAft>
                <a:spcPts val="0"/>
              </a:spcAft>
              <a:buSzPct val="85000"/>
              <a:buNone/>
            </a:pPr>
            <a:endParaRPr dirty="0"/>
          </a:p>
          <a:p>
            <a:pPr marL="0" lvl="0" indent="0" algn="ctr" rtl="0">
              <a:lnSpc>
                <a:spcPct val="100000"/>
              </a:lnSpc>
              <a:spcBef>
                <a:spcPts val="580"/>
              </a:spcBef>
              <a:spcAft>
                <a:spcPts val="0"/>
              </a:spcAft>
              <a:buSzPct val="85000"/>
              <a:buNone/>
            </a:pPr>
            <a:r>
              <a:rPr lang="en-US" dirty="0"/>
              <a:t>Date of presentation :  30-04-2022</a:t>
            </a:r>
            <a:endParaRPr dirty="0"/>
          </a:p>
          <a:p>
            <a:pPr marL="0" lvl="0" indent="0" algn="ctr" rtl="0">
              <a:lnSpc>
                <a:spcPct val="100000"/>
              </a:lnSpc>
              <a:spcBef>
                <a:spcPts val="580"/>
              </a:spcBef>
              <a:spcAft>
                <a:spcPts val="0"/>
              </a:spcAft>
              <a:buSzPct val="85000"/>
              <a:buNone/>
            </a:pPr>
            <a:endParaRPr dirty="0"/>
          </a:p>
          <a:p>
            <a:pPr marL="0" lvl="0" indent="0" algn="ctr" rtl="0">
              <a:lnSpc>
                <a:spcPct val="100000"/>
              </a:lnSpc>
              <a:spcBef>
                <a:spcPts val="580"/>
              </a:spcBef>
              <a:spcAft>
                <a:spcPts val="0"/>
              </a:spcAft>
              <a:buSzPct val="85000"/>
              <a:buNone/>
            </a:pPr>
            <a:r>
              <a:rPr lang="en-US" dirty="0"/>
              <a:t>Under the guidance of Prof. Amruta </a:t>
            </a:r>
            <a:r>
              <a:rPr lang="en-US" dirty="0" err="1"/>
              <a:t>Sankhe</a:t>
            </a:r>
            <a:endParaRPr dirty="0"/>
          </a:p>
          <a:p>
            <a:pPr marL="0" lvl="0" indent="0" algn="ctr" rtl="0">
              <a:lnSpc>
                <a:spcPct val="100000"/>
              </a:lnSpc>
              <a:spcBef>
                <a:spcPts val="580"/>
              </a:spcBef>
              <a:spcAft>
                <a:spcPts val="0"/>
              </a:spcAft>
              <a:buSzPct val="85000"/>
              <a:buNone/>
            </a:pPr>
            <a:endParaRPr dirty="0"/>
          </a:p>
          <a:p>
            <a:pPr marL="0" lvl="0" indent="0" algn="ctr" rtl="0">
              <a:lnSpc>
                <a:spcPct val="100000"/>
              </a:lnSpc>
              <a:spcBef>
                <a:spcPts val="580"/>
              </a:spcBef>
              <a:spcAft>
                <a:spcPts val="0"/>
              </a:spcAft>
              <a:buSzPct val="85000"/>
              <a:buNone/>
            </a:pPr>
            <a:r>
              <a:rPr lang="en-US" dirty="0"/>
              <a:t>Group No. 10</a:t>
            </a:r>
            <a:endParaRPr dirty="0"/>
          </a:p>
          <a:p>
            <a:pPr marL="0" lvl="0" indent="0" algn="ctr" rtl="0">
              <a:lnSpc>
                <a:spcPct val="100000"/>
              </a:lnSpc>
              <a:spcBef>
                <a:spcPts val="580"/>
              </a:spcBef>
              <a:spcAft>
                <a:spcPts val="0"/>
              </a:spcAft>
              <a:buSzPct val="85000"/>
              <a:buNone/>
            </a:pPr>
            <a:endParaRPr dirty="0"/>
          </a:p>
          <a:p>
            <a:pPr marL="0" lvl="0" indent="0" algn="ctr" rtl="0">
              <a:lnSpc>
                <a:spcPct val="100000"/>
              </a:lnSpc>
              <a:spcBef>
                <a:spcPts val="580"/>
              </a:spcBef>
              <a:spcAft>
                <a:spcPts val="0"/>
              </a:spcAft>
              <a:buSzPct val="85000"/>
              <a:buNone/>
            </a:pPr>
            <a:r>
              <a:rPr lang="en-US" dirty="0"/>
              <a:t>Atharva  College of Engineering</a:t>
            </a:r>
            <a:endParaRPr dirty="0"/>
          </a:p>
          <a:p>
            <a:pPr marL="0" lvl="0" indent="0" algn="ctr" rtl="0">
              <a:lnSpc>
                <a:spcPct val="100000"/>
              </a:lnSpc>
              <a:spcBef>
                <a:spcPts val="580"/>
              </a:spcBef>
              <a:spcAft>
                <a:spcPts val="0"/>
              </a:spcAft>
              <a:buSzPct val="85000"/>
              <a:buNone/>
            </a:pPr>
            <a:r>
              <a:rPr lang="en-US" i="1" dirty="0"/>
              <a:t>Department of Information Technology</a:t>
            </a:r>
            <a:endParaRPr dirty="0"/>
          </a:p>
          <a:p>
            <a:pPr marL="0" lvl="0" indent="0" algn="ctr" rtl="0">
              <a:lnSpc>
                <a:spcPct val="100000"/>
              </a:lnSpc>
              <a:spcBef>
                <a:spcPts val="580"/>
              </a:spcBef>
              <a:spcAft>
                <a:spcPts val="0"/>
              </a:spcAft>
              <a:buSzPct val="85000"/>
              <a:buNone/>
            </a:pPr>
            <a:r>
              <a:rPr lang="en-US" i="1" dirty="0"/>
              <a:t>2021-22</a:t>
            </a:r>
            <a:endParaRPr dirty="0"/>
          </a:p>
          <a:p>
            <a:pPr marL="0" lvl="0" indent="0" algn="ctr" rtl="0">
              <a:lnSpc>
                <a:spcPct val="100000"/>
              </a:lnSpc>
              <a:spcBef>
                <a:spcPts val="580"/>
              </a:spcBef>
              <a:spcAft>
                <a:spcPts val="0"/>
              </a:spcAft>
              <a:buSzPct val="85000"/>
              <a:buNone/>
            </a:pPr>
            <a:endParaRPr dirty="0"/>
          </a:p>
        </p:txBody>
      </p:sp>
      <p:sp>
        <p:nvSpPr>
          <p:cNvPr id="104" name="Google Shape;104;p12"/>
          <p:cNvSpPr txBox="1">
            <a:spLocks noGrp="1"/>
          </p:cNvSpPr>
          <p:nvPr>
            <p:ph type="ctrTitle"/>
          </p:nvPr>
        </p:nvSpPr>
        <p:spPr>
          <a:xfrm>
            <a:off x="762000" y="1600200"/>
            <a:ext cx="7772400" cy="1165225"/>
          </a:xfrm>
          <a:prstGeom prst="rect">
            <a:avLst/>
          </a:prstGeom>
          <a:noFill/>
          <a:ln>
            <a:noFill/>
          </a:ln>
        </p:spPr>
        <p:txBody>
          <a:bodyPr spcFirstLastPara="1" wrap="square" lIns="91425" tIns="45700" rIns="91425" bIns="91425" anchor="ctr" anchorCtr="0">
            <a:normAutofit/>
          </a:bodyPr>
          <a:lstStyle/>
          <a:p>
            <a:pPr marL="0" lvl="0" indent="0" algn="ctr" rtl="0">
              <a:lnSpc>
                <a:spcPct val="100000"/>
              </a:lnSpc>
              <a:spcBef>
                <a:spcPts val="0"/>
              </a:spcBef>
              <a:spcAft>
                <a:spcPts val="0"/>
              </a:spcAft>
              <a:buClr>
                <a:srgbClr val="FFFFFF"/>
              </a:buClr>
              <a:buSzPts val="4000"/>
              <a:buFont typeface="Libre Franklin"/>
              <a:buNone/>
            </a:pPr>
            <a:r>
              <a:rPr lang="en-US"/>
              <a:t>Loan Approval Prediction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10</a:t>
            </a:fld>
            <a:endParaRPr/>
          </a:p>
        </p:txBody>
      </p:sp>
      <p:sp>
        <p:nvSpPr>
          <p:cNvPr id="181" name="Google Shape;181;p21"/>
          <p:cNvSpPr txBox="1">
            <a:spLocks noGrp="1"/>
          </p:cNvSpPr>
          <p:nvPr>
            <p:ph type="body" idx="1"/>
          </p:nvPr>
        </p:nvSpPr>
        <p:spPr>
          <a:xfrm>
            <a:off x="717452" y="365759"/>
            <a:ext cx="7772400" cy="3038623"/>
          </a:xfrm>
          <a:prstGeom prst="rect">
            <a:avLst/>
          </a:prstGeom>
          <a:noFill/>
          <a:ln>
            <a:noFill/>
          </a:ln>
        </p:spPr>
        <p:txBody>
          <a:bodyPr spcFirstLastPara="1" wrap="square" lIns="91425" tIns="45700" rIns="91425" bIns="45700" anchor="t" anchorCtr="0">
            <a:normAutofit/>
          </a:bodyPr>
          <a:lstStyle/>
          <a:p>
            <a:pPr marL="457200" lvl="0" indent="-306705" algn="l" rtl="0">
              <a:lnSpc>
                <a:spcPct val="100000"/>
              </a:lnSpc>
              <a:spcBef>
                <a:spcPts val="580"/>
              </a:spcBef>
              <a:spcAft>
                <a:spcPts val="0"/>
              </a:spcAft>
              <a:buSzPts val="1230"/>
              <a:buChar char="⚫"/>
            </a:pPr>
            <a:r>
              <a:rPr lang="en-US" b="1"/>
              <a:t> Algorithms</a:t>
            </a:r>
            <a:endParaRPr/>
          </a:p>
          <a:p>
            <a:pPr marL="457200" lvl="0" indent="-325755" algn="l" rtl="0">
              <a:lnSpc>
                <a:spcPct val="100000"/>
              </a:lnSpc>
              <a:spcBef>
                <a:spcPts val="580"/>
              </a:spcBef>
              <a:spcAft>
                <a:spcPts val="0"/>
              </a:spcAft>
              <a:buSzPts val="1530"/>
              <a:buNone/>
            </a:pPr>
            <a:endParaRPr b="1"/>
          </a:p>
          <a:p>
            <a:pPr marL="457200" lvl="0" indent="-325755" algn="l" rtl="0">
              <a:lnSpc>
                <a:spcPct val="100000"/>
              </a:lnSpc>
              <a:spcBef>
                <a:spcPts val="580"/>
              </a:spcBef>
              <a:spcAft>
                <a:spcPts val="0"/>
              </a:spcAft>
              <a:buSzPts val="1530"/>
              <a:buFont typeface="Noto Sans Symbols"/>
              <a:buChar char="▪"/>
            </a:pPr>
            <a:r>
              <a:rPr lang="en-US" sz="1800" b="1"/>
              <a:t> </a:t>
            </a:r>
            <a:r>
              <a:rPr lang="en-US" sz="1800"/>
              <a:t>Random Forest</a:t>
            </a:r>
            <a:endParaRPr/>
          </a:p>
          <a:p>
            <a:pPr marL="457200" lvl="0" indent="-325755" algn="l" rtl="0">
              <a:lnSpc>
                <a:spcPct val="100000"/>
              </a:lnSpc>
              <a:spcBef>
                <a:spcPts val="580"/>
              </a:spcBef>
              <a:spcAft>
                <a:spcPts val="0"/>
              </a:spcAft>
              <a:buSzPts val="1530"/>
              <a:buFont typeface="Noto Sans Symbols"/>
              <a:buChar char="▪"/>
            </a:pPr>
            <a:r>
              <a:rPr lang="en-US" sz="1800"/>
              <a:t> Naive Bayes</a:t>
            </a:r>
            <a:endParaRPr sz="1800"/>
          </a:p>
          <a:p>
            <a:pPr marL="457200" lvl="0" indent="-325755" algn="l" rtl="0">
              <a:lnSpc>
                <a:spcPct val="100000"/>
              </a:lnSpc>
              <a:spcBef>
                <a:spcPts val="580"/>
              </a:spcBef>
              <a:spcAft>
                <a:spcPts val="0"/>
              </a:spcAft>
              <a:buSzPts val="1530"/>
              <a:buFont typeface="Noto Sans Symbols"/>
              <a:buChar char="▪"/>
            </a:pPr>
            <a:r>
              <a:rPr lang="en-US" sz="1800"/>
              <a:t> Logistic Regression</a:t>
            </a:r>
            <a:endParaRPr/>
          </a:p>
          <a:p>
            <a:pPr marL="457200" lvl="0" indent="-325755" algn="l" rtl="0">
              <a:lnSpc>
                <a:spcPct val="100000"/>
              </a:lnSpc>
              <a:spcBef>
                <a:spcPts val="580"/>
              </a:spcBef>
              <a:spcAft>
                <a:spcPts val="0"/>
              </a:spcAft>
              <a:buSzPts val="1530"/>
              <a:buFont typeface="Noto Sans Symbols"/>
              <a:buChar char="▪"/>
            </a:pPr>
            <a:r>
              <a:rPr lang="en-US" sz="1800"/>
              <a:t> Decision Tree</a:t>
            </a:r>
            <a:endParaRPr/>
          </a:p>
          <a:p>
            <a:pPr marL="457200" lvl="0" indent="-325755" algn="l" rtl="0">
              <a:lnSpc>
                <a:spcPct val="100000"/>
              </a:lnSpc>
              <a:spcBef>
                <a:spcPts val="580"/>
              </a:spcBef>
              <a:spcAft>
                <a:spcPts val="0"/>
              </a:spcAft>
              <a:buSzPts val="1530"/>
              <a:buFont typeface="Noto Sans Symbols"/>
              <a:buChar char="▪"/>
            </a:pPr>
            <a:r>
              <a:rPr lang="en-US" sz="1800"/>
              <a:t> K-Nearest Neighbour</a:t>
            </a:r>
            <a:endParaRPr sz="1800"/>
          </a:p>
          <a:p>
            <a:pPr marL="457200" lvl="0" indent="-228600" algn="l" rtl="0">
              <a:lnSpc>
                <a:spcPct val="100000"/>
              </a:lnSpc>
              <a:spcBef>
                <a:spcPts val="580"/>
              </a:spcBef>
              <a:spcAft>
                <a:spcPts val="0"/>
              </a:spcAft>
              <a:buSzPts val="1530"/>
              <a:buFont typeface="Courier New"/>
              <a:buNone/>
            </a:pPr>
            <a:endParaRPr b="1"/>
          </a:p>
        </p:txBody>
      </p:sp>
      <p:sp>
        <p:nvSpPr>
          <p:cNvPr id="182" name="Google Shape;182;p21"/>
          <p:cNvSpPr txBox="1">
            <a:spLocks noGrp="1"/>
          </p:cNvSpPr>
          <p:nvPr>
            <p:ph type="ftr" idx="11"/>
          </p:nvPr>
        </p:nvSpPr>
        <p:spPr>
          <a:xfrm>
            <a:off x="1371600" y="6172200"/>
            <a:ext cx="7476978"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              ACE IT department                                       Loan Approval Prediction</a:t>
            </a:r>
            <a:endParaRPr/>
          </a:p>
        </p:txBody>
      </p:sp>
      <p:pic>
        <p:nvPicPr>
          <p:cNvPr id="183" name="Google Shape;183;p21" descr="C:\Users\abc\Desktop\download (3).jpg"/>
          <p:cNvPicPr preferRelativeResize="0"/>
          <p:nvPr/>
        </p:nvPicPr>
        <p:blipFill rotWithShape="1">
          <a:blip r:embed="rId3">
            <a:alphaModFix/>
          </a:blip>
          <a:srcRect/>
          <a:stretch/>
        </p:blipFill>
        <p:spPr>
          <a:xfrm>
            <a:off x="842057" y="3487470"/>
            <a:ext cx="7614182" cy="2590800"/>
          </a:xfrm>
          <a:prstGeom prst="rect">
            <a:avLst/>
          </a:prstGeom>
          <a:noFill/>
          <a:ln>
            <a:noFill/>
          </a:ln>
        </p:spPr>
      </p:pic>
      <p:pic>
        <p:nvPicPr>
          <p:cNvPr id="184" name="Google Shape;184;p21" descr="C:\Users\abc\Desktop\Knn_k1_z96jba.png"/>
          <p:cNvPicPr preferRelativeResize="0"/>
          <p:nvPr/>
        </p:nvPicPr>
        <p:blipFill rotWithShape="1">
          <a:blip r:embed="rId4">
            <a:alphaModFix/>
          </a:blip>
          <a:srcRect/>
          <a:stretch/>
        </p:blipFill>
        <p:spPr>
          <a:xfrm>
            <a:off x="5260145" y="552157"/>
            <a:ext cx="3567746" cy="3048000"/>
          </a:xfrm>
          <a:prstGeom prst="rect">
            <a:avLst/>
          </a:prstGeom>
          <a:noFill/>
          <a:ln>
            <a:noFill/>
          </a:ln>
        </p:spPr>
      </p:pic>
      <p:pic>
        <p:nvPicPr>
          <p:cNvPr id="185" name="Google Shape;185;p21" descr="C:\Users\abc\Desktop\naive-bayes-classifier-algorithm.png"/>
          <p:cNvPicPr preferRelativeResize="0"/>
          <p:nvPr/>
        </p:nvPicPr>
        <p:blipFill rotWithShape="1">
          <a:blip r:embed="rId5">
            <a:alphaModFix/>
          </a:blip>
          <a:srcRect/>
          <a:stretch/>
        </p:blipFill>
        <p:spPr>
          <a:xfrm>
            <a:off x="3365963" y="1194142"/>
            <a:ext cx="2065176" cy="60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453750" y="122850"/>
            <a:ext cx="8420700" cy="1143000"/>
          </a:xfrm>
          <a:prstGeom prst="rect">
            <a:avLst/>
          </a:prstGeom>
        </p:spPr>
        <p:txBody>
          <a:bodyPr spcFirstLastPara="1" wrap="square" lIns="91425" tIns="45700" rIns="91425" bIns="91425" anchor="b" anchorCtr="0">
            <a:noAutofit/>
          </a:bodyPr>
          <a:lstStyle/>
          <a:p>
            <a:pPr marL="0" lvl="0" indent="0" algn="l" rtl="0">
              <a:spcBef>
                <a:spcPts val="0"/>
              </a:spcBef>
              <a:spcAft>
                <a:spcPts val="0"/>
              </a:spcAft>
              <a:buSzPts val="990"/>
              <a:buNone/>
            </a:pPr>
            <a:r>
              <a:rPr lang="en-US" sz="3500" b="1"/>
              <a:t>Hardware and Software Requirements</a:t>
            </a:r>
            <a:endParaRPr sz="3500" b="1"/>
          </a:p>
        </p:txBody>
      </p:sp>
      <p:sp>
        <p:nvSpPr>
          <p:cNvPr id="192" name="Google Shape;192;p22"/>
          <p:cNvSpPr>
            <a:spLocks noGrp="1"/>
          </p:cNvSpPr>
          <p:nvPr>
            <p:ph type="sldNum" idx="12"/>
          </p:nvPr>
        </p:nvSpPr>
        <p:spPr>
          <a:xfrm>
            <a:off x="146304"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Clr>
                <a:srgbClr val="000000"/>
              </a:buClr>
              <a:buSzPts val="1400"/>
              <a:buFont typeface="Arial"/>
              <a:buNone/>
            </a:pPr>
            <a:fld id="{00000000-1234-1234-1234-123412341234}" type="slidenum">
              <a:rPr lang="en-US"/>
              <a:t>11</a:t>
            </a:fld>
            <a:endParaRPr/>
          </a:p>
        </p:txBody>
      </p:sp>
      <p:sp>
        <p:nvSpPr>
          <p:cNvPr id="193" name="Google Shape;193;p22"/>
          <p:cNvSpPr txBox="1">
            <a:spLocks noGrp="1"/>
          </p:cNvSpPr>
          <p:nvPr>
            <p:ph type="body" idx="1"/>
          </p:nvPr>
        </p:nvSpPr>
        <p:spPr>
          <a:xfrm>
            <a:off x="453750" y="1795825"/>
            <a:ext cx="8236500" cy="4284300"/>
          </a:xfrm>
          <a:prstGeom prst="rect">
            <a:avLst/>
          </a:prstGeom>
        </p:spPr>
        <p:txBody>
          <a:bodyPr spcFirstLastPara="1" wrap="square" lIns="91425" tIns="45700" rIns="91425" bIns="45700" anchor="t" anchorCtr="0">
            <a:normAutofit/>
          </a:bodyPr>
          <a:lstStyle/>
          <a:p>
            <a:pPr marL="457200" lvl="0" indent="-300355" algn="l" rtl="0">
              <a:spcBef>
                <a:spcPts val="580"/>
              </a:spcBef>
              <a:spcAft>
                <a:spcPts val="0"/>
              </a:spcAft>
              <a:buSzPts val="1130"/>
              <a:buChar char="⚫"/>
            </a:pPr>
            <a:r>
              <a:rPr lang="en-US" sz="2000" b="1"/>
              <a:t>Hardware:</a:t>
            </a:r>
            <a:r>
              <a:rPr lang="en-US" sz="2000"/>
              <a:t> Laptop or PC with mouse and keyboard for inputs.</a:t>
            </a:r>
            <a:endParaRPr sz="2000"/>
          </a:p>
          <a:p>
            <a:pPr marL="457200" lvl="0" indent="0" algn="l" rtl="0">
              <a:spcBef>
                <a:spcPts val="580"/>
              </a:spcBef>
              <a:spcAft>
                <a:spcPts val="0"/>
              </a:spcAft>
              <a:buNone/>
            </a:pPr>
            <a:endParaRPr sz="2000"/>
          </a:p>
          <a:p>
            <a:pPr marL="457200" lvl="0" indent="-300355" algn="l" rtl="0">
              <a:spcBef>
                <a:spcPts val="580"/>
              </a:spcBef>
              <a:spcAft>
                <a:spcPts val="0"/>
              </a:spcAft>
              <a:buSzPts val="1130"/>
              <a:buChar char="⚫"/>
            </a:pPr>
            <a:r>
              <a:rPr lang="en-US" sz="2000" b="1"/>
              <a:t>Software:</a:t>
            </a:r>
            <a:endParaRPr sz="2000" b="1"/>
          </a:p>
          <a:p>
            <a:pPr marL="457200" lvl="0" indent="-355600" algn="l" rtl="0">
              <a:spcBef>
                <a:spcPts val="0"/>
              </a:spcBef>
              <a:spcAft>
                <a:spcPts val="0"/>
              </a:spcAft>
              <a:buClr>
                <a:schemeClr val="dk1"/>
              </a:buClr>
              <a:buSzPts val="2000"/>
              <a:buAutoNum type="arabicPeriod"/>
            </a:pPr>
            <a:r>
              <a:rPr lang="en-US" sz="2000"/>
              <a:t>Jupyter Notebook</a:t>
            </a:r>
            <a:endParaRPr sz="2000"/>
          </a:p>
          <a:p>
            <a:pPr marL="457200" lvl="0" indent="-355600" algn="l" rtl="0">
              <a:spcBef>
                <a:spcPts val="0"/>
              </a:spcBef>
              <a:spcAft>
                <a:spcPts val="0"/>
              </a:spcAft>
              <a:buClr>
                <a:schemeClr val="dk1"/>
              </a:buClr>
              <a:buSzPts val="2000"/>
              <a:buAutoNum type="arabicPeriod"/>
            </a:pPr>
            <a:r>
              <a:rPr lang="en-US" sz="2000"/>
              <a:t>Pycharm</a:t>
            </a:r>
            <a:endParaRPr sz="2000"/>
          </a:p>
          <a:p>
            <a:pPr marL="914400" lvl="0" indent="0" algn="l" rtl="0">
              <a:spcBef>
                <a:spcPts val="580"/>
              </a:spcBef>
              <a:spcAft>
                <a:spcPts val="0"/>
              </a:spcAft>
              <a:buNone/>
            </a:pPr>
            <a:endParaRPr sz="2000"/>
          </a:p>
          <a:p>
            <a:pPr marL="457200" lvl="0" indent="-300355" algn="l" rtl="0">
              <a:spcBef>
                <a:spcPts val="580"/>
              </a:spcBef>
              <a:spcAft>
                <a:spcPts val="0"/>
              </a:spcAft>
              <a:buSzPts val="1130"/>
              <a:buChar char="⚫"/>
            </a:pPr>
            <a:r>
              <a:rPr lang="en-US" sz="2000" b="1"/>
              <a:t>Technologies Used:</a:t>
            </a:r>
            <a:endParaRPr sz="2000" b="1"/>
          </a:p>
          <a:p>
            <a:pPr marL="457200" lvl="0" indent="-355600" algn="l" rtl="0">
              <a:spcBef>
                <a:spcPts val="0"/>
              </a:spcBef>
              <a:spcAft>
                <a:spcPts val="0"/>
              </a:spcAft>
              <a:buClr>
                <a:schemeClr val="dk1"/>
              </a:buClr>
              <a:buSzPts val="2000"/>
              <a:buAutoNum type="arabicPeriod"/>
            </a:pPr>
            <a:r>
              <a:rPr lang="en-US" sz="2000"/>
              <a:t>Python and its Libraries</a:t>
            </a:r>
            <a:endParaRPr sz="2000"/>
          </a:p>
          <a:p>
            <a:pPr marL="457200" lvl="0" indent="-355600" algn="l" rtl="0">
              <a:spcBef>
                <a:spcPts val="0"/>
              </a:spcBef>
              <a:spcAft>
                <a:spcPts val="0"/>
              </a:spcAft>
              <a:buClr>
                <a:schemeClr val="dk1"/>
              </a:buClr>
              <a:buSzPts val="2000"/>
              <a:buAutoNum type="arabicPeriod"/>
            </a:pPr>
            <a:r>
              <a:rPr lang="en-US" sz="2000"/>
              <a:t>Machine Learning algorithms</a:t>
            </a:r>
            <a:endParaRPr sz="2000"/>
          </a:p>
          <a:p>
            <a:pPr marL="457200" lvl="0" indent="-355600" algn="l" rtl="0">
              <a:spcBef>
                <a:spcPts val="0"/>
              </a:spcBef>
              <a:spcAft>
                <a:spcPts val="0"/>
              </a:spcAft>
              <a:buClr>
                <a:schemeClr val="dk1"/>
              </a:buClr>
              <a:buSzPts val="2000"/>
              <a:buAutoNum type="arabicPeriod"/>
            </a:pPr>
            <a:r>
              <a:rPr lang="en-US" sz="2000"/>
              <a:t>Flask for deploying the model</a:t>
            </a:r>
            <a:endParaRPr sz="2000"/>
          </a:p>
        </p:txBody>
      </p:sp>
      <p:sp>
        <p:nvSpPr>
          <p:cNvPr id="194" name="Google Shape;194;p22"/>
          <p:cNvSpPr txBox="1">
            <a:spLocks noGrp="1"/>
          </p:cNvSpPr>
          <p:nvPr>
            <p:ph type="ftr" idx="11"/>
          </p:nvPr>
        </p:nvSpPr>
        <p:spPr>
          <a:xfrm>
            <a:off x="1371600" y="6172200"/>
            <a:ext cx="74769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              ACE IT department                                       Loan Approval Prediction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a:spLocks noGrp="1"/>
          </p:cNvSpPr>
          <p:nvPr>
            <p:ph type="title"/>
          </p:nvPr>
        </p:nvSpPr>
        <p:spPr>
          <a:xfrm>
            <a:off x="685800" y="90388"/>
            <a:ext cx="7772400" cy="1143000"/>
          </a:xfrm>
          <a:prstGeom prst="rect">
            <a:avLst/>
          </a:prstGeom>
        </p:spPr>
        <p:txBody>
          <a:bodyPr spcFirstLastPara="1" wrap="square" lIns="91425" tIns="45700" rIns="91425" bIns="91425" anchor="b" anchorCtr="0">
            <a:noAutofit/>
          </a:bodyPr>
          <a:lstStyle/>
          <a:p>
            <a:pPr marL="0" lvl="0" indent="0" algn="ctr" rtl="0">
              <a:spcBef>
                <a:spcPts val="0"/>
              </a:spcBef>
              <a:spcAft>
                <a:spcPts val="0"/>
              </a:spcAft>
              <a:buSzPts val="990"/>
              <a:buNone/>
            </a:pPr>
            <a:r>
              <a:rPr lang="en-US" sz="4000" b="1"/>
              <a:t>User Interface Design</a:t>
            </a:r>
            <a:endParaRPr sz="4000" b="1"/>
          </a:p>
        </p:txBody>
      </p:sp>
      <p:sp>
        <p:nvSpPr>
          <p:cNvPr id="201" name="Google Shape;201;p23"/>
          <p:cNvSpPr>
            <a:spLocks noGrp="1"/>
          </p:cNvSpPr>
          <p:nvPr>
            <p:ph type="sldNum" idx="12"/>
          </p:nvPr>
        </p:nvSpPr>
        <p:spPr>
          <a:xfrm>
            <a:off x="146304"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Clr>
                <a:srgbClr val="000000"/>
              </a:buClr>
              <a:buSzPts val="1400"/>
              <a:buFont typeface="Arial"/>
              <a:buNone/>
            </a:pPr>
            <a:fld id="{00000000-1234-1234-1234-123412341234}" type="slidenum">
              <a:rPr lang="en-US"/>
              <a:t>12</a:t>
            </a:fld>
            <a:endParaRPr/>
          </a:p>
        </p:txBody>
      </p:sp>
      <p:pic>
        <p:nvPicPr>
          <p:cNvPr id="202" name="Google Shape;202;p23"/>
          <p:cNvPicPr preferRelativeResize="0"/>
          <p:nvPr/>
        </p:nvPicPr>
        <p:blipFill>
          <a:blip r:embed="rId3">
            <a:alphaModFix/>
          </a:blip>
          <a:stretch>
            <a:fillRect/>
          </a:stretch>
        </p:blipFill>
        <p:spPr>
          <a:xfrm>
            <a:off x="1413158" y="1447800"/>
            <a:ext cx="6729716" cy="2806325"/>
          </a:xfrm>
          <a:prstGeom prst="rect">
            <a:avLst/>
          </a:prstGeom>
          <a:noFill/>
          <a:ln>
            <a:noFill/>
          </a:ln>
        </p:spPr>
      </p:pic>
      <p:pic>
        <p:nvPicPr>
          <p:cNvPr id="203" name="Google Shape;203;p23"/>
          <p:cNvPicPr preferRelativeResize="0"/>
          <p:nvPr/>
        </p:nvPicPr>
        <p:blipFill>
          <a:blip r:embed="rId4">
            <a:alphaModFix/>
          </a:blip>
          <a:stretch>
            <a:fillRect/>
          </a:stretch>
        </p:blipFill>
        <p:spPr>
          <a:xfrm>
            <a:off x="1354911" y="4380925"/>
            <a:ext cx="6787964" cy="1638875"/>
          </a:xfrm>
          <a:prstGeom prst="rect">
            <a:avLst/>
          </a:prstGeom>
          <a:noFill/>
          <a:ln>
            <a:noFill/>
          </a:ln>
        </p:spPr>
      </p:pic>
      <p:sp>
        <p:nvSpPr>
          <p:cNvPr id="204" name="Google Shape;204;p23"/>
          <p:cNvSpPr txBox="1">
            <a:spLocks noGrp="1"/>
          </p:cNvSpPr>
          <p:nvPr>
            <p:ph type="ftr" idx="11"/>
          </p:nvPr>
        </p:nvSpPr>
        <p:spPr>
          <a:xfrm>
            <a:off x="1371600" y="6172200"/>
            <a:ext cx="74769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              ACE IT department                                       Loan Approval Prediction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a:spLocks noGrp="1"/>
          </p:cNvSpPr>
          <p:nvPr>
            <p:ph type="sldNum" idx="12"/>
          </p:nvPr>
        </p:nvSpPr>
        <p:spPr>
          <a:xfrm>
            <a:off x="146304"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Clr>
                <a:srgbClr val="000000"/>
              </a:buClr>
              <a:buSzPts val="1400"/>
              <a:buFont typeface="Arial"/>
              <a:buNone/>
            </a:pPr>
            <a:fld id="{00000000-1234-1234-1234-123412341234}" type="slidenum">
              <a:rPr lang="en-US"/>
              <a:t>13</a:t>
            </a:fld>
            <a:endParaRPr/>
          </a:p>
        </p:txBody>
      </p:sp>
      <p:pic>
        <p:nvPicPr>
          <p:cNvPr id="211" name="Google Shape;211;p24"/>
          <p:cNvPicPr preferRelativeResize="0"/>
          <p:nvPr/>
        </p:nvPicPr>
        <p:blipFill rotWithShape="1">
          <a:blip r:embed="rId3">
            <a:alphaModFix/>
          </a:blip>
          <a:srcRect/>
          <a:stretch/>
        </p:blipFill>
        <p:spPr>
          <a:xfrm>
            <a:off x="1594325" y="416249"/>
            <a:ext cx="5699200" cy="2429301"/>
          </a:xfrm>
          <a:prstGeom prst="rect">
            <a:avLst/>
          </a:prstGeom>
          <a:noFill/>
          <a:ln>
            <a:noFill/>
          </a:ln>
        </p:spPr>
      </p:pic>
      <p:pic>
        <p:nvPicPr>
          <p:cNvPr id="212" name="Google Shape;212;p24"/>
          <p:cNvPicPr preferRelativeResize="0"/>
          <p:nvPr/>
        </p:nvPicPr>
        <p:blipFill>
          <a:blip r:embed="rId4">
            <a:alphaModFix/>
          </a:blip>
          <a:stretch>
            <a:fillRect/>
          </a:stretch>
        </p:blipFill>
        <p:spPr>
          <a:xfrm>
            <a:off x="1721225" y="3080975"/>
            <a:ext cx="5572303" cy="2874025"/>
          </a:xfrm>
          <a:prstGeom prst="rect">
            <a:avLst/>
          </a:prstGeom>
          <a:noFill/>
          <a:ln>
            <a:noFill/>
          </a:ln>
        </p:spPr>
      </p:pic>
      <p:sp>
        <p:nvSpPr>
          <p:cNvPr id="213" name="Google Shape;213;p24"/>
          <p:cNvSpPr txBox="1">
            <a:spLocks noGrp="1"/>
          </p:cNvSpPr>
          <p:nvPr>
            <p:ph type="ftr" idx="11"/>
          </p:nvPr>
        </p:nvSpPr>
        <p:spPr>
          <a:xfrm>
            <a:off x="1371600" y="6172200"/>
            <a:ext cx="74769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              ACE IT department                                       Loan Approval Prediction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5"/>
          <p:cNvSpPr>
            <a:spLocks noGrp="1"/>
          </p:cNvSpPr>
          <p:nvPr>
            <p:ph type="sldNum" idx="12"/>
          </p:nvPr>
        </p:nvSpPr>
        <p:spPr>
          <a:xfrm>
            <a:off x="146304"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Clr>
                <a:srgbClr val="000000"/>
              </a:buClr>
              <a:buSzPts val="1400"/>
              <a:buFont typeface="Arial"/>
              <a:buNone/>
            </a:pPr>
            <a:fld id="{00000000-1234-1234-1234-123412341234}" type="slidenum">
              <a:rPr lang="en-US"/>
              <a:t>14</a:t>
            </a:fld>
            <a:endParaRPr/>
          </a:p>
        </p:txBody>
      </p:sp>
      <p:pic>
        <p:nvPicPr>
          <p:cNvPr id="220" name="Google Shape;220;p25"/>
          <p:cNvPicPr preferRelativeResize="0"/>
          <p:nvPr/>
        </p:nvPicPr>
        <p:blipFill>
          <a:blip r:embed="rId3">
            <a:alphaModFix/>
          </a:blip>
          <a:stretch>
            <a:fillRect/>
          </a:stretch>
        </p:blipFill>
        <p:spPr>
          <a:xfrm>
            <a:off x="1641650" y="286600"/>
            <a:ext cx="5853650" cy="3040050"/>
          </a:xfrm>
          <a:prstGeom prst="rect">
            <a:avLst/>
          </a:prstGeom>
          <a:noFill/>
          <a:ln>
            <a:noFill/>
          </a:ln>
        </p:spPr>
      </p:pic>
      <p:pic>
        <p:nvPicPr>
          <p:cNvPr id="221" name="Google Shape;221;p25"/>
          <p:cNvPicPr preferRelativeResize="0"/>
          <p:nvPr/>
        </p:nvPicPr>
        <p:blipFill>
          <a:blip r:embed="rId4">
            <a:alphaModFix/>
          </a:blip>
          <a:stretch>
            <a:fillRect/>
          </a:stretch>
        </p:blipFill>
        <p:spPr>
          <a:xfrm>
            <a:off x="1645175" y="3326650"/>
            <a:ext cx="5853650" cy="2822832"/>
          </a:xfrm>
          <a:prstGeom prst="rect">
            <a:avLst/>
          </a:prstGeom>
          <a:noFill/>
          <a:ln>
            <a:noFill/>
          </a:ln>
        </p:spPr>
      </p:pic>
      <p:sp>
        <p:nvSpPr>
          <p:cNvPr id="222" name="Google Shape;222;p25"/>
          <p:cNvSpPr txBox="1">
            <a:spLocks noGrp="1"/>
          </p:cNvSpPr>
          <p:nvPr>
            <p:ph type="ftr" idx="11"/>
          </p:nvPr>
        </p:nvSpPr>
        <p:spPr>
          <a:xfrm>
            <a:off x="1371600" y="6172200"/>
            <a:ext cx="74769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              ACE IT department                                       Loan Approval Prediction</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Clr>
                <a:schemeClr val="dk2"/>
              </a:buClr>
              <a:buSzPts val="4000"/>
              <a:buFont typeface="Libre Franklin"/>
              <a:buNone/>
            </a:pPr>
            <a:r>
              <a:rPr lang="en-US"/>
              <a:t>Test Cases</a:t>
            </a:r>
            <a:endParaRPr/>
          </a:p>
        </p:txBody>
      </p:sp>
      <p:sp>
        <p:nvSpPr>
          <p:cNvPr id="229" name="Google Shape;229;p26"/>
          <p:cNvSpPr txBox="1">
            <a:spLocks noGrp="1"/>
          </p:cNvSpPr>
          <p:nvPr>
            <p:ph type="ftr" idx="11"/>
          </p:nvPr>
        </p:nvSpPr>
        <p:spPr>
          <a:xfrm>
            <a:off x="1371600" y="6172200"/>
            <a:ext cx="71556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                      ACE IT-  department                   Loan Approval Prediction</a:t>
            </a:r>
            <a:endParaRPr dirty="0"/>
          </a:p>
        </p:txBody>
      </p:sp>
      <p:sp>
        <p:nvSpPr>
          <p:cNvPr id="230" name="Google Shape;230;p2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15</a:t>
            </a:fld>
            <a:endParaRPr/>
          </a:p>
        </p:txBody>
      </p:sp>
      <p:sp>
        <p:nvSpPr>
          <p:cNvPr id="231" name="Google Shape;231;p26"/>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100"/>
              <a:buFont typeface="Arial"/>
              <a:buNone/>
            </a:pPr>
            <a:endParaRPr sz="2200" b="1">
              <a:latin typeface="Times New Roman"/>
              <a:ea typeface="Times New Roman"/>
              <a:cs typeface="Times New Roman"/>
              <a:sym typeface="Times New Roman"/>
            </a:endParaRPr>
          </a:p>
          <a:p>
            <a:pPr marL="274320" lvl="0" indent="-133985" algn="l" rtl="0">
              <a:lnSpc>
                <a:spcPct val="100000"/>
              </a:lnSpc>
              <a:spcBef>
                <a:spcPts val="0"/>
              </a:spcBef>
              <a:spcAft>
                <a:spcPts val="0"/>
              </a:spcAft>
              <a:buSzPts val="2210"/>
              <a:buNone/>
            </a:pPr>
            <a:endParaRPr/>
          </a:p>
        </p:txBody>
      </p:sp>
      <p:graphicFrame>
        <p:nvGraphicFramePr>
          <p:cNvPr id="232" name="Google Shape;232;p26"/>
          <p:cNvGraphicFramePr/>
          <p:nvPr/>
        </p:nvGraphicFramePr>
        <p:xfrm>
          <a:off x="1160098" y="1417639"/>
          <a:ext cx="7069475" cy="4450188"/>
        </p:xfrm>
        <a:graphic>
          <a:graphicData uri="http://schemas.openxmlformats.org/drawingml/2006/table">
            <a:tbl>
              <a:tblPr firstRow="1" firstCol="1" bandRow="1">
                <a:noFill/>
                <a:tableStyleId>{6988763A-94A5-4075-811A-E7A085C239C2}</a:tableStyleId>
              </a:tblPr>
              <a:tblGrid>
                <a:gridCol w="497900">
                  <a:extLst>
                    <a:ext uri="{9D8B030D-6E8A-4147-A177-3AD203B41FA5}">
                      <a16:colId xmlns:a16="http://schemas.microsoft.com/office/drawing/2014/main" val="20000"/>
                    </a:ext>
                  </a:extLst>
                </a:gridCol>
                <a:gridCol w="825900">
                  <a:extLst>
                    <a:ext uri="{9D8B030D-6E8A-4147-A177-3AD203B41FA5}">
                      <a16:colId xmlns:a16="http://schemas.microsoft.com/office/drawing/2014/main" val="20001"/>
                    </a:ext>
                  </a:extLst>
                </a:gridCol>
                <a:gridCol w="1760550">
                  <a:extLst>
                    <a:ext uri="{9D8B030D-6E8A-4147-A177-3AD203B41FA5}">
                      <a16:colId xmlns:a16="http://schemas.microsoft.com/office/drawing/2014/main" val="20002"/>
                    </a:ext>
                  </a:extLst>
                </a:gridCol>
                <a:gridCol w="2060800">
                  <a:extLst>
                    <a:ext uri="{9D8B030D-6E8A-4147-A177-3AD203B41FA5}">
                      <a16:colId xmlns:a16="http://schemas.microsoft.com/office/drawing/2014/main" val="20003"/>
                    </a:ext>
                  </a:extLst>
                </a:gridCol>
                <a:gridCol w="1064525">
                  <a:extLst>
                    <a:ext uri="{9D8B030D-6E8A-4147-A177-3AD203B41FA5}">
                      <a16:colId xmlns:a16="http://schemas.microsoft.com/office/drawing/2014/main" val="20004"/>
                    </a:ext>
                  </a:extLst>
                </a:gridCol>
                <a:gridCol w="859800">
                  <a:extLst>
                    <a:ext uri="{9D8B030D-6E8A-4147-A177-3AD203B41FA5}">
                      <a16:colId xmlns:a16="http://schemas.microsoft.com/office/drawing/2014/main" val="20005"/>
                    </a:ext>
                  </a:extLst>
                </a:gridCol>
              </a:tblGrid>
              <a:tr h="672725">
                <a:tc>
                  <a:txBody>
                    <a:bodyPr/>
                    <a:lstStyle/>
                    <a:p>
                      <a:pPr marL="0" marR="0" lvl="0" indent="0" algn="ctr" rtl="0">
                        <a:lnSpc>
                          <a:spcPct val="107000"/>
                        </a:lnSpc>
                        <a:spcBef>
                          <a:spcPts val="0"/>
                        </a:spcBef>
                        <a:spcAft>
                          <a:spcPts val="0"/>
                        </a:spcAft>
                        <a:buNone/>
                      </a:pPr>
                      <a:r>
                        <a:rPr lang="en-US" sz="1100" u="none" strike="noStrike" cap="none"/>
                        <a:t>Test Case ID</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100" u="none" strike="noStrike" cap="none"/>
                        <a:t>Test Scenario</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100" u="none" strike="noStrike" cap="none"/>
                        <a:t>Test Steps</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100" u="none" strike="noStrike" cap="none"/>
                        <a:t>Expected Results</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100" u="none" strike="noStrike" cap="none"/>
                        <a:t>Actual Results</a:t>
                      </a:r>
                      <a:endParaRPr sz="11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100" u="none" strike="noStrike" cap="none"/>
                        <a:t>Pass/Fail</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513425">
                <a:tc>
                  <a:txBody>
                    <a:bodyPr/>
                    <a:lstStyle/>
                    <a:p>
                      <a:pPr marL="0" marR="0" lvl="0" indent="0" algn="l" rtl="0">
                        <a:lnSpc>
                          <a:spcPct val="107000"/>
                        </a:lnSpc>
                        <a:spcBef>
                          <a:spcPts val="0"/>
                        </a:spcBef>
                        <a:spcAft>
                          <a:spcPts val="0"/>
                        </a:spcAft>
                        <a:buNone/>
                      </a:pPr>
                      <a:r>
                        <a:rPr lang="en-US" sz="1000" u="none" strike="noStrike" cap="none"/>
                        <a:t>1.</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Predict </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Go to the Website &amp; click on Predict button </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A loan approval form will appear that contains applicant income, loan amount, etc.</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As Expected</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Pass</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931575">
                <a:tc>
                  <a:txBody>
                    <a:bodyPr/>
                    <a:lstStyle/>
                    <a:p>
                      <a:pPr marL="0" marR="0" lvl="0" indent="0" algn="l" rtl="0">
                        <a:lnSpc>
                          <a:spcPct val="107000"/>
                        </a:lnSpc>
                        <a:spcBef>
                          <a:spcPts val="0"/>
                        </a:spcBef>
                        <a:spcAft>
                          <a:spcPts val="0"/>
                        </a:spcAft>
                        <a:buNone/>
                      </a:pPr>
                      <a:r>
                        <a:rPr lang="en-US" sz="1000" u="none" strike="noStrike" cap="none"/>
                        <a:t>2.</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Visualize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100" u="none" strike="noStrike" cap="none">
                          <a:latin typeface="Calibri"/>
                          <a:ea typeface="Calibri"/>
                          <a:cs typeface="Calibri"/>
                          <a:sym typeface="Calibri"/>
                        </a:rPr>
                        <a:t>First click on predict button , then a page will appear where on the top there will be option of visualize in the menu bar, select that</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Takes you to the report section which contains detail about each attribute</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As Expected</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Pass</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1041825">
                <a:tc>
                  <a:txBody>
                    <a:bodyPr/>
                    <a:lstStyle/>
                    <a:p>
                      <a:pPr marL="0" marR="0" lvl="0" indent="0" algn="l" rtl="0">
                        <a:lnSpc>
                          <a:spcPct val="107000"/>
                        </a:lnSpc>
                        <a:spcBef>
                          <a:spcPts val="0"/>
                        </a:spcBef>
                        <a:spcAft>
                          <a:spcPts val="0"/>
                        </a:spcAft>
                        <a:buNone/>
                      </a:pPr>
                      <a:r>
                        <a:rPr lang="en-US" sz="1000" u="none" strike="noStrike" cap="none"/>
                        <a:t>3.</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Insights</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First click on predict button , then a page will appear where on the top there will be option of Insights in the menu bar, select that</a:t>
                      </a:r>
                      <a:endParaRPr sz="1100" u="none" strike="noStrike" cap="none">
                        <a:latin typeface="Calibri"/>
                        <a:ea typeface="Calibri"/>
                        <a:cs typeface="Calibri"/>
                        <a:sym typeface="Calibri"/>
                      </a:endParaRPr>
                    </a:p>
                    <a:p>
                      <a:pPr marL="0" marR="0" lvl="0" indent="0" algn="l" rtl="0">
                        <a:lnSpc>
                          <a:spcPct val="107000"/>
                        </a:lnSpc>
                        <a:spcBef>
                          <a:spcPts val="0"/>
                        </a:spcBef>
                        <a:spcAft>
                          <a:spcPts val="0"/>
                        </a:spcAft>
                        <a:buNone/>
                      </a:pP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Displays the graphs and shows which ML algorithm performs best</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As Expected</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Pass</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448725">
                <a:tc>
                  <a:txBody>
                    <a:bodyPr/>
                    <a:lstStyle/>
                    <a:p>
                      <a:pPr marL="0" marR="0" lvl="0" indent="0" algn="l" rtl="0">
                        <a:lnSpc>
                          <a:spcPct val="107000"/>
                        </a:lnSpc>
                        <a:spcBef>
                          <a:spcPts val="0"/>
                        </a:spcBef>
                        <a:spcAft>
                          <a:spcPts val="0"/>
                        </a:spcAft>
                        <a:buNone/>
                      </a:pPr>
                      <a:r>
                        <a:rPr lang="en-US" sz="1000" u="none" strike="noStrike" cap="none"/>
                        <a:t>4.</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Contact</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Click on Contact button</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Shows the details of candidates who have created the project</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As Expected</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Pass</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r h="815350">
                <a:tc>
                  <a:txBody>
                    <a:bodyPr/>
                    <a:lstStyle/>
                    <a:p>
                      <a:pPr marL="0" marR="0" lvl="0" indent="0" algn="l" rtl="0">
                        <a:lnSpc>
                          <a:spcPct val="107000"/>
                        </a:lnSpc>
                        <a:spcBef>
                          <a:spcPts val="0"/>
                        </a:spcBef>
                        <a:spcAft>
                          <a:spcPts val="0"/>
                        </a:spcAft>
                        <a:buNone/>
                      </a:pPr>
                      <a:r>
                        <a:rPr lang="en-US" sz="1000" u="none" strike="noStrike" cap="none"/>
                        <a:t>5.</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Submit</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Press the submit button after filling the loan approval form</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Displays the decision whether the candidates loan should be approved or not</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As Expected</a:t>
                      </a:r>
                      <a:endParaRPr sz="1100" u="none" strike="noStrike" cap="none">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1000" u="none" strike="noStrike" cap="none"/>
                        <a:t>Pass</a:t>
                      </a:r>
                      <a:endParaRPr sz="11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7"/>
          <p:cNvSpPr txBox="1">
            <a:spLocks noGrp="1"/>
          </p:cNvSpPr>
          <p:nvPr>
            <p:ph type="title"/>
          </p:nvPr>
        </p:nvSpPr>
        <p:spPr>
          <a:xfrm>
            <a:off x="771300" y="433567"/>
            <a:ext cx="7772400" cy="78450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Libre Franklin"/>
              <a:buNone/>
            </a:pPr>
            <a:r>
              <a:rPr lang="en-US" b="1"/>
              <a:t>Results and Discussions</a:t>
            </a:r>
            <a:endParaRPr b="1"/>
          </a:p>
        </p:txBody>
      </p:sp>
      <p:sp>
        <p:nvSpPr>
          <p:cNvPr id="239" name="Google Shape;239;p27"/>
          <p:cNvSpPr txBox="1">
            <a:spLocks noGrp="1"/>
          </p:cNvSpPr>
          <p:nvPr>
            <p:ph type="ftr" idx="11"/>
          </p:nvPr>
        </p:nvSpPr>
        <p:spPr>
          <a:xfrm>
            <a:off x="1371600" y="6172200"/>
            <a:ext cx="71721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              ACE- IT department                                     Loan Approval Prediction</a:t>
            </a:r>
            <a:endParaRPr/>
          </a:p>
        </p:txBody>
      </p:sp>
      <p:sp>
        <p:nvSpPr>
          <p:cNvPr id="240" name="Google Shape;240;p2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16</a:t>
            </a:fld>
            <a:endParaRPr/>
          </a:p>
        </p:txBody>
      </p:sp>
      <p:sp>
        <p:nvSpPr>
          <p:cNvPr id="241" name="Google Shape;241;p27"/>
          <p:cNvSpPr txBox="1">
            <a:spLocks noGrp="1"/>
          </p:cNvSpPr>
          <p:nvPr>
            <p:ph type="body" idx="1"/>
          </p:nvPr>
        </p:nvSpPr>
        <p:spPr>
          <a:xfrm>
            <a:off x="474300" y="1761125"/>
            <a:ext cx="8195400" cy="4572000"/>
          </a:xfrm>
          <a:prstGeom prst="rect">
            <a:avLst/>
          </a:prstGeom>
          <a:noFill/>
          <a:ln>
            <a:noFill/>
          </a:ln>
        </p:spPr>
        <p:txBody>
          <a:bodyPr spcFirstLastPara="1" wrap="square" lIns="91425" tIns="45700" rIns="91425" bIns="45700" anchor="t" anchorCtr="0">
            <a:normAutofit/>
          </a:bodyPr>
          <a:lstStyle/>
          <a:p>
            <a:pPr marL="457200" lvl="0" indent="-298450" algn="l" rtl="0">
              <a:lnSpc>
                <a:spcPct val="100000"/>
              </a:lnSpc>
              <a:spcBef>
                <a:spcPts val="580"/>
              </a:spcBef>
              <a:spcAft>
                <a:spcPts val="0"/>
              </a:spcAft>
              <a:buSzPts val="1100"/>
              <a:buChar char="⚫"/>
            </a:pPr>
            <a:r>
              <a:rPr lang="en-US" sz="1800"/>
              <a:t>So we have successfully compared different machine learning algorithms for the Property Loan dataset they are Random Forest , Naive Bayes , Logistic Regression and K Nearest Neighbors .</a:t>
            </a:r>
            <a:endParaRPr/>
          </a:p>
          <a:p>
            <a:pPr marL="457200" lvl="0" indent="0" algn="l" rtl="0">
              <a:lnSpc>
                <a:spcPct val="100000"/>
              </a:lnSpc>
              <a:spcBef>
                <a:spcPts val="580"/>
              </a:spcBef>
              <a:spcAft>
                <a:spcPts val="0"/>
              </a:spcAft>
              <a:buNone/>
            </a:pPr>
            <a:endParaRPr/>
          </a:p>
          <a:p>
            <a:pPr marL="457200" lvl="0" indent="-298450" algn="l" rtl="0">
              <a:lnSpc>
                <a:spcPct val="100000"/>
              </a:lnSpc>
              <a:spcBef>
                <a:spcPts val="580"/>
              </a:spcBef>
              <a:spcAft>
                <a:spcPts val="0"/>
              </a:spcAft>
              <a:buSzPts val="1100"/>
              <a:buChar char="⚫"/>
            </a:pPr>
            <a:r>
              <a:rPr lang="en-US" sz="1800"/>
              <a:t> The Logistic Regression algorithm gave the best accuracy (88.70%) .</a:t>
            </a:r>
            <a:endParaRPr/>
          </a:p>
          <a:p>
            <a:pPr marL="274320" lvl="0" indent="-133985" algn="l" rtl="0">
              <a:lnSpc>
                <a:spcPct val="100000"/>
              </a:lnSpc>
              <a:spcBef>
                <a:spcPts val="0"/>
              </a:spcBef>
              <a:spcAft>
                <a:spcPts val="0"/>
              </a:spcAft>
              <a:buSzPts val="221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8"/>
          <p:cNvSpPr txBox="1">
            <a:spLocks noGrp="1"/>
          </p:cNvSpPr>
          <p:nvPr>
            <p:ph type="title"/>
          </p:nvPr>
        </p:nvSpPr>
        <p:spPr>
          <a:xfrm>
            <a:off x="1678664" y="405432"/>
            <a:ext cx="7772400" cy="756600"/>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Clr>
                <a:schemeClr val="dk2"/>
              </a:buClr>
              <a:buSzPts val="4000"/>
              <a:buFont typeface="Libre Franklin"/>
              <a:buNone/>
            </a:pPr>
            <a:r>
              <a:rPr lang="en-US" b="1"/>
              <a:t>Comparative Analysis </a:t>
            </a:r>
            <a:endParaRPr b="1"/>
          </a:p>
        </p:txBody>
      </p:sp>
      <p:sp>
        <p:nvSpPr>
          <p:cNvPr id="248" name="Google Shape;248;p28"/>
          <p:cNvSpPr txBox="1">
            <a:spLocks noGrp="1"/>
          </p:cNvSpPr>
          <p:nvPr>
            <p:ph type="ftr" idx="11"/>
          </p:nvPr>
        </p:nvSpPr>
        <p:spPr>
          <a:xfrm>
            <a:off x="1371599" y="6172200"/>
            <a:ext cx="7069015"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                 ACE- IT department                     Loan Approval Prediction                                  </a:t>
            </a:r>
            <a:endParaRPr/>
          </a:p>
        </p:txBody>
      </p:sp>
      <p:sp>
        <p:nvSpPr>
          <p:cNvPr id="249" name="Google Shape;249;p2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17</a:t>
            </a:fld>
            <a:endParaRPr/>
          </a:p>
        </p:txBody>
      </p:sp>
      <p:graphicFrame>
        <p:nvGraphicFramePr>
          <p:cNvPr id="250" name="Google Shape;250;p28"/>
          <p:cNvGraphicFramePr/>
          <p:nvPr/>
        </p:nvGraphicFramePr>
        <p:xfrm>
          <a:off x="1169308" y="1735345"/>
          <a:ext cx="6805375" cy="3387300"/>
        </p:xfrm>
        <a:graphic>
          <a:graphicData uri="http://schemas.openxmlformats.org/drawingml/2006/table">
            <a:tbl>
              <a:tblPr firstRow="1" bandRow="1">
                <a:noFill/>
                <a:tableStyleId>{6988763A-94A5-4075-811A-E7A085C239C2}</a:tableStyleId>
              </a:tblPr>
              <a:tblGrid>
                <a:gridCol w="1446150">
                  <a:extLst>
                    <a:ext uri="{9D8B030D-6E8A-4147-A177-3AD203B41FA5}">
                      <a16:colId xmlns:a16="http://schemas.microsoft.com/office/drawing/2014/main" val="20000"/>
                    </a:ext>
                  </a:extLst>
                </a:gridCol>
                <a:gridCol w="3090775">
                  <a:extLst>
                    <a:ext uri="{9D8B030D-6E8A-4147-A177-3AD203B41FA5}">
                      <a16:colId xmlns:a16="http://schemas.microsoft.com/office/drawing/2014/main" val="20001"/>
                    </a:ext>
                  </a:extLst>
                </a:gridCol>
                <a:gridCol w="2268450">
                  <a:extLst>
                    <a:ext uri="{9D8B030D-6E8A-4147-A177-3AD203B41FA5}">
                      <a16:colId xmlns:a16="http://schemas.microsoft.com/office/drawing/2014/main" val="20002"/>
                    </a:ext>
                  </a:extLst>
                </a:gridCol>
              </a:tblGrid>
              <a:tr h="565125">
                <a:tc>
                  <a:txBody>
                    <a:bodyPr/>
                    <a:lstStyle/>
                    <a:p>
                      <a:pPr marL="0" marR="0" lvl="0" indent="0" algn="ctr" rtl="0">
                        <a:lnSpc>
                          <a:spcPct val="100000"/>
                        </a:lnSpc>
                        <a:spcBef>
                          <a:spcPts val="0"/>
                        </a:spcBef>
                        <a:spcAft>
                          <a:spcPts val="0"/>
                        </a:spcAft>
                        <a:buNone/>
                      </a:pPr>
                      <a:r>
                        <a:rPr lang="en-US" sz="2000" u="none" strike="noStrike" cap="none"/>
                        <a:t>Sr. No.</a:t>
                      </a:r>
                      <a:endParaRPr sz="20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2000" u="none" strike="noStrike" cap="none"/>
                        <a:t>Algorithm</a:t>
                      </a:r>
                      <a:endParaRPr sz="20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2000" u="none" strike="noStrike" cap="none"/>
                        <a:t>Accuracy</a:t>
                      </a:r>
                      <a:endParaRPr sz="2000" u="none" strike="noStrike" cap="none"/>
                    </a:p>
                  </a:txBody>
                  <a:tcPr marL="91450" marR="91450" marT="45725" marB="45725"/>
                </a:tc>
                <a:extLst>
                  <a:ext uri="{0D108BD9-81ED-4DB2-BD59-A6C34878D82A}">
                    <a16:rowId xmlns:a16="http://schemas.microsoft.com/office/drawing/2014/main" val="10000"/>
                  </a:ext>
                </a:extLst>
              </a:tr>
              <a:tr h="561675">
                <a:tc>
                  <a:txBody>
                    <a:bodyPr/>
                    <a:lstStyle/>
                    <a:p>
                      <a:pPr marL="0" marR="0" lvl="0" indent="0" algn="ctr" rtl="0">
                        <a:lnSpc>
                          <a:spcPct val="100000"/>
                        </a:lnSpc>
                        <a:spcBef>
                          <a:spcPts val="0"/>
                        </a:spcBef>
                        <a:spcAft>
                          <a:spcPts val="0"/>
                        </a:spcAft>
                        <a:buNone/>
                      </a:pPr>
                      <a:r>
                        <a:rPr lang="en-US" sz="2000" u="none" strike="noStrike" cap="none"/>
                        <a:t>1.</a:t>
                      </a:r>
                      <a:endParaRPr sz="20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2000" u="none" strike="noStrike" cap="none"/>
                        <a:t>Random Forest</a:t>
                      </a:r>
                      <a:endParaRPr sz="20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2000" u="none" strike="noStrike" cap="none"/>
                        <a:t>79.03%</a:t>
                      </a:r>
                      <a:endParaRPr sz="2000" u="none" strike="noStrike" cap="none"/>
                    </a:p>
                  </a:txBody>
                  <a:tcPr marL="91450" marR="91450" marT="45725" marB="45725"/>
                </a:tc>
                <a:extLst>
                  <a:ext uri="{0D108BD9-81ED-4DB2-BD59-A6C34878D82A}">
                    <a16:rowId xmlns:a16="http://schemas.microsoft.com/office/drawing/2014/main" val="10001"/>
                  </a:ext>
                </a:extLst>
              </a:tr>
              <a:tr h="565125">
                <a:tc>
                  <a:txBody>
                    <a:bodyPr/>
                    <a:lstStyle/>
                    <a:p>
                      <a:pPr marL="0" marR="0" lvl="0" indent="0" algn="ctr" rtl="0">
                        <a:lnSpc>
                          <a:spcPct val="100000"/>
                        </a:lnSpc>
                        <a:spcBef>
                          <a:spcPts val="0"/>
                        </a:spcBef>
                        <a:spcAft>
                          <a:spcPts val="0"/>
                        </a:spcAft>
                        <a:buNone/>
                      </a:pPr>
                      <a:r>
                        <a:rPr lang="en-US" sz="2000" b="0" u="none" strike="noStrike" cap="none">
                          <a:solidFill>
                            <a:schemeClr val="dk1"/>
                          </a:solidFill>
                        </a:rPr>
                        <a:t>2.</a:t>
                      </a:r>
                      <a:endParaRPr sz="2000" b="0" u="none" strike="noStrike" cap="none">
                        <a:solidFill>
                          <a:schemeClr val="dk1"/>
                        </a:solidFill>
                      </a:endParaRPr>
                    </a:p>
                  </a:txBody>
                  <a:tcPr marL="91450" marR="91450" marT="45725" marB="45725"/>
                </a:tc>
                <a:tc>
                  <a:txBody>
                    <a:bodyPr/>
                    <a:lstStyle/>
                    <a:p>
                      <a:pPr marL="0" marR="0" lvl="0" indent="0" algn="ctr" rtl="0">
                        <a:lnSpc>
                          <a:spcPct val="100000"/>
                        </a:lnSpc>
                        <a:spcBef>
                          <a:spcPts val="0"/>
                        </a:spcBef>
                        <a:spcAft>
                          <a:spcPts val="0"/>
                        </a:spcAft>
                        <a:buNone/>
                      </a:pPr>
                      <a:r>
                        <a:rPr lang="en-US" sz="2000" b="0" u="none" strike="noStrike" cap="none">
                          <a:solidFill>
                            <a:schemeClr val="dk1"/>
                          </a:solidFill>
                        </a:rPr>
                        <a:t>Naive Bayes</a:t>
                      </a:r>
                      <a:endParaRPr sz="2000" b="0" u="none" strike="noStrike" cap="none">
                        <a:solidFill>
                          <a:schemeClr val="dk1"/>
                        </a:solidFill>
                      </a:endParaRPr>
                    </a:p>
                  </a:txBody>
                  <a:tcPr marL="91450" marR="91450" marT="45725" marB="45725"/>
                </a:tc>
                <a:tc>
                  <a:txBody>
                    <a:bodyPr/>
                    <a:lstStyle/>
                    <a:p>
                      <a:pPr marL="0" marR="0" lvl="0" indent="0" algn="ctr" rtl="0">
                        <a:lnSpc>
                          <a:spcPct val="100000"/>
                        </a:lnSpc>
                        <a:spcBef>
                          <a:spcPts val="0"/>
                        </a:spcBef>
                        <a:spcAft>
                          <a:spcPts val="0"/>
                        </a:spcAft>
                        <a:buNone/>
                      </a:pPr>
                      <a:r>
                        <a:rPr lang="en-US" sz="2000" b="0" u="none" strike="noStrike" cap="none">
                          <a:solidFill>
                            <a:schemeClr val="dk1"/>
                          </a:solidFill>
                        </a:rPr>
                        <a:t>85.48%</a:t>
                      </a:r>
                      <a:endParaRPr sz="2000" b="0" u="none" strike="noStrike" cap="none">
                        <a:solidFill>
                          <a:schemeClr val="dk1"/>
                        </a:solidFill>
                      </a:endParaRPr>
                    </a:p>
                  </a:txBody>
                  <a:tcPr marL="91450" marR="91450" marT="45725" marB="45725"/>
                </a:tc>
                <a:extLst>
                  <a:ext uri="{0D108BD9-81ED-4DB2-BD59-A6C34878D82A}">
                    <a16:rowId xmlns:a16="http://schemas.microsoft.com/office/drawing/2014/main" val="10002"/>
                  </a:ext>
                </a:extLst>
              </a:tr>
              <a:tr h="565125">
                <a:tc>
                  <a:txBody>
                    <a:bodyPr/>
                    <a:lstStyle/>
                    <a:p>
                      <a:pPr marL="0" marR="0" lvl="0" indent="0" algn="ctr" rtl="0">
                        <a:lnSpc>
                          <a:spcPct val="100000"/>
                        </a:lnSpc>
                        <a:spcBef>
                          <a:spcPts val="0"/>
                        </a:spcBef>
                        <a:spcAft>
                          <a:spcPts val="0"/>
                        </a:spcAft>
                        <a:buNone/>
                      </a:pPr>
                      <a:r>
                        <a:rPr lang="en-US" sz="2000" u="none" strike="noStrike" cap="none"/>
                        <a:t>3.</a:t>
                      </a:r>
                      <a:endParaRPr sz="20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2000" u="none" strike="noStrike" cap="none"/>
                        <a:t>Decision Tree</a:t>
                      </a:r>
                      <a:endParaRPr sz="20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2000" u="none" strike="noStrike" cap="none"/>
                        <a:t>79.03%</a:t>
                      </a:r>
                      <a:endParaRPr sz="2000" u="none" strike="noStrike" cap="none"/>
                    </a:p>
                  </a:txBody>
                  <a:tcPr marL="91450" marR="91450" marT="45725" marB="45725"/>
                </a:tc>
                <a:extLst>
                  <a:ext uri="{0D108BD9-81ED-4DB2-BD59-A6C34878D82A}">
                    <a16:rowId xmlns:a16="http://schemas.microsoft.com/office/drawing/2014/main" val="10003"/>
                  </a:ext>
                </a:extLst>
              </a:tr>
              <a:tr h="565125">
                <a:tc>
                  <a:txBody>
                    <a:bodyPr/>
                    <a:lstStyle/>
                    <a:p>
                      <a:pPr marL="0" marR="0" lvl="0" indent="0" algn="ctr" rtl="0">
                        <a:lnSpc>
                          <a:spcPct val="100000"/>
                        </a:lnSpc>
                        <a:spcBef>
                          <a:spcPts val="0"/>
                        </a:spcBef>
                        <a:spcAft>
                          <a:spcPts val="0"/>
                        </a:spcAft>
                        <a:buNone/>
                      </a:pPr>
                      <a:r>
                        <a:rPr lang="en-US" sz="2000" b="1" u="none" strike="noStrike" cap="none">
                          <a:solidFill>
                            <a:srgbClr val="FF0000"/>
                          </a:solidFill>
                        </a:rPr>
                        <a:t>4.</a:t>
                      </a:r>
                      <a:endParaRPr sz="2000" b="1" u="none" strike="noStrike" cap="none">
                        <a:solidFill>
                          <a:srgbClr val="FF0000"/>
                        </a:solidFill>
                      </a:endParaRPr>
                    </a:p>
                  </a:txBody>
                  <a:tcPr marL="91450" marR="91450" marT="45725" marB="45725"/>
                </a:tc>
                <a:tc>
                  <a:txBody>
                    <a:bodyPr/>
                    <a:lstStyle/>
                    <a:p>
                      <a:pPr marL="0" marR="0" lvl="0" indent="0" algn="ctr" rtl="0">
                        <a:lnSpc>
                          <a:spcPct val="100000"/>
                        </a:lnSpc>
                        <a:spcBef>
                          <a:spcPts val="0"/>
                        </a:spcBef>
                        <a:spcAft>
                          <a:spcPts val="0"/>
                        </a:spcAft>
                        <a:buNone/>
                      </a:pPr>
                      <a:r>
                        <a:rPr lang="en-US" sz="2000" b="1" u="none" strike="noStrike" cap="none">
                          <a:solidFill>
                            <a:srgbClr val="FF0000"/>
                          </a:solidFill>
                        </a:rPr>
                        <a:t>Logistic Regression</a:t>
                      </a:r>
                      <a:endParaRPr sz="2000" b="1" u="none" strike="noStrike" cap="none">
                        <a:solidFill>
                          <a:srgbClr val="FF0000"/>
                        </a:solidFill>
                      </a:endParaRPr>
                    </a:p>
                  </a:txBody>
                  <a:tcPr marL="91450" marR="91450" marT="45725" marB="45725"/>
                </a:tc>
                <a:tc>
                  <a:txBody>
                    <a:bodyPr/>
                    <a:lstStyle/>
                    <a:p>
                      <a:pPr marL="0" marR="0" lvl="0" indent="0" algn="ctr" rtl="0">
                        <a:lnSpc>
                          <a:spcPct val="100000"/>
                        </a:lnSpc>
                        <a:spcBef>
                          <a:spcPts val="0"/>
                        </a:spcBef>
                        <a:spcAft>
                          <a:spcPts val="0"/>
                        </a:spcAft>
                        <a:buNone/>
                      </a:pPr>
                      <a:r>
                        <a:rPr lang="en-US" sz="2000" b="1" u="none" strike="noStrike" cap="none">
                          <a:solidFill>
                            <a:srgbClr val="FF0000"/>
                          </a:solidFill>
                        </a:rPr>
                        <a:t>88.70%</a:t>
                      </a:r>
                      <a:endParaRPr sz="2000" b="1" u="none" strike="noStrike" cap="none">
                        <a:solidFill>
                          <a:srgbClr val="FF0000"/>
                        </a:solidFill>
                      </a:endParaRPr>
                    </a:p>
                  </a:txBody>
                  <a:tcPr marL="91450" marR="91450" marT="45725" marB="45725"/>
                </a:tc>
                <a:extLst>
                  <a:ext uri="{0D108BD9-81ED-4DB2-BD59-A6C34878D82A}">
                    <a16:rowId xmlns:a16="http://schemas.microsoft.com/office/drawing/2014/main" val="10004"/>
                  </a:ext>
                </a:extLst>
              </a:tr>
              <a:tr h="565125">
                <a:tc>
                  <a:txBody>
                    <a:bodyPr/>
                    <a:lstStyle/>
                    <a:p>
                      <a:pPr marL="0" marR="0" lvl="0" indent="0" algn="ctr" rtl="0">
                        <a:lnSpc>
                          <a:spcPct val="100000"/>
                        </a:lnSpc>
                        <a:spcBef>
                          <a:spcPts val="0"/>
                        </a:spcBef>
                        <a:spcAft>
                          <a:spcPts val="0"/>
                        </a:spcAft>
                        <a:buNone/>
                      </a:pPr>
                      <a:r>
                        <a:rPr lang="en-US" sz="2000" u="none" strike="noStrike" cap="none"/>
                        <a:t>5.</a:t>
                      </a:r>
                      <a:endParaRPr sz="20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2000" u="none" strike="noStrike" cap="none"/>
                        <a:t>K Nearest Neighbour</a:t>
                      </a:r>
                      <a:endParaRPr sz="20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2000" u="none" strike="noStrike" cap="none"/>
                        <a:t>80.64%</a:t>
                      </a:r>
                      <a:endParaRPr sz="2000" u="none" strike="noStrike" cap="none"/>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9"/>
          <p:cNvSpPr txBox="1">
            <a:spLocks noGrp="1"/>
          </p:cNvSpPr>
          <p:nvPr>
            <p:ph type="title"/>
          </p:nvPr>
        </p:nvSpPr>
        <p:spPr>
          <a:xfrm>
            <a:off x="685800" y="213213"/>
            <a:ext cx="7772400" cy="1143000"/>
          </a:xfrm>
          <a:prstGeom prst="rect">
            <a:avLst/>
          </a:prstGeom>
        </p:spPr>
        <p:txBody>
          <a:bodyPr spcFirstLastPara="1" wrap="square" lIns="91425" tIns="45700" rIns="91425" bIns="91425" anchor="b" anchorCtr="0">
            <a:normAutofit/>
          </a:bodyPr>
          <a:lstStyle/>
          <a:p>
            <a:pPr marL="0" lvl="0" indent="0" algn="ctr" rtl="0">
              <a:spcBef>
                <a:spcPts val="0"/>
              </a:spcBef>
              <a:spcAft>
                <a:spcPts val="0"/>
              </a:spcAft>
              <a:buNone/>
            </a:pPr>
            <a:r>
              <a:rPr lang="en-US" b="1"/>
              <a:t>Conclusion</a:t>
            </a:r>
            <a:endParaRPr b="1"/>
          </a:p>
        </p:txBody>
      </p:sp>
      <p:sp>
        <p:nvSpPr>
          <p:cNvPr id="257" name="Google Shape;257;p29"/>
          <p:cNvSpPr>
            <a:spLocks noGrp="1"/>
          </p:cNvSpPr>
          <p:nvPr>
            <p:ph type="sldNum" idx="12"/>
          </p:nvPr>
        </p:nvSpPr>
        <p:spPr>
          <a:xfrm>
            <a:off x="146304"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Clr>
                <a:srgbClr val="000000"/>
              </a:buClr>
              <a:buSzPts val="1400"/>
              <a:buFont typeface="Arial"/>
              <a:buNone/>
            </a:pPr>
            <a:fld id="{00000000-1234-1234-1234-123412341234}" type="slidenum">
              <a:rPr lang="en-US"/>
              <a:t>18</a:t>
            </a:fld>
            <a:endParaRPr/>
          </a:p>
        </p:txBody>
      </p:sp>
      <p:sp>
        <p:nvSpPr>
          <p:cNvPr id="258" name="Google Shape;258;p29"/>
          <p:cNvSpPr txBox="1">
            <a:spLocks noGrp="1"/>
          </p:cNvSpPr>
          <p:nvPr>
            <p:ph type="body" idx="1"/>
          </p:nvPr>
        </p:nvSpPr>
        <p:spPr>
          <a:xfrm>
            <a:off x="603500" y="1904425"/>
            <a:ext cx="8165400" cy="4572000"/>
          </a:xfrm>
          <a:prstGeom prst="rect">
            <a:avLst/>
          </a:prstGeom>
        </p:spPr>
        <p:txBody>
          <a:bodyPr spcFirstLastPara="1" wrap="square" lIns="91425" tIns="45700" rIns="91425" bIns="45700" anchor="t" anchorCtr="0">
            <a:normAutofit/>
          </a:bodyPr>
          <a:lstStyle/>
          <a:p>
            <a:pPr marL="457200" lvl="0" indent="-325755" algn="l" rtl="0">
              <a:spcBef>
                <a:spcPts val="580"/>
              </a:spcBef>
              <a:spcAft>
                <a:spcPts val="0"/>
              </a:spcAft>
              <a:buSzPts val="1530"/>
              <a:buChar char="⚫"/>
            </a:pPr>
            <a:r>
              <a:rPr lang="en-US"/>
              <a:t>Algorithms and accuracy</a:t>
            </a:r>
            <a:endParaRPr/>
          </a:p>
          <a:p>
            <a:pPr marL="457200" lvl="0" indent="0" algn="l" rtl="0">
              <a:spcBef>
                <a:spcPts val="580"/>
              </a:spcBef>
              <a:spcAft>
                <a:spcPts val="0"/>
              </a:spcAft>
              <a:buNone/>
            </a:pPr>
            <a:endParaRPr/>
          </a:p>
          <a:p>
            <a:pPr marL="457200" lvl="0" indent="-325755" algn="l" rtl="0">
              <a:spcBef>
                <a:spcPts val="580"/>
              </a:spcBef>
              <a:spcAft>
                <a:spcPts val="0"/>
              </a:spcAft>
              <a:buSzPts val="1530"/>
              <a:buChar char="⚫"/>
            </a:pPr>
            <a:r>
              <a:rPr lang="en-US"/>
              <a:t>Factors,features and final conclusion</a:t>
            </a:r>
            <a:endParaRPr/>
          </a:p>
        </p:txBody>
      </p:sp>
      <p:sp>
        <p:nvSpPr>
          <p:cNvPr id="259" name="Google Shape;259;p29"/>
          <p:cNvSpPr txBox="1">
            <a:spLocks noGrp="1"/>
          </p:cNvSpPr>
          <p:nvPr>
            <p:ph type="ftr" idx="11"/>
          </p:nvPr>
        </p:nvSpPr>
        <p:spPr>
          <a:xfrm>
            <a:off x="1371600" y="6172200"/>
            <a:ext cx="74769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              ACE IT department                                       Loan Approval Prediction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0"/>
          <p:cNvSpPr txBox="1">
            <a:spLocks noGrp="1"/>
          </p:cNvSpPr>
          <p:nvPr>
            <p:ph type="title"/>
          </p:nvPr>
        </p:nvSpPr>
        <p:spPr>
          <a:xfrm>
            <a:off x="685800" y="81888"/>
            <a:ext cx="7772400" cy="1143000"/>
          </a:xfrm>
          <a:prstGeom prst="rect">
            <a:avLst/>
          </a:prstGeom>
        </p:spPr>
        <p:txBody>
          <a:bodyPr spcFirstLastPara="1" wrap="square" lIns="91425" tIns="45700" rIns="91425" bIns="91425" anchor="b" anchorCtr="0">
            <a:normAutofit/>
          </a:bodyPr>
          <a:lstStyle/>
          <a:p>
            <a:pPr marL="0" lvl="0" indent="0" algn="ctr" rtl="0">
              <a:spcBef>
                <a:spcPts val="0"/>
              </a:spcBef>
              <a:spcAft>
                <a:spcPts val="0"/>
              </a:spcAft>
              <a:buNone/>
            </a:pPr>
            <a:r>
              <a:rPr lang="en-US" b="1"/>
              <a:t>Future Scope</a:t>
            </a:r>
            <a:endParaRPr b="1"/>
          </a:p>
        </p:txBody>
      </p:sp>
      <p:sp>
        <p:nvSpPr>
          <p:cNvPr id="266" name="Google Shape;266;p30"/>
          <p:cNvSpPr>
            <a:spLocks noGrp="1"/>
          </p:cNvSpPr>
          <p:nvPr>
            <p:ph type="sldNum" idx="12"/>
          </p:nvPr>
        </p:nvSpPr>
        <p:spPr>
          <a:xfrm>
            <a:off x="146304"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Clr>
                <a:srgbClr val="000000"/>
              </a:buClr>
              <a:buSzPts val="1400"/>
              <a:buFont typeface="Arial"/>
              <a:buNone/>
            </a:pPr>
            <a:fld id="{00000000-1234-1234-1234-123412341234}" type="slidenum">
              <a:rPr lang="en-US"/>
              <a:t>19</a:t>
            </a:fld>
            <a:endParaRPr/>
          </a:p>
        </p:txBody>
      </p:sp>
      <p:sp>
        <p:nvSpPr>
          <p:cNvPr id="267" name="Google Shape;267;p30"/>
          <p:cNvSpPr txBox="1">
            <a:spLocks noGrp="1"/>
          </p:cNvSpPr>
          <p:nvPr>
            <p:ph type="body" idx="1"/>
          </p:nvPr>
        </p:nvSpPr>
        <p:spPr>
          <a:xfrm>
            <a:off x="530400" y="1638300"/>
            <a:ext cx="8083200" cy="4572000"/>
          </a:xfrm>
          <a:prstGeom prst="rect">
            <a:avLst/>
          </a:prstGeom>
        </p:spPr>
        <p:txBody>
          <a:bodyPr spcFirstLastPara="1" wrap="square" lIns="91425" tIns="45700" rIns="91425" bIns="45700" anchor="t" anchorCtr="0">
            <a:normAutofit/>
          </a:bodyPr>
          <a:lstStyle/>
          <a:p>
            <a:pPr marL="457200" lvl="0" indent="-319405" algn="l" rtl="0">
              <a:spcBef>
                <a:spcPts val="580"/>
              </a:spcBef>
              <a:spcAft>
                <a:spcPts val="0"/>
              </a:spcAft>
              <a:buSzPts val="1430"/>
              <a:buChar char="⚫"/>
            </a:pPr>
            <a:r>
              <a:rPr lang="en-US"/>
              <a:t>Improves banking procedure</a:t>
            </a:r>
            <a:endParaRPr/>
          </a:p>
          <a:p>
            <a:pPr marL="457200" lvl="0" indent="0" algn="l" rtl="0">
              <a:spcBef>
                <a:spcPts val="580"/>
              </a:spcBef>
              <a:spcAft>
                <a:spcPts val="0"/>
              </a:spcAft>
              <a:buNone/>
            </a:pPr>
            <a:endParaRPr/>
          </a:p>
          <a:p>
            <a:pPr marL="457200" lvl="0" indent="-319405" algn="l" rtl="0">
              <a:spcBef>
                <a:spcPts val="580"/>
              </a:spcBef>
              <a:spcAft>
                <a:spcPts val="0"/>
              </a:spcAft>
              <a:buSzPts val="1430"/>
              <a:buChar char="⚫"/>
            </a:pPr>
            <a:r>
              <a:rPr lang="en-US"/>
              <a:t>Traditional process vs Online approach</a:t>
            </a:r>
            <a:endParaRPr/>
          </a:p>
          <a:p>
            <a:pPr marL="457200" lvl="0" indent="0" algn="l" rtl="0">
              <a:spcBef>
                <a:spcPts val="580"/>
              </a:spcBef>
              <a:spcAft>
                <a:spcPts val="0"/>
              </a:spcAft>
              <a:buNone/>
            </a:pPr>
            <a:endParaRPr/>
          </a:p>
          <a:p>
            <a:pPr marL="457200" lvl="0" indent="-319405" algn="l" rtl="0">
              <a:spcBef>
                <a:spcPts val="580"/>
              </a:spcBef>
              <a:spcAft>
                <a:spcPts val="0"/>
              </a:spcAft>
              <a:buSzPts val="1430"/>
              <a:buChar char="⚫"/>
            </a:pPr>
            <a:r>
              <a:rPr lang="en-US"/>
              <a:t>Other datasets</a:t>
            </a:r>
            <a:endParaRPr/>
          </a:p>
        </p:txBody>
      </p:sp>
      <p:sp>
        <p:nvSpPr>
          <p:cNvPr id="268" name="Google Shape;268;p30"/>
          <p:cNvSpPr txBox="1">
            <a:spLocks noGrp="1"/>
          </p:cNvSpPr>
          <p:nvPr>
            <p:ph type="ftr" idx="11"/>
          </p:nvPr>
        </p:nvSpPr>
        <p:spPr>
          <a:xfrm>
            <a:off x="1371600" y="6172200"/>
            <a:ext cx="74769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              ACE IT department                                       Loan Approval Prediction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3"/>
          <p:cNvSpPr txBox="1">
            <a:spLocks noGrp="1"/>
          </p:cNvSpPr>
          <p:nvPr>
            <p:ph type="title"/>
          </p:nvPr>
        </p:nvSpPr>
        <p:spPr>
          <a:xfrm>
            <a:off x="2920600" y="90213"/>
            <a:ext cx="7772400" cy="792300"/>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Clr>
                <a:schemeClr val="dk2"/>
              </a:buClr>
              <a:buSzPts val="4000"/>
              <a:buFont typeface="Libre Franklin"/>
              <a:buNone/>
            </a:pPr>
            <a:r>
              <a:rPr lang="en-US" b="1"/>
              <a:t>Content</a:t>
            </a:r>
            <a:endParaRPr b="1"/>
          </a:p>
        </p:txBody>
      </p:sp>
      <p:sp>
        <p:nvSpPr>
          <p:cNvPr id="111" name="Google Shape;111;p13"/>
          <p:cNvSpPr txBox="1">
            <a:spLocks noGrp="1"/>
          </p:cNvSpPr>
          <p:nvPr>
            <p:ph type="ftr" idx="11"/>
          </p:nvPr>
        </p:nvSpPr>
        <p:spPr>
          <a:xfrm>
            <a:off x="838200" y="6172200"/>
            <a:ext cx="75732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                       ACE- IT department                     Loan Approval Prediction</a:t>
            </a:r>
            <a:endParaRPr/>
          </a:p>
        </p:txBody>
      </p:sp>
      <p:sp>
        <p:nvSpPr>
          <p:cNvPr id="112" name="Google Shape;112;p1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2</a:t>
            </a:fld>
            <a:endParaRPr/>
          </a:p>
        </p:txBody>
      </p:sp>
      <p:sp>
        <p:nvSpPr>
          <p:cNvPr id="113" name="Google Shape;113;p13"/>
          <p:cNvSpPr txBox="1">
            <a:spLocks noGrp="1"/>
          </p:cNvSpPr>
          <p:nvPr>
            <p:ph type="body" idx="1"/>
          </p:nvPr>
        </p:nvSpPr>
        <p:spPr>
          <a:xfrm>
            <a:off x="351450" y="964424"/>
            <a:ext cx="8441100" cy="5024484"/>
          </a:xfrm>
          <a:prstGeom prst="rect">
            <a:avLst/>
          </a:prstGeom>
          <a:noFill/>
          <a:ln>
            <a:noFill/>
          </a:ln>
        </p:spPr>
        <p:txBody>
          <a:bodyPr spcFirstLastPara="1" wrap="square" lIns="91425" tIns="45700" rIns="91425" bIns="45700" anchor="t" anchorCtr="0">
            <a:normAutofit fontScale="47500" lnSpcReduction="20000"/>
          </a:bodyPr>
          <a:lstStyle/>
          <a:p>
            <a:pPr marL="274320" lvl="0" indent="-195897" algn="l" rtl="0">
              <a:lnSpc>
                <a:spcPct val="100000"/>
              </a:lnSpc>
              <a:spcBef>
                <a:spcPts val="0"/>
              </a:spcBef>
              <a:spcAft>
                <a:spcPts val="0"/>
              </a:spcAft>
              <a:buSzPct val="100000"/>
              <a:buAutoNum type="arabicPeriod"/>
            </a:pPr>
            <a:r>
              <a:rPr lang="en-US" sz="4000" dirty="0">
                <a:latin typeface="Arial"/>
                <a:ea typeface="Arial"/>
                <a:cs typeface="Arial"/>
                <a:sym typeface="Arial"/>
              </a:rPr>
              <a:t>  Introduction </a:t>
            </a:r>
            <a:endParaRPr sz="4000" dirty="0">
              <a:latin typeface="Arial"/>
              <a:ea typeface="Arial"/>
              <a:cs typeface="Arial"/>
              <a:sym typeface="Arial"/>
            </a:endParaRPr>
          </a:p>
          <a:p>
            <a:pPr marL="274320" lvl="0" indent="-194818" algn="l" rtl="0">
              <a:lnSpc>
                <a:spcPct val="100000"/>
              </a:lnSpc>
              <a:spcBef>
                <a:spcPts val="580"/>
              </a:spcBef>
              <a:spcAft>
                <a:spcPts val="0"/>
              </a:spcAft>
              <a:buSzPct val="100000"/>
              <a:buAutoNum type="arabicPeriod"/>
            </a:pPr>
            <a:r>
              <a:rPr lang="en-US" sz="4000" dirty="0">
                <a:latin typeface="Arial"/>
                <a:ea typeface="Arial"/>
                <a:cs typeface="Arial"/>
                <a:sym typeface="Arial"/>
              </a:rPr>
              <a:t>  Problem definition &amp; Proposed solution</a:t>
            </a:r>
            <a:endParaRPr sz="4000" dirty="0">
              <a:latin typeface="Arial"/>
              <a:ea typeface="Arial"/>
              <a:cs typeface="Arial"/>
              <a:sym typeface="Arial"/>
            </a:endParaRPr>
          </a:p>
          <a:p>
            <a:pPr marL="274320" lvl="0" indent="-194818" algn="l" rtl="0">
              <a:lnSpc>
                <a:spcPct val="100000"/>
              </a:lnSpc>
              <a:spcBef>
                <a:spcPts val="580"/>
              </a:spcBef>
              <a:spcAft>
                <a:spcPts val="0"/>
              </a:spcAft>
              <a:buSzPct val="100000"/>
              <a:buAutoNum type="arabicPeriod"/>
            </a:pPr>
            <a:r>
              <a:rPr lang="en-US" sz="4000" dirty="0">
                <a:latin typeface="Arial"/>
                <a:ea typeface="Arial"/>
                <a:cs typeface="Arial"/>
                <a:sym typeface="Arial"/>
              </a:rPr>
              <a:t>  Scope of project</a:t>
            </a:r>
            <a:endParaRPr sz="4000" dirty="0">
              <a:latin typeface="Arial"/>
              <a:ea typeface="Arial"/>
              <a:cs typeface="Arial"/>
              <a:sym typeface="Arial"/>
            </a:endParaRPr>
          </a:p>
          <a:p>
            <a:pPr marL="274320" lvl="0" indent="-194818" algn="l" rtl="0">
              <a:lnSpc>
                <a:spcPct val="100000"/>
              </a:lnSpc>
              <a:spcBef>
                <a:spcPts val="580"/>
              </a:spcBef>
              <a:spcAft>
                <a:spcPts val="0"/>
              </a:spcAft>
              <a:buSzPct val="100000"/>
              <a:buAutoNum type="arabicPeriod"/>
            </a:pPr>
            <a:r>
              <a:rPr lang="en-US" sz="4000" dirty="0">
                <a:latin typeface="Arial"/>
                <a:ea typeface="Arial"/>
                <a:cs typeface="Arial"/>
                <a:sym typeface="Arial"/>
              </a:rPr>
              <a:t>  Review of literature</a:t>
            </a:r>
            <a:endParaRPr sz="4000" dirty="0">
              <a:latin typeface="Arial"/>
              <a:ea typeface="Arial"/>
              <a:cs typeface="Arial"/>
              <a:sym typeface="Arial"/>
            </a:endParaRPr>
          </a:p>
          <a:p>
            <a:pPr marL="274320" lvl="0" indent="-194818" algn="l" rtl="0">
              <a:lnSpc>
                <a:spcPct val="100000"/>
              </a:lnSpc>
              <a:spcBef>
                <a:spcPts val="580"/>
              </a:spcBef>
              <a:spcAft>
                <a:spcPts val="0"/>
              </a:spcAft>
              <a:buSzPct val="100000"/>
              <a:buAutoNum type="arabicPeriod"/>
            </a:pPr>
            <a:r>
              <a:rPr lang="en-US" sz="4000" dirty="0">
                <a:latin typeface="Arial"/>
                <a:ea typeface="Arial"/>
                <a:cs typeface="Arial"/>
                <a:sym typeface="Arial"/>
              </a:rPr>
              <a:t>  System description</a:t>
            </a:r>
          </a:p>
          <a:p>
            <a:pPr marL="731520" lvl="1" indent="-194818">
              <a:spcBef>
                <a:spcPts val="580"/>
              </a:spcBef>
              <a:buSzPct val="100000"/>
              <a:buAutoNum type="arabicPeriod"/>
            </a:pPr>
            <a:r>
              <a:rPr lang="en-US" sz="3800" dirty="0">
                <a:latin typeface="Arial"/>
                <a:ea typeface="Arial"/>
                <a:cs typeface="Arial"/>
                <a:sym typeface="Arial"/>
              </a:rPr>
              <a:t> </a:t>
            </a:r>
            <a:r>
              <a:rPr lang="en-US" sz="3600" dirty="0">
                <a:latin typeface="Arial"/>
                <a:ea typeface="Arial"/>
                <a:cs typeface="Arial"/>
                <a:sym typeface="Arial"/>
              </a:rPr>
              <a:t>Methodology</a:t>
            </a:r>
          </a:p>
          <a:p>
            <a:pPr marL="731520" lvl="1" indent="-194818">
              <a:spcBef>
                <a:spcPts val="580"/>
              </a:spcBef>
              <a:buSzPct val="100000"/>
              <a:buFont typeface="Noto Sans Symbols"/>
              <a:buAutoNum type="arabicPeriod"/>
            </a:pPr>
            <a:r>
              <a:rPr lang="en-US" sz="3800" dirty="0">
                <a:latin typeface="Arial"/>
                <a:ea typeface="Arial"/>
                <a:cs typeface="Arial"/>
                <a:sym typeface="Arial"/>
              </a:rPr>
              <a:t> </a:t>
            </a:r>
            <a:r>
              <a:rPr lang="en-US" sz="3600" dirty="0">
                <a:latin typeface="Arial"/>
                <a:ea typeface="Arial"/>
                <a:cs typeface="Arial"/>
                <a:sym typeface="Arial"/>
              </a:rPr>
              <a:t>Algorithms</a:t>
            </a:r>
            <a:endParaRPr lang="en-US" sz="3800" dirty="0">
              <a:latin typeface="Arial"/>
              <a:ea typeface="Arial"/>
              <a:cs typeface="Arial"/>
              <a:sym typeface="Arial"/>
            </a:endParaRPr>
          </a:p>
          <a:p>
            <a:pPr marL="274320" indent="-194818">
              <a:buSzPct val="100000"/>
              <a:buFont typeface="Noto Sans Symbols"/>
              <a:buAutoNum type="arabicPeriod"/>
            </a:pPr>
            <a:r>
              <a:rPr lang="en-US" sz="4000" dirty="0">
                <a:latin typeface="Arial"/>
                <a:ea typeface="Arial"/>
                <a:cs typeface="Arial"/>
                <a:sym typeface="Arial"/>
              </a:rPr>
              <a:t>  Hardware and Software Requirements</a:t>
            </a:r>
            <a:endParaRPr sz="4000" dirty="0">
              <a:latin typeface="Arial"/>
              <a:ea typeface="Arial"/>
              <a:cs typeface="Arial"/>
              <a:sym typeface="Arial"/>
            </a:endParaRPr>
          </a:p>
          <a:p>
            <a:pPr marL="274320" lvl="0" indent="-194818" algn="l" rtl="0">
              <a:lnSpc>
                <a:spcPct val="100000"/>
              </a:lnSpc>
              <a:spcBef>
                <a:spcPts val="580"/>
              </a:spcBef>
              <a:spcAft>
                <a:spcPts val="0"/>
              </a:spcAft>
              <a:buSzPct val="100000"/>
              <a:buAutoNum type="arabicPeriod"/>
            </a:pPr>
            <a:r>
              <a:rPr lang="en-US" sz="4000" dirty="0">
                <a:latin typeface="Arial"/>
                <a:ea typeface="Arial"/>
                <a:cs typeface="Arial"/>
                <a:sym typeface="Arial"/>
              </a:rPr>
              <a:t>  Test cases </a:t>
            </a:r>
            <a:endParaRPr sz="4000" dirty="0">
              <a:latin typeface="Arial"/>
              <a:ea typeface="Arial"/>
              <a:cs typeface="Arial"/>
              <a:sym typeface="Arial"/>
            </a:endParaRPr>
          </a:p>
          <a:p>
            <a:pPr marL="274320" lvl="0" indent="-194818" algn="l" rtl="0">
              <a:lnSpc>
                <a:spcPct val="100000"/>
              </a:lnSpc>
              <a:spcBef>
                <a:spcPts val="580"/>
              </a:spcBef>
              <a:spcAft>
                <a:spcPts val="0"/>
              </a:spcAft>
              <a:buSzPct val="100000"/>
              <a:buAutoNum type="arabicPeriod"/>
            </a:pPr>
            <a:r>
              <a:rPr lang="en-US" sz="4000" dirty="0">
                <a:latin typeface="Arial"/>
                <a:ea typeface="Arial"/>
                <a:cs typeface="Arial"/>
                <a:sym typeface="Arial"/>
              </a:rPr>
              <a:t>  Results and Discussion</a:t>
            </a:r>
            <a:endParaRPr sz="4000" dirty="0">
              <a:latin typeface="Arial"/>
              <a:ea typeface="Arial"/>
              <a:cs typeface="Arial"/>
              <a:sym typeface="Arial"/>
            </a:endParaRPr>
          </a:p>
          <a:p>
            <a:pPr marL="274320" lvl="0" indent="-194818" algn="l" rtl="0">
              <a:lnSpc>
                <a:spcPct val="100000"/>
              </a:lnSpc>
              <a:spcBef>
                <a:spcPts val="580"/>
              </a:spcBef>
              <a:spcAft>
                <a:spcPts val="0"/>
              </a:spcAft>
              <a:buSzPct val="100000"/>
              <a:buFont typeface="Arial"/>
              <a:buAutoNum type="arabicPeriod"/>
            </a:pPr>
            <a:r>
              <a:rPr lang="en-US" sz="4000" dirty="0">
                <a:latin typeface="Arial"/>
                <a:ea typeface="Arial"/>
                <a:cs typeface="Arial"/>
                <a:sym typeface="Arial"/>
              </a:rPr>
              <a:t>   Conclusion</a:t>
            </a:r>
            <a:endParaRPr sz="4000" dirty="0">
              <a:latin typeface="Arial"/>
              <a:ea typeface="Arial"/>
              <a:cs typeface="Arial"/>
              <a:sym typeface="Arial"/>
            </a:endParaRPr>
          </a:p>
          <a:p>
            <a:pPr marL="274320" lvl="0" indent="-194818" algn="l" rtl="0">
              <a:lnSpc>
                <a:spcPct val="100000"/>
              </a:lnSpc>
              <a:spcBef>
                <a:spcPts val="580"/>
              </a:spcBef>
              <a:spcAft>
                <a:spcPts val="0"/>
              </a:spcAft>
              <a:buSzPct val="100000"/>
              <a:buFont typeface="Arial"/>
              <a:buAutoNum type="arabicPeriod"/>
            </a:pPr>
            <a:r>
              <a:rPr lang="en-US" sz="4000" dirty="0">
                <a:latin typeface="Arial"/>
                <a:ea typeface="Arial"/>
                <a:cs typeface="Arial"/>
                <a:sym typeface="Arial"/>
              </a:rPr>
              <a:t> Future Scope</a:t>
            </a:r>
            <a:endParaRPr sz="4000" dirty="0">
              <a:latin typeface="Arial"/>
              <a:ea typeface="Arial"/>
              <a:cs typeface="Arial"/>
              <a:sym typeface="Arial"/>
            </a:endParaRPr>
          </a:p>
          <a:p>
            <a:pPr marL="274320" lvl="0" indent="-194818" algn="l" rtl="0">
              <a:lnSpc>
                <a:spcPct val="100000"/>
              </a:lnSpc>
              <a:spcBef>
                <a:spcPts val="580"/>
              </a:spcBef>
              <a:spcAft>
                <a:spcPts val="0"/>
              </a:spcAft>
              <a:buSzPct val="100000"/>
              <a:buFont typeface="Arial"/>
              <a:buAutoNum type="arabicPeriod"/>
            </a:pPr>
            <a:r>
              <a:rPr lang="en-US" sz="4000" dirty="0">
                <a:latin typeface="Arial"/>
                <a:ea typeface="Arial"/>
                <a:cs typeface="Arial"/>
                <a:sym typeface="Arial"/>
              </a:rPr>
              <a:t> Literature Cited</a:t>
            </a:r>
            <a:endParaRPr sz="4000" dirty="0">
              <a:latin typeface="Arial"/>
              <a:ea typeface="Arial"/>
              <a:cs typeface="Arial"/>
              <a:sym typeface="Arial"/>
            </a:endParaRPr>
          </a:p>
          <a:p>
            <a:pPr marL="274320" lvl="0" indent="-194818" algn="l" rtl="0">
              <a:lnSpc>
                <a:spcPct val="100000"/>
              </a:lnSpc>
              <a:spcBef>
                <a:spcPts val="580"/>
              </a:spcBef>
              <a:spcAft>
                <a:spcPts val="0"/>
              </a:spcAft>
              <a:buSzPct val="100000"/>
              <a:buFont typeface="Arial"/>
              <a:buAutoNum type="arabicPeriod"/>
            </a:pPr>
            <a:r>
              <a:rPr lang="en-US" sz="4000" dirty="0">
                <a:latin typeface="Arial"/>
                <a:ea typeface="Arial"/>
                <a:cs typeface="Arial"/>
                <a:sym typeface="Arial"/>
              </a:rPr>
              <a:t> Publication by the group</a:t>
            </a:r>
            <a:endParaRPr sz="4000" dirty="0">
              <a:latin typeface="Arial"/>
              <a:ea typeface="Arial"/>
              <a:cs typeface="Arial"/>
              <a:sym typeface="Arial"/>
            </a:endParaRPr>
          </a:p>
          <a:p>
            <a:pPr marL="274320" lvl="0" indent="-194818" algn="l" rtl="0">
              <a:lnSpc>
                <a:spcPct val="100000"/>
              </a:lnSpc>
              <a:spcBef>
                <a:spcPts val="580"/>
              </a:spcBef>
              <a:spcAft>
                <a:spcPts val="0"/>
              </a:spcAft>
              <a:buSzPct val="100000"/>
              <a:buAutoNum type="arabicPeriod"/>
            </a:pPr>
            <a:r>
              <a:rPr lang="en-US" sz="4000" dirty="0">
                <a:latin typeface="Arial"/>
                <a:ea typeface="Arial"/>
                <a:cs typeface="Arial"/>
                <a:sym typeface="Arial"/>
              </a:rPr>
              <a:t> Acknowledgements</a:t>
            </a:r>
            <a:endParaRPr sz="4000" dirty="0">
              <a:latin typeface="Arial"/>
              <a:ea typeface="Arial"/>
              <a:cs typeface="Arial"/>
              <a:sym typeface="Arial"/>
            </a:endParaRPr>
          </a:p>
          <a:p>
            <a:pPr marL="274320" lvl="0" indent="0" algn="l" rtl="0">
              <a:lnSpc>
                <a:spcPct val="100000"/>
              </a:lnSpc>
              <a:spcBef>
                <a:spcPts val="580"/>
              </a:spcBef>
              <a:spcAft>
                <a:spcPts val="0"/>
              </a:spcAft>
              <a:buSzPct val="75930"/>
              <a:buNone/>
            </a:pPr>
            <a:endParaRPr dirty="0"/>
          </a:p>
          <a:p>
            <a:pPr marL="274320" lvl="0" indent="0" algn="l" rtl="0">
              <a:lnSpc>
                <a:spcPct val="100000"/>
              </a:lnSpc>
              <a:spcBef>
                <a:spcPts val="580"/>
              </a:spcBef>
              <a:spcAft>
                <a:spcPts val="0"/>
              </a:spcAft>
              <a:buSzPct val="75930"/>
              <a:buNone/>
            </a:pPr>
            <a:endParaRPr dirty="0"/>
          </a:p>
          <a:p>
            <a:pPr marL="0" lvl="0" indent="0" algn="l" rtl="0">
              <a:lnSpc>
                <a:spcPct val="100000"/>
              </a:lnSpc>
              <a:spcBef>
                <a:spcPts val="580"/>
              </a:spcBef>
              <a:spcAft>
                <a:spcPts val="0"/>
              </a:spcAft>
              <a:buSzPct val="850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1"/>
          <p:cNvSpPr txBox="1">
            <a:spLocks noGrp="1"/>
          </p:cNvSpPr>
          <p:nvPr>
            <p:ph type="title"/>
          </p:nvPr>
        </p:nvSpPr>
        <p:spPr>
          <a:xfrm>
            <a:off x="812050" y="339788"/>
            <a:ext cx="7772400" cy="735600"/>
          </a:xfrm>
          <a:prstGeom prst="rect">
            <a:avLst/>
          </a:prstGeom>
          <a:noFill/>
          <a:ln>
            <a:noFill/>
          </a:ln>
        </p:spPr>
        <p:txBody>
          <a:bodyPr spcFirstLastPara="1" wrap="square" lIns="91425" tIns="45700" rIns="91425" bIns="91425" anchor="b" anchorCtr="0">
            <a:normAutofit fontScale="90000"/>
          </a:bodyPr>
          <a:lstStyle/>
          <a:p>
            <a:pPr marL="0" lvl="0" indent="0" algn="ctr" rtl="0">
              <a:lnSpc>
                <a:spcPct val="100000"/>
              </a:lnSpc>
              <a:spcBef>
                <a:spcPts val="0"/>
              </a:spcBef>
              <a:spcAft>
                <a:spcPts val="0"/>
              </a:spcAft>
              <a:buSzPct val="50000"/>
              <a:buNone/>
            </a:pPr>
            <a:r>
              <a:rPr lang="en-US" b="1"/>
              <a:t>Timeline Chart</a:t>
            </a:r>
            <a:endParaRPr b="1"/>
          </a:p>
        </p:txBody>
      </p:sp>
      <p:sp>
        <p:nvSpPr>
          <p:cNvPr id="275" name="Google Shape;275;p3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US"/>
              <a:t>20</a:t>
            </a:fld>
            <a:endParaRPr/>
          </a:p>
        </p:txBody>
      </p:sp>
      <p:sp>
        <p:nvSpPr>
          <p:cNvPr id="276" name="Google Shape;276;p31"/>
          <p:cNvSpPr txBox="1">
            <a:spLocks noGrp="1"/>
          </p:cNvSpPr>
          <p:nvPr>
            <p:ph type="ftr" idx="11"/>
          </p:nvPr>
        </p:nvSpPr>
        <p:spPr>
          <a:xfrm>
            <a:off x="1371600" y="6172200"/>
            <a:ext cx="740664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              ACE IT department                                       Loan Approval Prediction</a:t>
            </a:r>
            <a:endParaRPr/>
          </a:p>
        </p:txBody>
      </p:sp>
      <p:pic>
        <p:nvPicPr>
          <p:cNvPr id="4" name="Picture 3">
            <a:extLst>
              <a:ext uri="{FF2B5EF4-FFF2-40B4-BE49-F238E27FC236}">
                <a16:creationId xmlns:a16="http://schemas.microsoft.com/office/drawing/2014/main" id="{E843E49B-D572-4485-BD92-B831240EAC2D}"/>
              </a:ext>
            </a:extLst>
          </p:cNvPr>
          <p:cNvPicPr>
            <a:picLocks noChangeAspect="1"/>
          </p:cNvPicPr>
          <p:nvPr/>
        </p:nvPicPr>
        <p:blipFill>
          <a:blip r:embed="rId3"/>
          <a:stretch>
            <a:fillRect/>
          </a:stretch>
        </p:blipFill>
        <p:spPr>
          <a:xfrm>
            <a:off x="719374" y="1214709"/>
            <a:ext cx="7957751" cy="481816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2429275" y="-163787"/>
            <a:ext cx="7772400" cy="1143000"/>
          </a:xfrm>
          <a:prstGeom prst="rect">
            <a:avLst/>
          </a:prstGeom>
        </p:spPr>
        <p:txBody>
          <a:bodyPr spcFirstLastPara="1" wrap="square" lIns="91425" tIns="45700" rIns="91425" bIns="91425" anchor="b" anchorCtr="0">
            <a:normAutofit/>
          </a:bodyPr>
          <a:lstStyle/>
          <a:p>
            <a:pPr marL="0" lvl="0" indent="0" algn="l" rtl="0">
              <a:spcBef>
                <a:spcPts val="0"/>
              </a:spcBef>
              <a:spcAft>
                <a:spcPts val="0"/>
              </a:spcAft>
              <a:buNone/>
            </a:pPr>
            <a:r>
              <a:rPr lang="en-US" b="1"/>
              <a:t>Literature Cited</a:t>
            </a:r>
            <a:endParaRPr b="1"/>
          </a:p>
        </p:txBody>
      </p:sp>
      <p:sp>
        <p:nvSpPr>
          <p:cNvPr id="285" name="Google Shape;285;p32"/>
          <p:cNvSpPr>
            <a:spLocks noGrp="1"/>
          </p:cNvSpPr>
          <p:nvPr>
            <p:ph type="sldNum" idx="12"/>
          </p:nvPr>
        </p:nvSpPr>
        <p:spPr>
          <a:xfrm>
            <a:off x="146304"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Clr>
                <a:srgbClr val="000000"/>
              </a:buClr>
              <a:buSzPts val="1400"/>
              <a:buFont typeface="Arial"/>
              <a:buNone/>
            </a:pPr>
            <a:fld id="{00000000-1234-1234-1234-123412341234}" type="slidenum">
              <a:rPr lang="en-US"/>
              <a:t>21</a:t>
            </a:fld>
            <a:endParaRPr/>
          </a:p>
        </p:txBody>
      </p:sp>
      <p:sp>
        <p:nvSpPr>
          <p:cNvPr id="286" name="Google Shape;286;p32"/>
          <p:cNvSpPr txBox="1">
            <a:spLocks noGrp="1"/>
          </p:cNvSpPr>
          <p:nvPr>
            <p:ph type="body" idx="1"/>
          </p:nvPr>
        </p:nvSpPr>
        <p:spPr>
          <a:xfrm>
            <a:off x="511799" y="1125925"/>
            <a:ext cx="8179119" cy="4862983"/>
          </a:xfrm>
          <a:prstGeom prst="rect">
            <a:avLst/>
          </a:prstGeom>
        </p:spPr>
        <p:txBody>
          <a:bodyPr spcFirstLastPara="1" wrap="square" lIns="91425" tIns="45700" rIns="91425" bIns="45700" anchor="t" anchorCtr="0">
            <a:noAutofit/>
          </a:bodyPr>
          <a:lstStyle/>
          <a:p>
            <a:pPr marL="457200" lvl="0" indent="-296608" algn="just" rtl="0">
              <a:spcBef>
                <a:spcPts val="580"/>
              </a:spcBef>
              <a:spcAft>
                <a:spcPts val="0"/>
              </a:spcAft>
              <a:buSzPts val="1071"/>
              <a:buChar char="⚫"/>
            </a:pPr>
            <a:r>
              <a:rPr lang="en-US" sz="1200" dirty="0"/>
              <a:t>M. A. Sheikh, A. K. Goel and T. Kumar, "An Approach for Prediction of Loan Approval using Machine Learning Algorithm," 2020 International Conference on Electronics and Sustainable Communication Systems (ICESC), 2020, pp.490-494, doi:10.1109/ICESC48915.2020.9155614.</a:t>
            </a:r>
            <a:endParaRPr sz="1200" dirty="0"/>
          </a:p>
          <a:p>
            <a:pPr marL="457200" lvl="0" indent="-296608" algn="just" rtl="0">
              <a:spcBef>
                <a:spcPts val="580"/>
              </a:spcBef>
              <a:spcAft>
                <a:spcPts val="0"/>
              </a:spcAft>
              <a:buSzPts val="1071"/>
              <a:buChar char="⚫"/>
            </a:pPr>
            <a:r>
              <a:rPr lang="en-US" sz="1200" dirty="0"/>
              <a:t> K. </a:t>
            </a:r>
            <a:r>
              <a:rPr lang="en-US" sz="1200" dirty="0" err="1"/>
              <a:t>Alshouiliy</a:t>
            </a:r>
            <a:r>
              <a:rPr lang="en-US" sz="1200" dirty="0"/>
              <a:t>, A. </a:t>
            </a:r>
            <a:r>
              <a:rPr lang="en-US" sz="1200" dirty="0" err="1"/>
              <a:t>AlGhamdi</a:t>
            </a:r>
            <a:r>
              <a:rPr lang="en-US" sz="1200" dirty="0"/>
              <a:t> and D. P. Agrawal, "</a:t>
            </a:r>
            <a:r>
              <a:rPr lang="en-US" sz="1200" dirty="0" err="1"/>
              <a:t>AzureML</a:t>
            </a:r>
            <a:r>
              <a:rPr lang="en-US" sz="1200" dirty="0"/>
              <a:t> Based Analysis and Prediction Loan Borrowers Creditworthy," 2020 3rd International Conference on Information and Computer Technologies (ICICT), 2020, pp. 302-306, </a:t>
            </a:r>
            <a:r>
              <a:rPr lang="en-US" sz="1200" dirty="0" err="1"/>
              <a:t>doi</a:t>
            </a:r>
            <a:r>
              <a:rPr lang="en-US" sz="1200" dirty="0"/>
              <a:t>: 10.1109/ICICT50521.2020.00053. </a:t>
            </a:r>
            <a:endParaRPr sz="1200" dirty="0"/>
          </a:p>
          <a:p>
            <a:pPr marL="457200" lvl="0" indent="-296608" algn="just" rtl="0">
              <a:spcBef>
                <a:spcPts val="580"/>
              </a:spcBef>
              <a:spcAft>
                <a:spcPts val="0"/>
              </a:spcAft>
              <a:buSzPts val="1071"/>
              <a:buChar char="⚫"/>
            </a:pPr>
            <a:r>
              <a:rPr lang="en-US" sz="1200" dirty="0"/>
              <a:t>B. Patel, H. Patil, J. </a:t>
            </a:r>
            <a:r>
              <a:rPr lang="en-US" sz="1200" dirty="0" err="1"/>
              <a:t>Hembram</a:t>
            </a:r>
            <a:r>
              <a:rPr lang="en-US" sz="1200" dirty="0"/>
              <a:t> and S. </a:t>
            </a:r>
            <a:r>
              <a:rPr lang="en-US" sz="1200" dirty="0" err="1"/>
              <a:t>Jaswal</a:t>
            </a:r>
            <a:r>
              <a:rPr lang="en-US" sz="1200" dirty="0"/>
              <a:t>, "Loan Default Forecasting using Data Mining," 2020 International Conference for Emerging Technology (INCET), 2020, pp. 1-4, </a:t>
            </a:r>
            <a:r>
              <a:rPr lang="en-US" sz="1200" dirty="0" err="1"/>
              <a:t>doi</a:t>
            </a:r>
            <a:r>
              <a:rPr lang="en-US" sz="1200" dirty="0"/>
              <a:t>: 10.1109/INCET49848.2020.9154100. </a:t>
            </a:r>
          </a:p>
          <a:p>
            <a:pPr marL="457200" lvl="0" indent="-293068" algn="just" rtl="0">
              <a:lnSpc>
                <a:spcPct val="90000"/>
              </a:lnSpc>
              <a:spcBef>
                <a:spcPts val="580"/>
              </a:spcBef>
              <a:spcAft>
                <a:spcPts val="0"/>
              </a:spcAft>
              <a:buSzPts val="1015"/>
              <a:buChar char="⚫"/>
            </a:pPr>
            <a:r>
              <a:rPr lang="en-US" sz="1200" dirty="0"/>
              <a:t> S. Z. H. </a:t>
            </a:r>
            <a:r>
              <a:rPr lang="en-US" sz="1200" dirty="0" err="1"/>
              <a:t>Shoumo</a:t>
            </a:r>
            <a:r>
              <a:rPr lang="en-US" sz="1200" dirty="0"/>
              <a:t>, M. I. M. </a:t>
            </a:r>
            <a:r>
              <a:rPr lang="en-US" sz="1200" dirty="0" err="1"/>
              <a:t>Dhruba</a:t>
            </a:r>
            <a:r>
              <a:rPr lang="en-US" sz="1200" dirty="0"/>
              <a:t>, S. Hossain, N. H. Ghani, H. </a:t>
            </a:r>
            <a:r>
              <a:rPr lang="en-US" sz="1200" dirty="0" err="1"/>
              <a:t>Arif</a:t>
            </a:r>
            <a:r>
              <a:rPr lang="en-US" sz="1200" dirty="0"/>
              <a:t> and S. Islam, "Application of Machine Learning in Credit Risk Assessment: A Prelude to Smart Banking," TENCON 2019 - 2019 IEEE Region 10 Conference (TENCON), 2019, pp. 2023-2028, </a:t>
            </a:r>
            <a:r>
              <a:rPr lang="en-US" sz="1200" dirty="0" err="1"/>
              <a:t>doi</a:t>
            </a:r>
            <a:r>
              <a:rPr lang="en-US" sz="1200" dirty="0"/>
              <a:t>: 10.1109/TENCON.2019.8929527.</a:t>
            </a:r>
          </a:p>
          <a:p>
            <a:pPr marL="457200" lvl="0" indent="-293068" algn="just" rtl="0">
              <a:lnSpc>
                <a:spcPct val="90000"/>
              </a:lnSpc>
              <a:spcBef>
                <a:spcPts val="580"/>
              </a:spcBef>
              <a:spcAft>
                <a:spcPts val="0"/>
              </a:spcAft>
              <a:buSzPts val="1015"/>
              <a:buChar char="⚫"/>
            </a:pPr>
            <a:r>
              <a:rPr lang="en-US" sz="1200" dirty="0" err="1"/>
              <a:t>Arutjothi</a:t>
            </a:r>
            <a:r>
              <a:rPr lang="en-US" sz="1200" dirty="0"/>
              <a:t> ; C. </a:t>
            </a:r>
            <a:r>
              <a:rPr lang="en-US" sz="1200" dirty="0" err="1"/>
              <a:t>Senthamarai</a:t>
            </a:r>
            <a:r>
              <a:rPr lang="en-US" sz="1200" dirty="0"/>
              <a:t> ,” Prediction of loan status in commercial bank using machine learning classifier” 2018 International Conference Sustainable Systems(ICISS) </a:t>
            </a:r>
          </a:p>
          <a:p>
            <a:pPr marL="457200" lvl="0" indent="-293068" algn="just" rtl="0">
              <a:lnSpc>
                <a:spcPct val="90000"/>
              </a:lnSpc>
              <a:spcBef>
                <a:spcPts val="580"/>
              </a:spcBef>
              <a:spcAft>
                <a:spcPts val="0"/>
              </a:spcAft>
              <a:buSzPts val="1015"/>
              <a:buChar char="⚫"/>
            </a:pPr>
            <a:r>
              <a:rPr lang="en-US" sz="1200" dirty="0" err="1"/>
              <a:t>Ashlesha</a:t>
            </a:r>
            <a:r>
              <a:rPr lang="en-US" sz="1200" dirty="0"/>
              <a:t> Vaidya , “Predictive and Probabilistic approach using Logistic Regression” 2017 8th International Conference on Computing, Communication and Networking Technologies</a:t>
            </a:r>
          </a:p>
          <a:p>
            <a:pPr marL="457200" lvl="0" indent="-293068" algn="just" rtl="0">
              <a:lnSpc>
                <a:spcPct val="90000"/>
              </a:lnSpc>
              <a:spcBef>
                <a:spcPts val="580"/>
              </a:spcBef>
              <a:spcAft>
                <a:spcPts val="0"/>
              </a:spcAft>
              <a:buSzPts val="1015"/>
              <a:buChar char="⚫"/>
            </a:pPr>
            <a:r>
              <a:rPr lang="en-US" sz="1200" dirty="0" err="1"/>
              <a:t>Kshitiz</a:t>
            </a:r>
            <a:r>
              <a:rPr lang="en-US" sz="1200" dirty="0"/>
              <a:t> Gautam, Arun Pratap Singh, Keshav Tyagi, Mr. Suresh Kumar “Loan Prediction using Decision Tree and Random Forest” 2020 International Research Journal of Engineering and Technology (IRJET)</a:t>
            </a:r>
          </a:p>
          <a:p>
            <a:pPr marL="457200" lvl="0" indent="-293068" algn="just" rtl="0">
              <a:lnSpc>
                <a:spcPct val="90000"/>
              </a:lnSpc>
              <a:spcBef>
                <a:spcPts val="580"/>
              </a:spcBef>
              <a:spcAft>
                <a:spcPts val="0"/>
              </a:spcAft>
              <a:buSzPts val="1015"/>
              <a:buChar char="⚫"/>
            </a:pPr>
            <a:r>
              <a:rPr lang="en-US" sz="1200" dirty="0"/>
              <a:t>Kathe </a:t>
            </a:r>
            <a:r>
              <a:rPr lang="en-US" sz="1200" dirty="0" err="1"/>
              <a:t>Rutika</a:t>
            </a:r>
            <a:r>
              <a:rPr lang="en-US" sz="1200" dirty="0"/>
              <a:t> Pramod , </a:t>
            </a:r>
            <a:r>
              <a:rPr lang="en-US" sz="1200" dirty="0" err="1"/>
              <a:t>Panhale</a:t>
            </a:r>
            <a:r>
              <a:rPr lang="en-US" sz="1200" dirty="0"/>
              <a:t> Sakshi Dattatray , </a:t>
            </a:r>
            <a:r>
              <a:rPr lang="en-US" sz="1200" dirty="0" err="1"/>
              <a:t>Avhad</a:t>
            </a:r>
            <a:r>
              <a:rPr lang="en-US" sz="1200" dirty="0"/>
              <a:t> Pooja Prakash , </a:t>
            </a:r>
            <a:r>
              <a:rPr lang="en-US" sz="1200" dirty="0" err="1"/>
              <a:t>Ghorpade</a:t>
            </a:r>
            <a:r>
              <a:rPr lang="en-US" sz="1200" dirty="0"/>
              <a:t> Dinesh B. , </a:t>
            </a:r>
            <a:r>
              <a:rPr lang="en-US" sz="1200" dirty="0" err="1"/>
              <a:t>Dapse</a:t>
            </a:r>
            <a:r>
              <a:rPr lang="en-US" sz="1200" dirty="0"/>
              <a:t> </a:t>
            </a:r>
            <a:r>
              <a:rPr lang="en-US" sz="1200" dirty="0" err="1"/>
              <a:t>Punam</a:t>
            </a:r>
            <a:r>
              <a:rPr lang="en-US" sz="1200" dirty="0"/>
              <a:t> Laxman “ Prediction of Loan Approval using Machine Learning Algorithm : A Review Paper” 2021 International Research Journal of Engineering and Technology (IRJET)</a:t>
            </a:r>
          </a:p>
          <a:p>
            <a:pPr marL="160592" lvl="0" indent="0" algn="l" rtl="0">
              <a:spcBef>
                <a:spcPts val="580"/>
              </a:spcBef>
              <a:spcAft>
                <a:spcPts val="0"/>
              </a:spcAft>
              <a:buSzPts val="1071"/>
              <a:buNone/>
            </a:pPr>
            <a:endParaRPr lang="en-US" sz="1400" dirty="0"/>
          </a:p>
        </p:txBody>
      </p:sp>
      <p:sp>
        <p:nvSpPr>
          <p:cNvPr id="287" name="Google Shape;287;p32"/>
          <p:cNvSpPr txBox="1">
            <a:spLocks noGrp="1"/>
          </p:cNvSpPr>
          <p:nvPr>
            <p:ph type="ftr" idx="11"/>
          </p:nvPr>
        </p:nvSpPr>
        <p:spPr>
          <a:xfrm>
            <a:off x="1371600" y="6172200"/>
            <a:ext cx="74769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              ACE IT department                                       Loan Approval Prediction</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4"/>
          <p:cNvSpPr>
            <a:spLocks noGrp="1"/>
          </p:cNvSpPr>
          <p:nvPr>
            <p:ph type="sldNum" idx="12"/>
          </p:nvPr>
        </p:nvSpPr>
        <p:spPr>
          <a:xfrm>
            <a:off x="146304"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Clr>
                <a:srgbClr val="000000"/>
              </a:buClr>
              <a:buSzPts val="1400"/>
              <a:buFont typeface="Arial"/>
              <a:buNone/>
            </a:pPr>
            <a:fld id="{00000000-1234-1234-1234-123412341234}" type="slidenum">
              <a:rPr lang="en-US"/>
              <a:t>22</a:t>
            </a:fld>
            <a:endParaRPr/>
          </a:p>
        </p:txBody>
      </p:sp>
      <p:sp>
        <p:nvSpPr>
          <p:cNvPr id="302" name="Google Shape;302;p34"/>
          <p:cNvSpPr txBox="1">
            <a:spLocks noGrp="1"/>
          </p:cNvSpPr>
          <p:nvPr>
            <p:ph type="body" idx="1"/>
          </p:nvPr>
        </p:nvSpPr>
        <p:spPr>
          <a:xfrm>
            <a:off x="334350" y="669300"/>
            <a:ext cx="8475300" cy="5916300"/>
          </a:xfrm>
          <a:prstGeom prst="rect">
            <a:avLst/>
          </a:prstGeom>
        </p:spPr>
        <p:txBody>
          <a:bodyPr spcFirstLastPara="1" wrap="square" lIns="91425" tIns="45700" rIns="91425" bIns="45700" anchor="t" anchorCtr="0">
            <a:normAutofit/>
          </a:bodyPr>
          <a:lstStyle/>
          <a:p>
            <a:pPr marL="0" lvl="0" indent="0" algn="l" rtl="0">
              <a:lnSpc>
                <a:spcPct val="90000"/>
              </a:lnSpc>
              <a:spcBef>
                <a:spcPts val="580"/>
              </a:spcBef>
              <a:spcAft>
                <a:spcPts val="0"/>
              </a:spcAft>
              <a:buNone/>
            </a:pPr>
            <a:r>
              <a:rPr lang="en-US" sz="4000" b="1">
                <a:solidFill>
                  <a:schemeClr val="dk2"/>
                </a:solidFill>
              </a:rPr>
              <a:t> Links Referred for Algorithms</a:t>
            </a:r>
            <a:endParaRPr sz="4000" b="1">
              <a:solidFill>
                <a:schemeClr val="dk2"/>
              </a:solidFill>
            </a:endParaRPr>
          </a:p>
          <a:p>
            <a:pPr marL="0" lvl="0" indent="0" algn="l" rtl="0">
              <a:lnSpc>
                <a:spcPct val="90000"/>
              </a:lnSpc>
              <a:spcBef>
                <a:spcPts val="580"/>
              </a:spcBef>
              <a:spcAft>
                <a:spcPts val="0"/>
              </a:spcAft>
              <a:buNone/>
            </a:pPr>
            <a:endParaRPr/>
          </a:p>
          <a:p>
            <a:pPr marL="457200" lvl="0" indent="-294005" algn="l" rtl="0">
              <a:lnSpc>
                <a:spcPct val="90000"/>
              </a:lnSpc>
              <a:spcBef>
                <a:spcPts val="580"/>
              </a:spcBef>
              <a:spcAft>
                <a:spcPts val="0"/>
              </a:spcAft>
              <a:buSzPts val="1030"/>
              <a:buChar char="⚫"/>
            </a:pPr>
            <a:r>
              <a:rPr lang="en-US" sz="1800" u="sng">
                <a:solidFill>
                  <a:schemeClr val="hlink"/>
                </a:solidFill>
                <a:hlinkClick r:id="rId3"/>
              </a:rPr>
              <a:t>https://blog.floydhub.com/naive-bayes-for-machine-learning/</a:t>
            </a:r>
            <a:endParaRPr sz="1800"/>
          </a:p>
          <a:p>
            <a:pPr marL="457200" lvl="0" indent="0" algn="l" rtl="0">
              <a:lnSpc>
                <a:spcPct val="90000"/>
              </a:lnSpc>
              <a:spcBef>
                <a:spcPts val="580"/>
              </a:spcBef>
              <a:spcAft>
                <a:spcPts val="0"/>
              </a:spcAft>
              <a:buNone/>
            </a:pPr>
            <a:endParaRPr sz="1800"/>
          </a:p>
          <a:p>
            <a:pPr marL="457200" lvl="0" indent="-294005" algn="l" rtl="0">
              <a:lnSpc>
                <a:spcPct val="90000"/>
              </a:lnSpc>
              <a:spcBef>
                <a:spcPts val="580"/>
              </a:spcBef>
              <a:spcAft>
                <a:spcPts val="0"/>
              </a:spcAft>
              <a:buSzPts val="1030"/>
              <a:buChar char="⚫"/>
            </a:pPr>
            <a:r>
              <a:rPr lang="en-US" sz="1800" u="sng">
                <a:solidFill>
                  <a:schemeClr val="hlink"/>
                </a:solidFill>
                <a:hlinkClick r:id="rId4"/>
              </a:rPr>
              <a:t>https://www.javatpoint.com/logistic-regression-in-machine-learning</a:t>
            </a:r>
            <a:endParaRPr sz="1800"/>
          </a:p>
          <a:p>
            <a:pPr marL="457200" lvl="0" indent="0" algn="l" rtl="0">
              <a:lnSpc>
                <a:spcPct val="90000"/>
              </a:lnSpc>
              <a:spcBef>
                <a:spcPts val="580"/>
              </a:spcBef>
              <a:spcAft>
                <a:spcPts val="0"/>
              </a:spcAft>
              <a:buNone/>
            </a:pPr>
            <a:endParaRPr sz="1800"/>
          </a:p>
          <a:p>
            <a:pPr marL="457200" lvl="0" indent="-294005" algn="l" rtl="0">
              <a:lnSpc>
                <a:spcPct val="90000"/>
              </a:lnSpc>
              <a:spcBef>
                <a:spcPts val="580"/>
              </a:spcBef>
              <a:spcAft>
                <a:spcPts val="0"/>
              </a:spcAft>
              <a:buSzPts val="1030"/>
              <a:buChar char="⚫"/>
            </a:pPr>
            <a:r>
              <a:rPr lang="en-US" sz="1800" u="sng">
                <a:solidFill>
                  <a:schemeClr val="hlink"/>
                </a:solidFill>
                <a:hlinkClick r:id="rId5"/>
              </a:rPr>
              <a:t>https://www.javatpoint.com/machine-learning-random-forest-algorithm</a:t>
            </a:r>
            <a:endParaRPr sz="1800"/>
          </a:p>
          <a:p>
            <a:pPr marL="457200" lvl="0" indent="0" algn="l" rtl="0">
              <a:lnSpc>
                <a:spcPct val="90000"/>
              </a:lnSpc>
              <a:spcBef>
                <a:spcPts val="580"/>
              </a:spcBef>
              <a:spcAft>
                <a:spcPts val="0"/>
              </a:spcAft>
              <a:buNone/>
            </a:pPr>
            <a:endParaRPr sz="1800"/>
          </a:p>
          <a:p>
            <a:pPr marL="457200" lvl="0" indent="-294005" algn="l" rtl="0">
              <a:lnSpc>
                <a:spcPct val="90000"/>
              </a:lnSpc>
              <a:spcBef>
                <a:spcPts val="580"/>
              </a:spcBef>
              <a:spcAft>
                <a:spcPts val="0"/>
              </a:spcAft>
              <a:buSzPts val="1030"/>
              <a:buChar char="⚫"/>
            </a:pPr>
            <a:r>
              <a:rPr lang="en-US" sz="1800" u="sng">
                <a:solidFill>
                  <a:schemeClr val="hlink"/>
                </a:solidFill>
                <a:hlinkClick r:id="rId6"/>
              </a:rPr>
              <a:t>https://www.javatpoint.com/machine-learning-decision-tree-classificationalgorithm</a:t>
            </a:r>
            <a:endParaRPr sz="1800"/>
          </a:p>
          <a:p>
            <a:pPr marL="457200" lvl="0" indent="0" algn="l" rtl="0">
              <a:lnSpc>
                <a:spcPct val="90000"/>
              </a:lnSpc>
              <a:spcBef>
                <a:spcPts val="580"/>
              </a:spcBef>
              <a:spcAft>
                <a:spcPts val="0"/>
              </a:spcAft>
              <a:buNone/>
            </a:pPr>
            <a:endParaRPr sz="1800"/>
          </a:p>
          <a:p>
            <a:pPr marL="457200" lvl="0" indent="-294005" algn="l" rtl="0">
              <a:lnSpc>
                <a:spcPct val="90000"/>
              </a:lnSpc>
              <a:spcBef>
                <a:spcPts val="580"/>
              </a:spcBef>
              <a:spcAft>
                <a:spcPts val="0"/>
              </a:spcAft>
              <a:buSzPts val="1030"/>
              <a:buChar char="⚫"/>
            </a:pPr>
            <a:r>
              <a:rPr lang="en-US" sz="1800" u="sng">
                <a:solidFill>
                  <a:schemeClr val="hlink"/>
                </a:solidFill>
                <a:hlinkClick r:id="rId7"/>
              </a:rPr>
              <a:t>https://www.javatpoint.com/k-nearest-neighbor-algorithm-formachine-learning</a:t>
            </a:r>
            <a:endParaRPr sz="1800"/>
          </a:p>
        </p:txBody>
      </p:sp>
      <p:sp>
        <p:nvSpPr>
          <p:cNvPr id="303" name="Google Shape;303;p34"/>
          <p:cNvSpPr txBox="1">
            <a:spLocks noGrp="1"/>
          </p:cNvSpPr>
          <p:nvPr>
            <p:ph type="ftr" idx="11"/>
          </p:nvPr>
        </p:nvSpPr>
        <p:spPr>
          <a:xfrm>
            <a:off x="1371600" y="6172200"/>
            <a:ext cx="74769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              ACE IT department                                       Loan Approval Prediction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5"/>
          <p:cNvSpPr txBox="1">
            <a:spLocks noGrp="1"/>
          </p:cNvSpPr>
          <p:nvPr>
            <p:ph type="title"/>
          </p:nvPr>
        </p:nvSpPr>
        <p:spPr>
          <a:xfrm>
            <a:off x="1262425" y="143023"/>
            <a:ext cx="7772400" cy="1143000"/>
          </a:xfrm>
          <a:prstGeom prst="rect">
            <a:avLst/>
          </a:prstGeom>
        </p:spPr>
        <p:txBody>
          <a:bodyPr spcFirstLastPara="1" wrap="square" lIns="91425" tIns="45700" rIns="91425" bIns="91425" anchor="b" anchorCtr="0">
            <a:normAutofit/>
          </a:bodyPr>
          <a:lstStyle/>
          <a:p>
            <a:pPr marL="0" lvl="0" indent="0" algn="l" rtl="0">
              <a:spcBef>
                <a:spcPts val="0"/>
              </a:spcBef>
              <a:spcAft>
                <a:spcPts val="0"/>
              </a:spcAft>
              <a:buNone/>
            </a:pPr>
            <a:r>
              <a:rPr lang="en-US" b="1"/>
              <a:t>Publication by the group</a:t>
            </a:r>
            <a:endParaRPr b="1"/>
          </a:p>
        </p:txBody>
      </p:sp>
      <p:sp>
        <p:nvSpPr>
          <p:cNvPr id="310" name="Google Shape;310;p35"/>
          <p:cNvSpPr>
            <a:spLocks noGrp="1"/>
          </p:cNvSpPr>
          <p:nvPr>
            <p:ph type="sldNum" idx="12"/>
          </p:nvPr>
        </p:nvSpPr>
        <p:spPr>
          <a:xfrm>
            <a:off x="146304"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Clr>
                <a:srgbClr val="000000"/>
              </a:buClr>
              <a:buSzPts val="1400"/>
              <a:buFont typeface="Arial"/>
              <a:buNone/>
            </a:pPr>
            <a:fld id="{00000000-1234-1234-1234-123412341234}" type="slidenum">
              <a:rPr lang="en-US"/>
              <a:t>23</a:t>
            </a:fld>
            <a:endParaRPr/>
          </a:p>
        </p:txBody>
      </p:sp>
      <p:sp>
        <p:nvSpPr>
          <p:cNvPr id="311" name="Google Shape;311;p35"/>
          <p:cNvSpPr txBox="1">
            <a:spLocks noGrp="1"/>
          </p:cNvSpPr>
          <p:nvPr>
            <p:ph type="body" idx="1"/>
          </p:nvPr>
        </p:nvSpPr>
        <p:spPr>
          <a:xfrm>
            <a:off x="530400" y="1598141"/>
            <a:ext cx="8083200" cy="4911259"/>
          </a:xfrm>
          <a:prstGeom prst="rect">
            <a:avLst/>
          </a:prstGeom>
        </p:spPr>
        <p:txBody>
          <a:bodyPr spcFirstLastPara="1" wrap="square" lIns="91425" tIns="45700" rIns="91425" bIns="45700" anchor="t" anchorCtr="0">
            <a:normAutofit/>
          </a:bodyPr>
          <a:lstStyle/>
          <a:p>
            <a:pPr marL="131445" lvl="0" indent="0" algn="ctr" rtl="0">
              <a:spcBef>
                <a:spcPts val="580"/>
              </a:spcBef>
              <a:spcAft>
                <a:spcPts val="0"/>
              </a:spcAft>
              <a:buSzPts val="1530"/>
              <a:buNone/>
            </a:pPr>
            <a:r>
              <a:rPr lang="en-IN" sz="1800" dirty="0"/>
              <a:t>Published in International Research Journal of Engineering and Technology (IRJET) </a:t>
            </a:r>
          </a:p>
          <a:p>
            <a:pPr marL="131445" lvl="0" indent="0" algn="ctr" rtl="0">
              <a:spcBef>
                <a:spcPts val="580"/>
              </a:spcBef>
              <a:spcAft>
                <a:spcPts val="0"/>
              </a:spcAft>
              <a:buSzPts val="1530"/>
              <a:buNone/>
            </a:pPr>
            <a:endParaRPr lang="en-IN" sz="1800" dirty="0"/>
          </a:p>
          <a:p>
            <a:pPr marL="131445" lvl="0" indent="0" algn="ctr" rtl="0">
              <a:spcBef>
                <a:spcPts val="580"/>
              </a:spcBef>
              <a:spcAft>
                <a:spcPts val="0"/>
              </a:spcAft>
              <a:buSzPts val="1530"/>
              <a:buNone/>
            </a:pPr>
            <a:r>
              <a:rPr lang="en-IN" sz="1800" dirty="0"/>
              <a:t>Paper Title: Loan Approval Prediction </a:t>
            </a:r>
          </a:p>
          <a:p>
            <a:pPr marL="131445" lvl="0" indent="0" algn="ctr" rtl="0">
              <a:spcBef>
                <a:spcPts val="580"/>
              </a:spcBef>
              <a:spcAft>
                <a:spcPts val="0"/>
              </a:spcAft>
              <a:buSzPts val="1530"/>
              <a:buNone/>
            </a:pPr>
            <a:r>
              <a:rPr lang="en-IN" sz="1800" dirty="0"/>
              <a:t>Date of Publication: 13th April 2022 </a:t>
            </a:r>
          </a:p>
          <a:p>
            <a:pPr marL="131445" lvl="0" indent="0" algn="ctr" rtl="0">
              <a:spcBef>
                <a:spcPts val="580"/>
              </a:spcBef>
              <a:spcAft>
                <a:spcPts val="0"/>
              </a:spcAft>
              <a:buSzPts val="1530"/>
              <a:buNone/>
            </a:pPr>
            <a:r>
              <a:rPr lang="en-IN" sz="1800" dirty="0"/>
              <a:t>Volume: 09 Issue: 04 </a:t>
            </a:r>
          </a:p>
          <a:p>
            <a:pPr marL="131445" lvl="0" indent="0" algn="ctr" rtl="0">
              <a:spcBef>
                <a:spcPts val="580"/>
              </a:spcBef>
              <a:spcAft>
                <a:spcPts val="0"/>
              </a:spcAft>
              <a:buSzPts val="1530"/>
              <a:buNone/>
            </a:pPr>
            <a:r>
              <a:rPr lang="en-IN" sz="1800" dirty="0"/>
              <a:t>Link: https://www.irjet.net/archives/V9/i4/IRJET-V9I4118.pdf</a:t>
            </a:r>
            <a:endParaRPr sz="1800" dirty="0"/>
          </a:p>
        </p:txBody>
      </p:sp>
      <p:sp>
        <p:nvSpPr>
          <p:cNvPr id="312" name="Google Shape;312;p35"/>
          <p:cNvSpPr txBox="1">
            <a:spLocks noGrp="1"/>
          </p:cNvSpPr>
          <p:nvPr>
            <p:ph type="ftr" idx="11"/>
          </p:nvPr>
        </p:nvSpPr>
        <p:spPr>
          <a:xfrm>
            <a:off x="1371600" y="6172200"/>
            <a:ext cx="74769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              ACE IT department                                       Loan Approval Prediction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6"/>
          <p:cNvSpPr txBox="1">
            <a:spLocks noGrp="1"/>
          </p:cNvSpPr>
          <p:nvPr>
            <p:ph type="title"/>
          </p:nvPr>
        </p:nvSpPr>
        <p:spPr>
          <a:xfrm>
            <a:off x="1779373" y="266701"/>
            <a:ext cx="7772400" cy="1143000"/>
          </a:xfrm>
          <a:prstGeom prst="rect">
            <a:avLst/>
          </a:prstGeom>
        </p:spPr>
        <p:txBody>
          <a:bodyPr spcFirstLastPara="1" wrap="square" lIns="91425" tIns="45700" rIns="91425" bIns="91425" anchor="b" anchorCtr="0">
            <a:normAutofit/>
          </a:bodyPr>
          <a:lstStyle/>
          <a:p>
            <a:pPr marL="0" lvl="0" indent="0" algn="l" rtl="0">
              <a:spcBef>
                <a:spcPts val="0"/>
              </a:spcBef>
              <a:spcAft>
                <a:spcPts val="0"/>
              </a:spcAft>
              <a:buNone/>
            </a:pPr>
            <a:r>
              <a:rPr lang="en-US" sz="4600" b="1" dirty="0"/>
              <a:t>Acknowledgement</a:t>
            </a:r>
            <a:endParaRPr sz="4600" b="1" dirty="0"/>
          </a:p>
        </p:txBody>
      </p:sp>
      <p:sp>
        <p:nvSpPr>
          <p:cNvPr id="320" name="Google Shape;320;p36"/>
          <p:cNvSpPr txBox="1">
            <a:spLocks noGrp="1"/>
          </p:cNvSpPr>
          <p:nvPr>
            <p:ph type="ftr" idx="11"/>
          </p:nvPr>
        </p:nvSpPr>
        <p:spPr>
          <a:xfrm>
            <a:off x="1371600" y="6172200"/>
            <a:ext cx="73152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t>              ACE IT department                                       Loan Approval Prediction</a:t>
            </a:r>
            <a:endParaRPr dirty="0"/>
          </a:p>
        </p:txBody>
      </p:sp>
      <p:sp>
        <p:nvSpPr>
          <p:cNvPr id="319" name="Google Shape;319;p36"/>
          <p:cNvSpPr>
            <a:spLocks noGrp="1"/>
          </p:cNvSpPr>
          <p:nvPr>
            <p:ph type="sldNum" idx="12"/>
          </p:nvPr>
        </p:nvSpPr>
        <p:spPr>
          <a:prstGeom prst="ellipse">
            <a:avLst/>
          </a:prstGeom>
        </p:spPr>
        <p:txBody>
          <a:bodyPr spcFirstLastPara="1" wrap="square" lIns="0" tIns="0" rIns="0" bIns="0" anchor="ctr" anchorCtr="1">
            <a:noAutofit/>
          </a:bodyPr>
          <a:lstStyle/>
          <a:p>
            <a:pPr marL="0" lvl="0" indent="0" algn="ctr" rtl="0">
              <a:spcBef>
                <a:spcPts val="0"/>
              </a:spcBef>
              <a:spcAft>
                <a:spcPts val="0"/>
              </a:spcAft>
              <a:buClr>
                <a:srgbClr val="000000"/>
              </a:buClr>
              <a:buSzPts val="1400"/>
              <a:buFont typeface="Arial"/>
              <a:buNone/>
            </a:pPr>
            <a:fld id="{00000000-1234-1234-1234-123412341234}" type="slidenum">
              <a:rPr lang="en-US"/>
              <a:t>24</a:t>
            </a:fld>
            <a:endParaRPr/>
          </a:p>
        </p:txBody>
      </p:sp>
      <p:sp>
        <p:nvSpPr>
          <p:cNvPr id="2" name="Text Placeholder 1">
            <a:extLst>
              <a:ext uri="{FF2B5EF4-FFF2-40B4-BE49-F238E27FC236}">
                <a16:creationId xmlns:a16="http://schemas.microsoft.com/office/drawing/2014/main" id="{D3EF0CB0-B16F-4F1F-BE8E-D023BC509813}"/>
              </a:ext>
            </a:extLst>
          </p:cNvPr>
          <p:cNvSpPr>
            <a:spLocks noGrp="1"/>
          </p:cNvSpPr>
          <p:nvPr>
            <p:ph type="body" idx="1"/>
          </p:nvPr>
        </p:nvSpPr>
        <p:spPr>
          <a:xfrm>
            <a:off x="378941" y="1581664"/>
            <a:ext cx="8307859" cy="4438135"/>
          </a:xfrm>
        </p:spPr>
        <p:txBody>
          <a:bodyPr>
            <a:normAutofit/>
          </a:bodyPr>
          <a:lstStyle/>
          <a:p>
            <a:pPr marL="131445" indent="0" algn="just">
              <a:buNone/>
            </a:pPr>
            <a:r>
              <a:rPr lang="en-IN" sz="1400" dirty="0"/>
              <a:t>It gives us great pleasure in presenting this project synopsis report titled: “Loan Approval Prediction”. We express our gratitude to our project guide Prof. Amruta </a:t>
            </a:r>
            <a:r>
              <a:rPr lang="en-IN" sz="1400" dirty="0" err="1"/>
              <a:t>Sankhe</a:t>
            </a:r>
            <a:r>
              <a:rPr lang="en-IN" sz="1400" dirty="0"/>
              <a:t> , who provided us with all the guidance and encouragement and made the lab available to us at any time. We also would like to deeply express our sincere gratitude to the Project coordinators. We are eager and glad to express our gratitude to the Head of the Information Technology Dept. Prof. Deepali </a:t>
            </a:r>
            <a:r>
              <a:rPr lang="en-IN" sz="1400" dirty="0" err="1"/>
              <a:t>Maste</a:t>
            </a:r>
            <a:r>
              <a:rPr lang="en-IN" sz="1400" dirty="0"/>
              <a:t> , for her approval of this project. We are also thankful to her for providing us the needed assistance, detailed suggestions and encouragement to do the project. We would like to deeply express our sincere gratitude to our respected principal Prof. </a:t>
            </a:r>
            <a:r>
              <a:rPr lang="en-IN" sz="1400" dirty="0" err="1"/>
              <a:t>Dr.</a:t>
            </a:r>
            <a:r>
              <a:rPr lang="en-IN" sz="1400" dirty="0"/>
              <a:t> Shrikant </a:t>
            </a:r>
            <a:r>
              <a:rPr lang="en-IN" sz="1400" dirty="0" err="1"/>
              <a:t>Kallurkar</a:t>
            </a:r>
            <a:r>
              <a:rPr lang="en-IN" sz="1400" dirty="0"/>
              <a:t> and the management of Atharva College of Engineering for providing such an ideal atmosphere to build up this project with well-equipped library with all the utmost necessary reference materials and up to date IT Laboratories. We are extremely thankful to all staff and the management of the college for providing us all the facilities and resources required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7"/>
          <p:cNvSpPr txBox="1">
            <a:spLocks noGrp="1"/>
          </p:cNvSpPr>
          <p:nvPr>
            <p:ph type="body" idx="1"/>
          </p:nvPr>
        </p:nvSpPr>
        <p:spPr>
          <a:xfrm>
            <a:off x="2436163" y="3066963"/>
            <a:ext cx="7772400" cy="13383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4590"/>
              <a:buNone/>
            </a:pPr>
            <a:r>
              <a:rPr lang="en-US" sz="5400" b="1">
                <a:latin typeface="Libre Franklin"/>
                <a:ea typeface="Libre Franklin"/>
                <a:cs typeface="Libre Franklin"/>
                <a:sym typeface="Libre Franklin"/>
              </a:rPr>
              <a:t>Thank You!</a:t>
            </a:r>
            <a:endParaRPr sz="5400" b="1">
              <a:latin typeface="Libre Franklin"/>
              <a:ea typeface="Libre Franklin"/>
              <a:cs typeface="Libre Franklin"/>
              <a:sym typeface="Libre Franklin"/>
            </a:endParaRPr>
          </a:p>
        </p:txBody>
      </p:sp>
      <p:sp>
        <p:nvSpPr>
          <p:cNvPr id="326" name="Google Shape;326;p37"/>
          <p:cNvSpPr txBox="1">
            <a:spLocks noGrp="1"/>
          </p:cNvSpPr>
          <p:nvPr>
            <p:ph type="ftr" idx="11"/>
          </p:nvPr>
        </p:nvSpPr>
        <p:spPr>
          <a:xfrm>
            <a:off x="800100" y="6172200"/>
            <a:ext cx="76113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ACE- IT department                                         Loan Approval Prediction</a:t>
            </a:r>
            <a:endParaRPr/>
          </a:p>
        </p:txBody>
      </p:sp>
      <p:sp>
        <p:nvSpPr>
          <p:cNvPr id="327" name="Google Shape;327;p37"/>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4"/>
          <p:cNvSpPr txBox="1">
            <a:spLocks noGrp="1"/>
          </p:cNvSpPr>
          <p:nvPr>
            <p:ph type="title"/>
          </p:nvPr>
        </p:nvSpPr>
        <p:spPr>
          <a:xfrm>
            <a:off x="2947897" y="140065"/>
            <a:ext cx="7772400" cy="855000"/>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Clr>
                <a:schemeClr val="dk2"/>
              </a:buClr>
              <a:buSzPts val="4000"/>
              <a:buFont typeface="Libre Franklin"/>
              <a:buNone/>
            </a:pPr>
            <a:r>
              <a:rPr lang="en-US" b="1"/>
              <a:t>Introduction </a:t>
            </a:r>
            <a:endParaRPr b="1"/>
          </a:p>
        </p:txBody>
      </p:sp>
      <p:sp>
        <p:nvSpPr>
          <p:cNvPr id="120" name="Google Shape;120;p14"/>
          <p:cNvSpPr txBox="1">
            <a:spLocks noGrp="1"/>
          </p:cNvSpPr>
          <p:nvPr>
            <p:ph type="ftr" idx="11"/>
          </p:nvPr>
        </p:nvSpPr>
        <p:spPr>
          <a:xfrm>
            <a:off x="914400" y="6172200"/>
            <a:ext cx="7779434"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                       ACE- IT department                                        Loan Approval Prediction                                                                   </a:t>
            </a:r>
            <a:endParaRPr/>
          </a:p>
        </p:txBody>
      </p:sp>
      <p:sp>
        <p:nvSpPr>
          <p:cNvPr id="121" name="Google Shape;121;p1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3</a:t>
            </a:fld>
            <a:endParaRPr/>
          </a:p>
        </p:txBody>
      </p:sp>
      <p:sp>
        <p:nvSpPr>
          <p:cNvPr id="122" name="Google Shape;122;p14"/>
          <p:cNvSpPr txBox="1">
            <a:spLocks noGrp="1"/>
          </p:cNvSpPr>
          <p:nvPr>
            <p:ph type="body" idx="1"/>
          </p:nvPr>
        </p:nvSpPr>
        <p:spPr>
          <a:xfrm>
            <a:off x="603500" y="1138300"/>
            <a:ext cx="8083200" cy="4572000"/>
          </a:xfrm>
          <a:prstGeom prst="rect">
            <a:avLst/>
          </a:prstGeom>
          <a:noFill/>
          <a:ln>
            <a:noFill/>
          </a:ln>
        </p:spPr>
        <p:txBody>
          <a:bodyPr spcFirstLastPara="1" wrap="square" lIns="91425" tIns="45700" rIns="91425" bIns="45700" anchor="t" anchorCtr="0">
            <a:normAutofit/>
          </a:bodyPr>
          <a:lstStyle/>
          <a:p>
            <a:pPr marL="457200" lvl="0" indent="-401955" algn="l" rtl="0">
              <a:lnSpc>
                <a:spcPct val="100000"/>
              </a:lnSpc>
              <a:spcBef>
                <a:spcPts val="580"/>
              </a:spcBef>
              <a:spcAft>
                <a:spcPts val="0"/>
              </a:spcAft>
              <a:buClr>
                <a:schemeClr val="dk1"/>
              </a:buClr>
              <a:buSzPts val="2730"/>
              <a:buFont typeface="Noto Sans Symbols"/>
              <a:buChar char="●"/>
            </a:pPr>
            <a:r>
              <a:rPr lang="en-US" sz="1800"/>
              <a:t>Financial companies approves loan after a regress process of verification and validation but still there is no surety whether the chosen applicant is right applicant or not.</a:t>
            </a:r>
            <a:endParaRPr sz="1800"/>
          </a:p>
          <a:p>
            <a:pPr marL="457200" lvl="0" indent="-325755" algn="l" rtl="0">
              <a:lnSpc>
                <a:spcPct val="100000"/>
              </a:lnSpc>
              <a:spcBef>
                <a:spcPts val="580"/>
              </a:spcBef>
              <a:spcAft>
                <a:spcPts val="0"/>
              </a:spcAft>
              <a:buSzPts val="1530"/>
              <a:buNone/>
            </a:pPr>
            <a:endParaRPr sz="1800"/>
          </a:p>
          <a:p>
            <a:pPr marL="457200" lvl="0" indent="-401955" algn="l" rtl="0">
              <a:lnSpc>
                <a:spcPct val="100000"/>
              </a:lnSpc>
              <a:spcBef>
                <a:spcPts val="580"/>
              </a:spcBef>
              <a:spcAft>
                <a:spcPts val="0"/>
              </a:spcAft>
              <a:buClr>
                <a:schemeClr val="dk1"/>
              </a:buClr>
              <a:buSzPts val="2730"/>
              <a:buFont typeface="Noto Sans Symbols"/>
              <a:buChar char="●"/>
            </a:pPr>
            <a:r>
              <a:rPr lang="en-US" sz="1800"/>
              <a:t>Lots of people are applying for bank loans but the bank has its limited assets which it has to grant to limited people only. </a:t>
            </a:r>
            <a:endParaRPr/>
          </a:p>
        </p:txBody>
      </p:sp>
      <p:pic>
        <p:nvPicPr>
          <p:cNvPr id="123" name="Google Shape;123;p14" descr="C:\Users\abc\Desktop\1_tF1iKXHs9qypE_E2fQqytQ.png"/>
          <p:cNvPicPr preferRelativeResize="0"/>
          <p:nvPr/>
        </p:nvPicPr>
        <p:blipFill rotWithShape="1">
          <a:blip r:embed="rId3">
            <a:alphaModFix/>
          </a:blip>
          <a:srcRect l="2141" t="8054" r="2256" b="3039"/>
          <a:stretch/>
        </p:blipFill>
        <p:spPr>
          <a:xfrm>
            <a:off x="908475" y="3646975"/>
            <a:ext cx="7473243" cy="2063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5"/>
          <p:cNvSpPr txBox="1">
            <a:spLocks noGrp="1"/>
          </p:cNvSpPr>
          <p:nvPr>
            <p:ph type="title"/>
          </p:nvPr>
        </p:nvSpPr>
        <p:spPr>
          <a:xfrm>
            <a:off x="820200" y="520288"/>
            <a:ext cx="7772400" cy="1143000"/>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Clr>
                <a:schemeClr val="dk2"/>
              </a:buClr>
              <a:buSzPts val="3600"/>
              <a:buFont typeface="Libre Franklin"/>
              <a:buNone/>
            </a:pPr>
            <a:r>
              <a:rPr lang="en-US" sz="4000" b="1"/>
              <a:t>Problem  Definition &amp; </a:t>
            </a:r>
            <a:br>
              <a:rPr lang="en-US" sz="4000" b="1"/>
            </a:br>
            <a:r>
              <a:rPr lang="en-US" sz="4000" b="1"/>
              <a:t>Proposed  Solution </a:t>
            </a:r>
            <a:endParaRPr sz="4000" b="1"/>
          </a:p>
        </p:txBody>
      </p:sp>
      <p:sp>
        <p:nvSpPr>
          <p:cNvPr id="130" name="Google Shape;130;p15"/>
          <p:cNvSpPr txBox="1">
            <a:spLocks noGrp="1"/>
          </p:cNvSpPr>
          <p:nvPr>
            <p:ph type="ftr" idx="11"/>
          </p:nvPr>
        </p:nvSpPr>
        <p:spPr>
          <a:xfrm>
            <a:off x="1371600" y="6172200"/>
            <a:ext cx="70233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              ACE  - IT department                                   Loan Approval Prediction</a:t>
            </a:r>
            <a:endParaRPr/>
          </a:p>
        </p:txBody>
      </p:sp>
      <p:sp>
        <p:nvSpPr>
          <p:cNvPr id="131" name="Google Shape;131;p1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4</a:t>
            </a:fld>
            <a:endParaRPr/>
          </a:p>
        </p:txBody>
      </p:sp>
      <p:sp>
        <p:nvSpPr>
          <p:cNvPr id="132" name="Google Shape;132;p15"/>
          <p:cNvSpPr txBox="1">
            <a:spLocks noGrp="1"/>
          </p:cNvSpPr>
          <p:nvPr>
            <p:ph type="body" idx="1"/>
          </p:nvPr>
        </p:nvSpPr>
        <p:spPr>
          <a:xfrm>
            <a:off x="551400" y="1889300"/>
            <a:ext cx="8041200" cy="4095000"/>
          </a:xfrm>
          <a:prstGeom prst="rect">
            <a:avLst/>
          </a:prstGeom>
          <a:noFill/>
          <a:ln>
            <a:noFill/>
          </a:ln>
        </p:spPr>
        <p:txBody>
          <a:bodyPr spcFirstLastPara="1" wrap="square" lIns="91425" tIns="45700" rIns="91425" bIns="45700" anchor="t" anchorCtr="0">
            <a:normAutofit/>
          </a:bodyPr>
          <a:lstStyle/>
          <a:p>
            <a:pPr marL="457200" lvl="0" indent="-298450" algn="l" rtl="0">
              <a:lnSpc>
                <a:spcPct val="100000"/>
              </a:lnSpc>
              <a:spcBef>
                <a:spcPts val="580"/>
              </a:spcBef>
              <a:spcAft>
                <a:spcPts val="0"/>
              </a:spcAft>
              <a:buSzPts val="1100"/>
              <a:buChar char="⚫"/>
            </a:pPr>
            <a:r>
              <a:rPr lang="en-US" sz="1800"/>
              <a:t>The bank employees have to check all the customer details , payment history , credit score ,etc . before taking the decision of loan approval.</a:t>
            </a:r>
            <a:endParaRPr/>
          </a:p>
          <a:p>
            <a:pPr marL="457200" lvl="0" indent="0" algn="l" rtl="0">
              <a:lnSpc>
                <a:spcPct val="100000"/>
              </a:lnSpc>
              <a:spcBef>
                <a:spcPts val="580"/>
              </a:spcBef>
              <a:spcAft>
                <a:spcPts val="0"/>
              </a:spcAft>
              <a:buNone/>
            </a:pPr>
            <a:endParaRPr sz="1800"/>
          </a:p>
          <a:p>
            <a:pPr marL="457200" lvl="0" indent="-298450" algn="l" rtl="0">
              <a:lnSpc>
                <a:spcPct val="100000"/>
              </a:lnSpc>
              <a:spcBef>
                <a:spcPts val="580"/>
              </a:spcBef>
              <a:spcAft>
                <a:spcPts val="0"/>
              </a:spcAft>
              <a:buSzPts val="1100"/>
              <a:buChar char="⚫"/>
            </a:pPr>
            <a:r>
              <a:rPr lang="en-US" sz="1800"/>
              <a:t> Requires manpower and also a lot of time.</a:t>
            </a:r>
            <a:endParaRPr/>
          </a:p>
          <a:p>
            <a:pPr marL="457200" lvl="0" indent="0" algn="l" rtl="0">
              <a:lnSpc>
                <a:spcPct val="100000"/>
              </a:lnSpc>
              <a:spcBef>
                <a:spcPts val="580"/>
              </a:spcBef>
              <a:spcAft>
                <a:spcPts val="0"/>
              </a:spcAft>
              <a:buNone/>
            </a:pPr>
            <a:endParaRPr sz="1800"/>
          </a:p>
          <a:p>
            <a:pPr marL="457200" lvl="0" indent="-298450" algn="l" rtl="0">
              <a:lnSpc>
                <a:spcPct val="100000"/>
              </a:lnSpc>
              <a:spcBef>
                <a:spcPts val="580"/>
              </a:spcBef>
              <a:spcAft>
                <a:spcPts val="0"/>
              </a:spcAft>
              <a:buSzPts val="1100"/>
              <a:buChar char="⚫"/>
            </a:pPr>
            <a:r>
              <a:rPr lang="en-US" sz="1800"/>
              <a:t> To solve this problem we have developed a proposed system that will predict whether to approve loan or not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6"/>
          <p:cNvSpPr txBox="1">
            <a:spLocks noGrp="1"/>
          </p:cNvSpPr>
          <p:nvPr>
            <p:ph type="title"/>
          </p:nvPr>
        </p:nvSpPr>
        <p:spPr>
          <a:xfrm>
            <a:off x="685808" y="509848"/>
            <a:ext cx="7772400" cy="79860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chemeClr val="dk2"/>
              </a:buClr>
              <a:buSzPts val="4000"/>
              <a:buFont typeface="Libre Franklin"/>
              <a:buNone/>
            </a:pPr>
            <a:r>
              <a:rPr lang="en-US" b="1"/>
              <a:t>Scope of Project</a:t>
            </a:r>
            <a:endParaRPr b="1"/>
          </a:p>
        </p:txBody>
      </p:sp>
      <p:sp>
        <p:nvSpPr>
          <p:cNvPr id="139" name="Google Shape;139;p16"/>
          <p:cNvSpPr txBox="1">
            <a:spLocks noGrp="1"/>
          </p:cNvSpPr>
          <p:nvPr>
            <p:ph type="ftr" idx="11"/>
          </p:nvPr>
        </p:nvSpPr>
        <p:spPr>
          <a:xfrm>
            <a:off x="1371599" y="6172200"/>
            <a:ext cx="7448843"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                  ACE IT department                                 Loan Approval Prediction</a:t>
            </a:r>
            <a:endParaRPr/>
          </a:p>
        </p:txBody>
      </p:sp>
      <p:sp>
        <p:nvSpPr>
          <p:cNvPr id="140" name="Google Shape;140;p1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5</a:t>
            </a:fld>
            <a:endParaRPr/>
          </a:p>
        </p:txBody>
      </p:sp>
      <p:sp>
        <p:nvSpPr>
          <p:cNvPr id="141" name="Google Shape;141;p16"/>
          <p:cNvSpPr txBox="1">
            <a:spLocks noGrp="1"/>
          </p:cNvSpPr>
          <p:nvPr>
            <p:ph type="body" idx="1"/>
          </p:nvPr>
        </p:nvSpPr>
        <p:spPr>
          <a:xfrm>
            <a:off x="368700" y="1895100"/>
            <a:ext cx="8352300" cy="4277100"/>
          </a:xfrm>
          <a:prstGeom prst="rect">
            <a:avLst/>
          </a:prstGeom>
          <a:noFill/>
          <a:ln>
            <a:noFill/>
          </a:ln>
        </p:spPr>
        <p:txBody>
          <a:bodyPr spcFirstLastPara="1" wrap="square" lIns="91425" tIns="45700" rIns="91425" bIns="45700" anchor="t" anchorCtr="0">
            <a:normAutofit/>
          </a:bodyPr>
          <a:lstStyle/>
          <a:p>
            <a:pPr marL="457200" lvl="0" indent="-298450" algn="l" rtl="0">
              <a:lnSpc>
                <a:spcPct val="100000"/>
              </a:lnSpc>
              <a:spcBef>
                <a:spcPts val="580"/>
              </a:spcBef>
              <a:spcAft>
                <a:spcPts val="0"/>
              </a:spcAft>
              <a:buSzPts val="1100"/>
              <a:buChar char="⚫"/>
            </a:pPr>
            <a:r>
              <a:rPr lang="en-US" sz="1800"/>
              <a:t>Pick out which customer will be able to pay the debt.</a:t>
            </a:r>
            <a:endParaRPr sz="1800"/>
          </a:p>
          <a:p>
            <a:pPr marL="0" lvl="0" indent="0" algn="l" rtl="0">
              <a:lnSpc>
                <a:spcPct val="100000"/>
              </a:lnSpc>
              <a:spcBef>
                <a:spcPts val="580"/>
              </a:spcBef>
              <a:spcAft>
                <a:spcPts val="0"/>
              </a:spcAft>
              <a:buNone/>
            </a:pPr>
            <a:endParaRPr sz="1800"/>
          </a:p>
          <a:p>
            <a:pPr marL="457200" lvl="0" indent="-298450" algn="l" rtl="0">
              <a:lnSpc>
                <a:spcPct val="100000"/>
              </a:lnSpc>
              <a:spcBef>
                <a:spcPts val="580"/>
              </a:spcBef>
              <a:spcAft>
                <a:spcPts val="0"/>
              </a:spcAft>
              <a:buSzPts val="1100"/>
              <a:buChar char="⚫"/>
            </a:pPr>
            <a:r>
              <a:rPr lang="en-US" sz="1800"/>
              <a:t>This system will help to predict whether the loan should be approved or not .</a:t>
            </a:r>
            <a:endParaRPr sz="1800"/>
          </a:p>
          <a:p>
            <a:pPr marL="0" lvl="0" indent="0" algn="l" rtl="0">
              <a:lnSpc>
                <a:spcPct val="100000"/>
              </a:lnSpc>
              <a:spcBef>
                <a:spcPts val="580"/>
              </a:spcBef>
              <a:spcAft>
                <a:spcPts val="0"/>
              </a:spcAft>
              <a:buNone/>
            </a:pPr>
            <a:endParaRPr sz="1800"/>
          </a:p>
          <a:p>
            <a:pPr marL="457200" lvl="0" indent="-298450" algn="l" rtl="0">
              <a:lnSpc>
                <a:spcPct val="100000"/>
              </a:lnSpc>
              <a:spcBef>
                <a:spcPts val="580"/>
              </a:spcBef>
              <a:spcAft>
                <a:spcPts val="0"/>
              </a:spcAft>
              <a:buSzPts val="1100"/>
              <a:buChar char="⚫"/>
            </a:pPr>
            <a:r>
              <a:rPr lang="en-US" sz="1800"/>
              <a:t>Logistic regression, knn, naive bayes and random forest are used for creating a model that is accurate and less error percentage. </a:t>
            </a:r>
            <a:endParaRPr sz="1800"/>
          </a:p>
          <a:p>
            <a:pPr marL="457200" lvl="0" indent="-325755" algn="l" rtl="0">
              <a:lnSpc>
                <a:spcPct val="100000"/>
              </a:lnSpc>
              <a:spcBef>
                <a:spcPts val="580"/>
              </a:spcBef>
              <a:spcAft>
                <a:spcPts val="0"/>
              </a:spcAft>
              <a:buSzPts val="1530"/>
              <a:buNone/>
            </a:pPr>
            <a:endParaRPr sz="1800"/>
          </a:p>
          <a:p>
            <a:pPr marL="274320" lvl="0" indent="-133985" algn="l" rtl="0">
              <a:lnSpc>
                <a:spcPct val="100000"/>
              </a:lnSpc>
              <a:spcBef>
                <a:spcPts val="0"/>
              </a:spcBef>
              <a:spcAft>
                <a:spcPts val="0"/>
              </a:spcAft>
              <a:buSzPts val="221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7"/>
          <p:cNvSpPr txBox="1">
            <a:spLocks noGrp="1"/>
          </p:cNvSpPr>
          <p:nvPr>
            <p:ph type="title"/>
          </p:nvPr>
        </p:nvSpPr>
        <p:spPr>
          <a:xfrm>
            <a:off x="914400" y="281353"/>
            <a:ext cx="7772400" cy="812727"/>
          </a:xfrm>
          <a:prstGeom prst="rect">
            <a:avLst/>
          </a:prstGeom>
          <a:noFill/>
          <a:ln>
            <a:noFill/>
          </a:ln>
        </p:spPr>
        <p:txBody>
          <a:bodyPr spcFirstLastPara="1" wrap="square" lIns="91425" tIns="45700" rIns="91425" bIns="91425" anchor="b" anchorCtr="0">
            <a:normAutofit/>
          </a:bodyPr>
          <a:lstStyle/>
          <a:p>
            <a:pPr marL="0" lvl="0" indent="0" algn="l" rtl="0">
              <a:lnSpc>
                <a:spcPct val="100000"/>
              </a:lnSpc>
              <a:spcBef>
                <a:spcPts val="0"/>
              </a:spcBef>
              <a:spcAft>
                <a:spcPts val="0"/>
              </a:spcAft>
              <a:buSzPts val="1800"/>
              <a:buNone/>
            </a:pPr>
            <a:r>
              <a:rPr lang="en-US" b="1"/>
              <a:t>Review of Literature</a:t>
            </a:r>
            <a:endParaRPr b="1"/>
          </a:p>
        </p:txBody>
      </p:sp>
      <p:sp>
        <p:nvSpPr>
          <p:cNvPr id="148" name="Google Shape;148;p1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Clr>
                <a:srgbClr val="000000"/>
              </a:buClr>
              <a:buSzPts val="1400"/>
              <a:buFont typeface="Arial"/>
              <a:buNone/>
            </a:pPr>
            <a:fld id="{00000000-1234-1234-1234-123412341234}" type="slidenum">
              <a:rPr lang="en-US"/>
              <a:t>6</a:t>
            </a:fld>
            <a:endParaRPr/>
          </a:p>
        </p:txBody>
      </p:sp>
      <p:sp>
        <p:nvSpPr>
          <p:cNvPr id="149" name="Google Shape;149;p17"/>
          <p:cNvSpPr txBox="1">
            <a:spLocks noGrp="1"/>
          </p:cNvSpPr>
          <p:nvPr>
            <p:ph type="ftr" idx="11"/>
          </p:nvPr>
        </p:nvSpPr>
        <p:spPr>
          <a:xfrm>
            <a:off x="1132450" y="61722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              ACE IT department                                       Loan Approval Prediction</a:t>
            </a:r>
            <a:endParaRPr/>
          </a:p>
        </p:txBody>
      </p:sp>
      <p:graphicFrame>
        <p:nvGraphicFramePr>
          <p:cNvPr id="150" name="Google Shape;150;p17"/>
          <p:cNvGraphicFramePr/>
          <p:nvPr/>
        </p:nvGraphicFramePr>
        <p:xfrm>
          <a:off x="168812" y="1218028"/>
          <a:ext cx="8834500" cy="4648175"/>
        </p:xfrm>
        <a:graphic>
          <a:graphicData uri="http://schemas.openxmlformats.org/drawingml/2006/table">
            <a:tbl>
              <a:tblPr firstRow="1" bandRow="1">
                <a:noFill/>
                <a:tableStyleId>{6988763A-94A5-4075-811A-E7A085C239C2}</a:tableStyleId>
              </a:tblPr>
              <a:tblGrid>
                <a:gridCol w="741075">
                  <a:extLst>
                    <a:ext uri="{9D8B030D-6E8A-4147-A177-3AD203B41FA5}">
                      <a16:colId xmlns:a16="http://schemas.microsoft.com/office/drawing/2014/main" val="20000"/>
                    </a:ext>
                  </a:extLst>
                </a:gridCol>
                <a:gridCol w="1966950">
                  <a:extLst>
                    <a:ext uri="{9D8B030D-6E8A-4147-A177-3AD203B41FA5}">
                      <a16:colId xmlns:a16="http://schemas.microsoft.com/office/drawing/2014/main" val="20001"/>
                    </a:ext>
                  </a:extLst>
                </a:gridCol>
                <a:gridCol w="2011675">
                  <a:extLst>
                    <a:ext uri="{9D8B030D-6E8A-4147-A177-3AD203B41FA5}">
                      <a16:colId xmlns:a16="http://schemas.microsoft.com/office/drawing/2014/main" val="20002"/>
                    </a:ext>
                  </a:extLst>
                </a:gridCol>
                <a:gridCol w="2398550">
                  <a:extLst>
                    <a:ext uri="{9D8B030D-6E8A-4147-A177-3AD203B41FA5}">
                      <a16:colId xmlns:a16="http://schemas.microsoft.com/office/drawing/2014/main" val="20003"/>
                    </a:ext>
                  </a:extLst>
                </a:gridCol>
                <a:gridCol w="1716250">
                  <a:extLst>
                    <a:ext uri="{9D8B030D-6E8A-4147-A177-3AD203B41FA5}">
                      <a16:colId xmlns:a16="http://schemas.microsoft.com/office/drawing/2014/main" val="20004"/>
                    </a:ext>
                  </a:extLst>
                </a:gridCol>
              </a:tblGrid>
              <a:tr h="462925">
                <a:tc>
                  <a:txBody>
                    <a:bodyPr/>
                    <a:lstStyle/>
                    <a:p>
                      <a:pPr marL="0" marR="0" lvl="0" indent="0" algn="ctr" rtl="0">
                        <a:lnSpc>
                          <a:spcPct val="100000"/>
                        </a:lnSpc>
                        <a:spcBef>
                          <a:spcPts val="0"/>
                        </a:spcBef>
                        <a:spcAft>
                          <a:spcPts val="0"/>
                        </a:spcAft>
                        <a:buNone/>
                      </a:pPr>
                      <a:r>
                        <a:rPr lang="en-US" sz="1600" u="none" strike="noStrike" cap="none"/>
                        <a:t>Sr.No</a:t>
                      </a:r>
                      <a:endParaRPr sz="16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600" u="none" strike="noStrike" cap="none"/>
                        <a:t>Title</a:t>
                      </a:r>
                      <a:endParaRPr/>
                    </a:p>
                  </a:txBody>
                  <a:tcPr marL="91450" marR="91450" marT="45725" marB="45725"/>
                </a:tc>
                <a:tc>
                  <a:txBody>
                    <a:bodyPr/>
                    <a:lstStyle/>
                    <a:p>
                      <a:pPr marL="0" marR="0" lvl="0" indent="0" algn="ctr" rtl="0">
                        <a:lnSpc>
                          <a:spcPct val="100000"/>
                        </a:lnSpc>
                        <a:spcBef>
                          <a:spcPts val="0"/>
                        </a:spcBef>
                        <a:spcAft>
                          <a:spcPts val="0"/>
                        </a:spcAft>
                        <a:buNone/>
                      </a:pPr>
                      <a:r>
                        <a:rPr lang="en-US" sz="1600" u="none" strike="noStrike" cap="none"/>
                        <a:t>Authors</a:t>
                      </a:r>
                      <a:endParaRPr/>
                    </a:p>
                  </a:txBody>
                  <a:tcPr marL="91450" marR="91450" marT="45725" marB="45725"/>
                </a:tc>
                <a:tc>
                  <a:txBody>
                    <a:bodyPr/>
                    <a:lstStyle/>
                    <a:p>
                      <a:pPr marL="0" marR="0" lvl="0" indent="0" algn="ctr" rtl="0">
                        <a:lnSpc>
                          <a:spcPct val="100000"/>
                        </a:lnSpc>
                        <a:spcBef>
                          <a:spcPts val="0"/>
                        </a:spcBef>
                        <a:spcAft>
                          <a:spcPts val="0"/>
                        </a:spcAft>
                        <a:buNone/>
                      </a:pPr>
                      <a:r>
                        <a:rPr lang="en-US" sz="1600" u="none" strike="noStrike" cap="none"/>
                        <a:t>Description</a:t>
                      </a:r>
                      <a:endParaRPr/>
                    </a:p>
                  </a:txBody>
                  <a:tcPr marL="91450" marR="91450" marT="45725" marB="45725"/>
                </a:tc>
                <a:tc>
                  <a:txBody>
                    <a:bodyPr/>
                    <a:lstStyle/>
                    <a:p>
                      <a:pPr marL="0" marR="0" lvl="0" indent="0" algn="ctr" rtl="0">
                        <a:lnSpc>
                          <a:spcPct val="100000"/>
                        </a:lnSpc>
                        <a:spcBef>
                          <a:spcPts val="0"/>
                        </a:spcBef>
                        <a:spcAft>
                          <a:spcPts val="0"/>
                        </a:spcAft>
                        <a:buNone/>
                      </a:pPr>
                      <a:r>
                        <a:rPr lang="en-US" sz="1600" u="none" strike="noStrike" cap="none"/>
                        <a:t>Accuracy</a:t>
                      </a:r>
                      <a:endParaRPr/>
                    </a:p>
                  </a:txBody>
                  <a:tcPr marL="91450" marR="91450" marT="45725" marB="45725"/>
                </a:tc>
                <a:extLst>
                  <a:ext uri="{0D108BD9-81ED-4DB2-BD59-A6C34878D82A}">
                    <a16:rowId xmlns:a16="http://schemas.microsoft.com/office/drawing/2014/main" val="10000"/>
                  </a:ext>
                </a:extLst>
              </a:tr>
              <a:tr h="2083150">
                <a:tc>
                  <a:txBody>
                    <a:bodyPr/>
                    <a:lstStyle/>
                    <a:p>
                      <a:pPr marL="0" marR="0" lvl="0" indent="0" algn="ctr" rtl="0">
                        <a:lnSpc>
                          <a:spcPct val="100000"/>
                        </a:lnSpc>
                        <a:spcBef>
                          <a:spcPts val="0"/>
                        </a:spcBef>
                        <a:spcAft>
                          <a:spcPts val="0"/>
                        </a:spcAft>
                        <a:buNone/>
                      </a:pPr>
                      <a:r>
                        <a:rPr lang="en-US" sz="1600" u="none" strike="noStrike" cap="none"/>
                        <a:t>1</a:t>
                      </a:r>
                      <a:endParaRPr/>
                    </a:p>
                  </a:txBody>
                  <a:tcPr marL="91450" marR="91450" marT="45725" marB="45725"/>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Arial"/>
                          <a:ea typeface="Arial"/>
                          <a:cs typeface="Arial"/>
                          <a:sym typeface="Arial"/>
                        </a:rPr>
                        <a:t>An Approach for Prediction of Loan Approval using Machine Learning Algorithm</a:t>
                      </a:r>
                      <a:endParaRPr sz="160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1600" u="none" strike="noStrike" cap="none">
                          <a:solidFill>
                            <a:schemeClr val="dk1"/>
                          </a:solidFill>
                          <a:latin typeface="Arial"/>
                          <a:ea typeface="Arial"/>
                          <a:cs typeface="Arial"/>
                          <a:sym typeface="Arial"/>
                        </a:rPr>
                        <a:t> IEEE(2020)</a:t>
                      </a:r>
                      <a:endParaRPr sz="16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600"/>
                        <a:buFont typeface="Arial"/>
                        <a:buNone/>
                      </a:pPr>
                      <a:r>
                        <a:rPr lang="en-US" sz="1600" u="none" strike="noStrike" cap="none">
                          <a:solidFill>
                            <a:schemeClr val="dk1"/>
                          </a:solidFill>
                          <a:latin typeface="Arial"/>
                          <a:ea typeface="Arial"/>
                          <a:cs typeface="Arial"/>
                          <a:sym typeface="Arial"/>
                        </a:rPr>
                        <a:t>Mohammad Ahmad Sheikh; </a:t>
                      </a:r>
                      <a:endParaRPr/>
                    </a:p>
                    <a:p>
                      <a:pPr marL="0" marR="0" lvl="0" indent="0" algn="ctr" rtl="0">
                        <a:lnSpc>
                          <a:spcPct val="100000"/>
                        </a:lnSpc>
                        <a:spcBef>
                          <a:spcPts val="0"/>
                        </a:spcBef>
                        <a:spcAft>
                          <a:spcPts val="0"/>
                        </a:spcAft>
                        <a:buClr>
                          <a:schemeClr val="dk1"/>
                        </a:buClr>
                        <a:buSzPts val="1600"/>
                        <a:buFont typeface="Arial"/>
                        <a:buNone/>
                      </a:pPr>
                      <a:r>
                        <a:rPr lang="en-US" sz="1600" u="none" strike="noStrike" cap="none">
                          <a:solidFill>
                            <a:schemeClr val="dk1"/>
                          </a:solidFill>
                          <a:latin typeface="Arial"/>
                          <a:ea typeface="Arial"/>
                          <a:cs typeface="Arial"/>
                          <a:sym typeface="Arial"/>
                        </a:rPr>
                        <a:t>Amit Kumar Goel; </a:t>
                      </a:r>
                      <a:endParaRPr/>
                    </a:p>
                    <a:p>
                      <a:pPr marL="0" marR="0" lvl="0" indent="0" algn="ctr" rtl="0">
                        <a:lnSpc>
                          <a:spcPct val="100000"/>
                        </a:lnSpc>
                        <a:spcBef>
                          <a:spcPts val="0"/>
                        </a:spcBef>
                        <a:spcAft>
                          <a:spcPts val="0"/>
                        </a:spcAft>
                        <a:buClr>
                          <a:schemeClr val="dk1"/>
                        </a:buClr>
                        <a:buSzPts val="1600"/>
                        <a:buFont typeface="Arial"/>
                        <a:buNone/>
                      </a:pPr>
                      <a:r>
                        <a:rPr lang="en-US" sz="1600" u="none" strike="noStrike" cap="none">
                          <a:solidFill>
                            <a:schemeClr val="dk1"/>
                          </a:solidFill>
                          <a:latin typeface="Arial"/>
                          <a:ea typeface="Arial"/>
                          <a:cs typeface="Arial"/>
                          <a:sym typeface="Arial"/>
                        </a:rPr>
                        <a:t>Tapas Kumar</a:t>
                      </a:r>
                      <a:endParaRPr sz="160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Arial"/>
                          <a:ea typeface="Arial"/>
                          <a:cs typeface="Arial"/>
                          <a:sym typeface="Arial"/>
                        </a:rPr>
                        <a:t>In our banking system, banks have many products to sell but main source of income of any banks is on its credit line. </a:t>
                      </a:r>
                      <a:endParaRPr sz="16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Arial"/>
                          <a:ea typeface="Arial"/>
                          <a:cs typeface="Arial"/>
                          <a:sym typeface="Arial"/>
                        </a:rPr>
                        <a:t>81.11%</a:t>
                      </a:r>
                      <a:endParaRPr sz="160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1600" u="none" strike="noStrike" cap="none">
                          <a:solidFill>
                            <a:schemeClr val="dk1"/>
                          </a:solidFill>
                          <a:latin typeface="Arial"/>
                          <a:ea typeface="Arial"/>
                          <a:cs typeface="Arial"/>
                          <a:sym typeface="Arial"/>
                        </a:rPr>
                        <a:t>(Logistic Regression)</a:t>
                      </a:r>
                      <a:endParaRPr sz="1600" u="none" strike="noStrike" cap="none"/>
                    </a:p>
                  </a:txBody>
                  <a:tcPr marL="91450" marR="91450" marT="45725" marB="45725"/>
                </a:tc>
                <a:extLst>
                  <a:ext uri="{0D108BD9-81ED-4DB2-BD59-A6C34878D82A}">
                    <a16:rowId xmlns:a16="http://schemas.microsoft.com/office/drawing/2014/main" val="10001"/>
                  </a:ext>
                </a:extLst>
              </a:tr>
              <a:tr h="2102100">
                <a:tc>
                  <a:txBody>
                    <a:bodyPr/>
                    <a:lstStyle/>
                    <a:p>
                      <a:pPr marL="0" marR="0" lvl="0" indent="0" algn="ctr" rtl="0">
                        <a:lnSpc>
                          <a:spcPct val="100000"/>
                        </a:lnSpc>
                        <a:spcBef>
                          <a:spcPts val="0"/>
                        </a:spcBef>
                        <a:spcAft>
                          <a:spcPts val="0"/>
                        </a:spcAft>
                        <a:buNone/>
                      </a:pPr>
                      <a:r>
                        <a:rPr lang="en-US" sz="1600" u="none" strike="noStrike" cap="none"/>
                        <a:t>2</a:t>
                      </a:r>
                      <a:endParaRPr/>
                    </a:p>
                  </a:txBody>
                  <a:tcPr marL="91450" marR="91450" marT="45725" marB="45725"/>
                </a:tc>
                <a:tc>
                  <a:txBody>
                    <a:bodyPr/>
                    <a:lstStyle/>
                    <a:p>
                      <a:pPr marL="0" marR="0" lvl="0" indent="0" algn="ctr" rtl="0">
                        <a:lnSpc>
                          <a:spcPct val="100000"/>
                        </a:lnSpc>
                        <a:spcBef>
                          <a:spcPts val="0"/>
                        </a:spcBef>
                        <a:spcAft>
                          <a:spcPts val="0"/>
                        </a:spcAft>
                        <a:buNone/>
                      </a:pPr>
                      <a:r>
                        <a:rPr lang="en-US" sz="1600" u="none" strike="noStrike" cap="none"/>
                        <a:t>Loan Default Forecasting using Data Mining</a:t>
                      </a:r>
                      <a:endParaRPr/>
                    </a:p>
                    <a:p>
                      <a:pPr marL="0" marR="0" lvl="0" indent="0" algn="ctr" rtl="0">
                        <a:lnSpc>
                          <a:spcPct val="100000"/>
                        </a:lnSpc>
                        <a:spcBef>
                          <a:spcPts val="0"/>
                        </a:spcBef>
                        <a:spcAft>
                          <a:spcPts val="0"/>
                        </a:spcAft>
                        <a:buNone/>
                      </a:pPr>
                      <a:r>
                        <a:rPr lang="en-US" sz="1600" u="none" strike="noStrike" cap="none"/>
                        <a:t>IEEE (2020)</a:t>
                      </a:r>
                      <a:endParaRPr sz="16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Bhoomi Patel, </a:t>
                      </a:r>
                      <a:endParaRPr/>
                    </a:p>
                    <a:p>
                      <a:pPr marL="0" marR="0" lvl="0" indent="0" algn="ctr" rtl="0">
                        <a:lnSpc>
                          <a:spcPct val="100000"/>
                        </a:lnSpc>
                        <a:spcBef>
                          <a:spcPts val="0"/>
                        </a:spcBef>
                        <a:spcAft>
                          <a:spcPts val="0"/>
                        </a:spcAft>
                        <a:buClr>
                          <a:srgbClr val="000000"/>
                        </a:buClr>
                        <a:buSzPts val="1600"/>
                        <a:buFont typeface="Arial"/>
                        <a:buNone/>
                      </a:pPr>
                      <a:r>
                        <a:rPr lang="en-US" sz="1600" u="none" strike="noStrike" cap="none"/>
                        <a:t>Harshal Patil, </a:t>
                      </a:r>
                      <a:endParaRPr/>
                    </a:p>
                    <a:p>
                      <a:pPr marL="0" marR="0" lvl="0" indent="0" algn="ctr" rtl="0">
                        <a:lnSpc>
                          <a:spcPct val="100000"/>
                        </a:lnSpc>
                        <a:spcBef>
                          <a:spcPts val="0"/>
                        </a:spcBef>
                        <a:spcAft>
                          <a:spcPts val="0"/>
                        </a:spcAft>
                        <a:buClr>
                          <a:srgbClr val="000000"/>
                        </a:buClr>
                        <a:buSzPts val="1600"/>
                        <a:buFont typeface="Arial"/>
                        <a:buNone/>
                      </a:pPr>
                      <a:r>
                        <a:rPr lang="en-US" sz="1600" u="none" strike="noStrike" cap="none"/>
                        <a:t>Shree Jaswal</a:t>
                      </a:r>
                      <a:endParaRPr sz="1600" u="none" strike="noStrike" cap="none"/>
                    </a:p>
                    <a:p>
                      <a:pPr marL="0" marR="0" lvl="0" indent="0" algn="ctr" rtl="0">
                        <a:lnSpc>
                          <a:spcPct val="100000"/>
                        </a:lnSpc>
                        <a:spcBef>
                          <a:spcPts val="0"/>
                        </a:spcBef>
                        <a:spcAft>
                          <a:spcPts val="0"/>
                        </a:spcAft>
                        <a:buNone/>
                      </a:pPr>
                      <a:endParaRPr sz="16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Assessment of default on a debt is a crucial process that should be done banks to help them to assess if a loan applicant can be a defaulter</a:t>
                      </a:r>
                      <a:endParaRPr sz="16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600" u="none" strike="noStrike" cap="none"/>
                        <a:t>84.03%</a:t>
                      </a:r>
                      <a:endParaRPr/>
                    </a:p>
                    <a:p>
                      <a:pPr marL="0" marR="0" lvl="0" indent="0" algn="ctr" rtl="0">
                        <a:lnSpc>
                          <a:spcPct val="100000"/>
                        </a:lnSpc>
                        <a:spcBef>
                          <a:spcPts val="0"/>
                        </a:spcBef>
                        <a:spcAft>
                          <a:spcPts val="0"/>
                        </a:spcAft>
                        <a:buNone/>
                      </a:pPr>
                      <a:r>
                        <a:rPr lang="en-US" sz="1600" u="none" strike="noStrike" cap="none"/>
                        <a:t>Gradient Boosting</a:t>
                      </a:r>
                      <a:endParaRPr/>
                    </a:p>
                    <a:p>
                      <a:pPr marL="0" marR="0" lvl="0" indent="0" algn="ctr" rtl="0">
                        <a:lnSpc>
                          <a:spcPct val="100000"/>
                        </a:lnSpc>
                        <a:spcBef>
                          <a:spcPts val="0"/>
                        </a:spcBef>
                        <a:spcAft>
                          <a:spcPts val="0"/>
                        </a:spcAft>
                        <a:buNone/>
                      </a:pPr>
                      <a:r>
                        <a:rPr lang="en-US" sz="1600" u="none" strike="noStrike" cap="none"/>
                        <a:t>83.51%</a:t>
                      </a:r>
                      <a:endParaRPr/>
                    </a:p>
                    <a:p>
                      <a:pPr marL="0" marR="0" lvl="0" indent="0" algn="ctr" rtl="0">
                        <a:lnSpc>
                          <a:spcPct val="100000"/>
                        </a:lnSpc>
                        <a:spcBef>
                          <a:spcPts val="0"/>
                        </a:spcBef>
                        <a:spcAft>
                          <a:spcPts val="0"/>
                        </a:spcAft>
                        <a:buNone/>
                      </a:pPr>
                      <a:r>
                        <a:rPr lang="en-US" sz="1600" u="none" strike="noStrike" cap="none"/>
                        <a:t>Random Forest</a:t>
                      </a:r>
                      <a:endParaRPr/>
                    </a:p>
                    <a:p>
                      <a:pPr marL="0" marR="0" lvl="0" indent="0" algn="ctr" rtl="0">
                        <a:lnSpc>
                          <a:spcPct val="100000"/>
                        </a:lnSpc>
                        <a:spcBef>
                          <a:spcPts val="0"/>
                        </a:spcBef>
                        <a:spcAft>
                          <a:spcPts val="0"/>
                        </a:spcAft>
                        <a:buNone/>
                      </a:pPr>
                      <a:r>
                        <a:rPr lang="en-US" sz="1600" u="none" strike="noStrike" cap="none"/>
                        <a:t>49.63%</a:t>
                      </a:r>
                      <a:endParaRPr/>
                    </a:p>
                    <a:p>
                      <a:pPr marL="0" marR="0" lvl="0" indent="0" algn="ctr" rtl="0">
                        <a:lnSpc>
                          <a:spcPct val="100000"/>
                        </a:lnSpc>
                        <a:spcBef>
                          <a:spcPts val="0"/>
                        </a:spcBef>
                        <a:spcAft>
                          <a:spcPts val="0"/>
                        </a:spcAft>
                        <a:buNone/>
                      </a:pPr>
                      <a:r>
                        <a:rPr lang="en-US" sz="1600" u="none" strike="noStrike" cap="none"/>
                        <a:t> Logistic Regression</a:t>
                      </a:r>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7</a:t>
            </a:fld>
            <a:endParaRPr/>
          </a:p>
        </p:txBody>
      </p:sp>
      <p:sp>
        <p:nvSpPr>
          <p:cNvPr id="156" name="Google Shape;156;p18"/>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580"/>
              </a:spcBef>
              <a:spcAft>
                <a:spcPts val="0"/>
              </a:spcAft>
              <a:buSzPts val="1530"/>
              <a:buNone/>
            </a:pPr>
            <a:endParaRPr/>
          </a:p>
        </p:txBody>
      </p:sp>
      <p:graphicFrame>
        <p:nvGraphicFramePr>
          <p:cNvPr id="157" name="Google Shape;157;p18"/>
          <p:cNvGraphicFramePr/>
          <p:nvPr/>
        </p:nvGraphicFramePr>
        <p:xfrm>
          <a:off x="196948" y="156838"/>
          <a:ext cx="8848600" cy="5939145"/>
        </p:xfrm>
        <a:graphic>
          <a:graphicData uri="http://schemas.openxmlformats.org/drawingml/2006/table">
            <a:tbl>
              <a:tblPr firstRow="1" bandRow="1">
                <a:noFill/>
                <a:tableStyleId>{6988763A-94A5-4075-811A-E7A085C239C2}</a:tableStyleId>
              </a:tblPr>
              <a:tblGrid>
                <a:gridCol w="792650">
                  <a:extLst>
                    <a:ext uri="{9D8B030D-6E8A-4147-A177-3AD203B41FA5}">
                      <a16:colId xmlns:a16="http://schemas.microsoft.com/office/drawing/2014/main" val="20000"/>
                    </a:ext>
                  </a:extLst>
                </a:gridCol>
                <a:gridCol w="2088450">
                  <a:extLst>
                    <a:ext uri="{9D8B030D-6E8A-4147-A177-3AD203B41FA5}">
                      <a16:colId xmlns:a16="http://schemas.microsoft.com/office/drawing/2014/main" val="20001"/>
                    </a:ext>
                  </a:extLst>
                </a:gridCol>
                <a:gridCol w="1819650">
                  <a:extLst>
                    <a:ext uri="{9D8B030D-6E8A-4147-A177-3AD203B41FA5}">
                      <a16:colId xmlns:a16="http://schemas.microsoft.com/office/drawing/2014/main" val="20002"/>
                    </a:ext>
                  </a:extLst>
                </a:gridCol>
                <a:gridCol w="2274550">
                  <a:extLst>
                    <a:ext uri="{9D8B030D-6E8A-4147-A177-3AD203B41FA5}">
                      <a16:colId xmlns:a16="http://schemas.microsoft.com/office/drawing/2014/main" val="20003"/>
                    </a:ext>
                  </a:extLst>
                </a:gridCol>
                <a:gridCol w="1873300">
                  <a:extLst>
                    <a:ext uri="{9D8B030D-6E8A-4147-A177-3AD203B41FA5}">
                      <a16:colId xmlns:a16="http://schemas.microsoft.com/office/drawing/2014/main" val="20004"/>
                    </a:ext>
                  </a:extLst>
                </a:gridCol>
              </a:tblGrid>
              <a:tr h="290775">
                <a:tc>
                  <a:txBody>
                    <a:bodyPr/>
                    <a:lstStyle/>
                    <a:p>
                      <a:pPr marL="0" marR="0" lvl="0" indent="0" algn="ctr" rtl="0">
                        <a:lnSpc>
                          <a:spcPct val="100000"/>
                        </a:lnSpc>
                        <a:spcBef>
                          <a:spcPts val="0"/>
                        </a:spcBef>
                        <a:spcAft>
                          <a:spcPts val="0"/>
                        </a:spcAft>
                        <a:buNone/>
                      </a:pPr>
                      <a:r>
                        <a:rPr lang="en-US" sz="1400" u="none" strike="noStrike" cap="none"/>
                        <a:t>Sr. No</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Title</a:t>
                      </a:r>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Authors</a:t>
                      </a:r>
                      <a:endParaRPr/>
                    </a:p>
                  </a:txBody>
                  <a:tcPr marL="91450" marR="91450" marT="45725" marB="45725"/>
                </a:tc>
                <a:tc>
                  <a:txBody>
                    <a:bodyPr/>
                    <a:lstStyle/>
                    <a:p>
                      <a:pPr marL="0" marR="0" lvl="0" indent="0" algn="ctr" rtl="0">
                        <a:lnSpc>
                          <a:spcPct val="100000"/>
                        </a:lnSpc>
                        <a:spcBef>
                          <a:spcPts val="0"/>
                        </a:spcBef>
                        <a:spcAft>
                          <a:spcPts val="0"/>
                        </a:spcAft>
                        <a:buNone/>
                      </a:pPr>
                      <a:r>
                        <a:rPr lang="en-US" sz="1800" b="0" u="none" strike="noStrike" cap="none"/>
                        <a:t>Description</a:t>
                      </a:r>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Accuracy</a:t>
                      </a:r>
                      <a:endParaRPr/>
                    </a:p>
                  </a:txBody>
                  <a:tcPr marL="91450" marR="91450" marT="45725" marB="45725"/>
                </a:tc>
                <a:extLst>
                  <a:ext uri="{0D108BD9-81ED-4DB2-BD59-A6C34878D82A}">
                    <a16:rowId xmlns:a16="http://schemas.microsoft.com/office/drawing/2014/main" val="10000"/>
                  </a:ext>
                </a:extLst>
              </a:tr>
              <a:tr h="1926450">
                <a:tc>
                  <a:txBody>
                    <a:bodyPr/>
                    <a:lstStyle/>
                    <a:p>
                      <a:pPr marL="0" marR="0" lvl="0" indent="0" algn="ctr" rtl="0">
                        <a:lnSpc>
                          <a:spcPct val="100000"/>
                        </a:lnSpc>
                        <a:spcBef>
                          <a:spcPts val="0"/>
                        </a:spcBef>
                        <a:spcAft>
                          <a:spcPts val="0"/>
                        </a:spcAft>
                        <a:buNone/>
                      </a:pPr>
                      <a:r>
                        <a:rPr lang="en-US" sz="1500" u="none" strike="noStrike" cap="none"/>
                        <a:t>3</a:t>
                      </a:r>
                      <a:endParaRPr/>
                    </a:p>
                  </a:txBody>
                  <a:tcPr marL="91450" marR="91450" marT="45725" marB="45725"/>
                </a:tc>
                <a:tc>
                  <a:txBody>
                    <a:bodyPr/>
                    <a:lstStyle/>
                    <a:p>
                      <a:pPr marL="0" marR="0" lvl="0" indent="0" algn="ctr" rtl="0">
                        <a:lnSpc>
                          <a:spcPct val="100000"/>
                        </a:lnSpc>
                        <a:spcBef>
                          <a:spcPts val="0"/>
                        </a:spcBef>
                        <a:spcAft>
                          <a:spcPts val="0"/>
                        </a:spcAft>
                        <a:buNone/>
                      </a:pPr>
                      <a:r>
                        <a:rPr lang="en-US" sz="1500" u="none" strike="noStrike" cap="none"/>
                        <a:t>Application of Machine Learning in Credit Risk Assessment: A Prelude to Smart Banking</a:t>
                      </a:r>
                      <a:endParaRPr/>
                    </a:p>
                    <a:p>
                      <a:pPr marL="0" marR="0" lvl="0" indent="0" algn="ctr" rtl="0">
                        <a:lnSpc>
                          <a:spcPct val="100000"/>
                        </a:lnSpc>
                        <a:spcBef>
                          <a:spcPts val="0"/>
                        </a:spcBef>
                        <a:spcAft>
                          <a:spcPts val="0"/>
                        </a:spcAft>
                        <a:buNone/>
                      </a:pPr>
                      <a:r>
                        <a:rPr lang="en-US" sz="1500" u="none" strike="noStrike" cap="none"/>
                        <a:t>IEEE (2019)</a:t>
                      </a:r>
                      <a:endParaRPr/>
                    </a:p>
                  </a:txBody>
                  <a:tcPr marL="91450" marR="91450" marT="45725" marB="45725"/>
                </a:tc>
                <a:tc>
                  <a:txBody>
                    <a:bodyPr/>
                    <a:lstStyle/>
                    <a:p>
                      <a:pPr marL="0" marR="0" lvl="0" indent="0" algn="ctr" rtl="0">
                        <a:lnSpc>
                          <a:spcPct val="100000"/>
                        </a:lnSpc>
                        <a:spcBef>
                          <a:spcPts val="0"/>
                        </a:spcBef>
                        <a:spcAft>
                          <a:spcPts val="0"/>
                        </a:spcAft>
                        <a:buNone/>
                      </a:pPr>
                      <a:r>
                        <a:rPr lang="en-US" sz="1500" u="none" strike="noStrike" cap="none"/>
                        <a:t>Sazzad Hossain , Hossain  Arif , Samiul Islam</a:t>
                      </a:r>
                      <a:endParaRPr/>
                    </a:p>
                  </a:txBody>
                  <a:tcPr marL="91450" marR="91450" marT="45725" marB="45725"/>
                </a:tc>
                <a:tc>
                  <a:txBody>
                    <a:bodyPr/>
                    <a:lstStyle/>
                    <a:p>
                      <a:pPr marL="0" marR="0" lvl="0" indent="0" algn="ctr" rtl="0">
                        <a:lnSpc>
                          <a:spcPct val="100000"/>
                        </a:lnSpc>
                        <a:spcBef>
                          <a:spcPts val="0"/>
                        </a:spcBef>
                        <a:spcAft>
                          <a:spcPts val="0"/>
                        </a:spcAft>
                        <a:buNone/>
                      </a:pPr>
                      <a:r>
                        <a:rPr lang="en-US" sz="1500" b="0" i="0" u="none" strike="noStrike" cap="none">
                          <a:solidFill>
                            <a:schemeClr val="dk1"/>
                          </a:solidFill>
                          <a:latin typeface="Arial"/>
                          <a:ea typeface="Arial"/>
                          <a:cs typeface="Arial"/>
                          <a:sym typeface="Arial"/>
                        </a:rPr>
                        <a:t>An ever-changing economy as the rate of loan defaults are gradually increasing, authorities are finding it difficult to assess loan requests and tackle the risks of loan defaulters</a:t>
                      </a:r>
                      <a:endParaRPr sz="15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500" u="none" strike="noStrike" cap="none"/>
                        <a:t>85.1%</a:t>
                      </a:r>
                      <a:endParaRPr/>
                    </a:p>
                    <a:p>
                      <a:pPr marL="0" marR="0" lvl="0" indent="0" algn="ctr" rtl="0">
                        <a:lnSpc>
                          <a:spcPct val="100000"/>
                        </a:lnSpc>
                        <a:spcBef>
                          <a:spcPts val="0"/>
                        </a:spcBef>
                        <a:spcAft>
                          <a:spcPts val="0"/>
                        </a:spcAft>
                        <a:buNone/>
                      </a:pPr>
                      <a:r>
                        <a:rPr lang="en-US" sz="1500" u="none" strike="noStrike" cap="none"/>
                        <a:t>Logistic Regression</a:t>
                      </a:r>
                      <a:endParaRPr/>
                    </a:p>
                    <a:p>
                      <a:pPr marL="0" marR="0" lvl="0" indent="0" algn="ctr" rtl="0">
                        <a:lnSpc>
                          <a:spcPct val="100000"/>
                        </a:lnSpc>
                        <a:spcBef>
                          <a:spcPts val="0"/>
                        </a:spcBef>
                        <a:spcAft>
                          <a:spcPts val="0"/>
                        </a:spcAft>
                        <a:buNone/>
                      </a:pPr>
                      <a:r>
                        <a:rPr lang="en-US" sz="1500" u="none" strike="noStrike" cap="none"/>
                        <a:t>84.5%</a:t>
                      </a:r>
                      <a:endParaRPr/>
                    </a:p>
                    <a:p>
                      <a:pPr marL="0" marR="0" lvl="0" indent="0" algn="ctr" rtl="0">
                        <a:lnSpc>
                          <a:spcPct val="100000"/>
                        </a:lnSpc>
                        <a:spcBef>
                          <a:spcPts val="0"/>
                        </a:spcBef>
                        <a:spcAft>
                          <a:spcPts val="0"/>
                        </a:spcAft>
                        <a:buNone/>
                      </a:pPr>
                      <a:r>
                        <a:rPr lang="en-US" sz="1500" u="none" strike="noStrike" cap="none"/>
                        <a:t>SVM</a:t>
                      </a:r>
                      <a:endParaRPr/>
                    </a:p>
                    <a:p>
                      <a:pPr marL="0" marR="0" lvl="0" indent="0" algn="ctr" rtl="0">
                        <a:lnSpc>
                          <a:spcPct val="100000"/>
                        </a:lnSpc>
                        <a:spcBef>
                          <a:spcPts val="0"/>
                        </a:spcBef>
                        <a:spcAft>
                          <a:spcPts val="0"/>
                        </a:spcAft>
                        <a:buNone/>
                      </a:pPr>
                      <a:r>
                        <a:rPr lang="en-US" sz="1500" u="none" strike="noStrike" cap="none"/>
                        <a:t>85.4%</a:t>
                      </a:r>
                      <a:endParaRPr/>
                    </a:p>
                    <a:p>
                      <a:pPr marL="0" marR="0" lvl="0" indent="0" algn="ctr" rtl="0">
                        <a:lnSpc>
                          <a:spcPct val="100000"/>
                        </a:lnSpc>
                        <a:spcBef>
                          <a:spcPts val="0"/>
                        </a:spcBef>
                        <a:spcAft>
                          <a:spcPts val="0"/>
                        </a:spcAft>
                        <a:buNone/>
                      </a:pPr>
                      <a:r>
                        <a:rPr lang="en-US" sz="1500" u="none" strike="noStrike" cap="none"/>
                        <a:t>Random Forest</a:t>
                      </a:r>
                      <a:endParaRPr/>
                    </a:p>
                  </a:txBody>
                  <a:tcPr marL="91450" marR="91450" marT="45725" marB="45725"/>
                </a:tc>
                <a:extLst>
                  <a:ext uri="{0D108BD9-81ED-4DB2-BD59-A6C34878D82A}">
                    <a16:rowId xmlns:a16="http://schemas.microsoft.com/office/drawing/2014/main" val="10001"/>
                  </a:ext>
                </a:extLst>
              </a:tr>
              <a:tr h="1926450">
                <a:tc>
                  <a:txBody>
                    <a:bodyPr/>
                    <a:lstStyle/>
                    <a:p>
                      <a:pPr marL="0" marR="0" lvl="0" indent="0" algn="ctr" rtl="0">
                        <a:lnSpc>
                          <a:spcPct val="100000"/>
                        </a:lnSpc>
                        <a:spcBef>
                          <a:spcPts val="0"/>
                        </a:spcBef>
                        <a:spcAft>
                          <a:spcPts val="0"/>
                        </a:spcAft>
                        <a:buNone/>
                      </a:pPr>
                      <a:r>
                        <a:rPr lang="en-US" sz="1500" u="none" strike="noStrike" cap="none"/>
                        <a:t>4.</a:t>
                      </a:r>
                      <a:endParaRPr/>
                    </a:p>
                  </a:txBody>
                  <a:tcPr marL="91450" marR="91450" marT="45725" marB="45725"/>
                </a:tc>
                <a:tc>
                  <a:txBody>
                    <a:bodyPr/>
                    <a:lstStyle/>
                    <a:p>
                      <a:pPr marL="0" marR="0" lvl="0" indent="0" algn="ctr" rtl="0">
                        <a:lnSpc>
                          <a:spcPct val="100000"/>
                        </a:lnSpc>
                        <a:spcBef>
                          <a:spcPts val="0"/>
                        </a:spcBef>
                        <a:spcAft>
                          <a:spcPts val="0"/>
                        </a:spcAft>
                        <a:buNone/>
                      </a:pPr>
                      <a:r>
                        <a:rPr lang="en-US" sz="1500" b="0" u="none" strike="noStrike" cap="none">
                          <a:solidFill>
                            <a:schemeClr val="dk1"/>
                          </a:solidFill>
                          <a:latin typeface="Arial"/>
                          <a:ea typeface="Arial"/>
                          <a:cs typeface="Arial"/>
                          <a:sym typeface="Arial"/>
                        </a:rPr>
                        <a:t>Prediction of loan status in commercial bank using machine learning classifier</a:t>
                      </a:r>
                      <a:endParaRPr/>
                    </a:p>
                    <a:p>
                      <a:pPr marL="0" marR="0" lvl="0" indent="0" algn="ctr" rtl="0">
                        <a:lnSpc>
                          <a:spcPct val="100000"/>
                        </a:lnSpc>
                        <a:spcBef>
                          <a:spcPts val="0"/>
                        </a:spcBef>
                        <a:spcAft>
                          <a:spcPts val="0"/>
                        </a:spcAft>
                        <a:buNone/>
                      </a:pPr>
                      <a:r>
                        <a:rPr lang="en-US" sz="1500" b="0" u="none" strike="noStrike" cap="none">
                          <a:solidFill>
                            <a:schemeClr val="dk1"/>
                          </a:solidFill>
                          <a:latin typeface="Arial"/>
                          <a:ea typeface="Arial"/>
                          <a:cs typeface="Arial"/>
                          <a:sym typeface="Arial"/>
                        </a:rPr>
                        <a:t>IEEE (2018)</a:t>
                      </a:r>
                      <a:endParaRPr sz="1500" b="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500" u="none" strike="noStrike" cap="none">
                          <a:solidFill>
                            <a:schemeClr val="dk1"/>
                          </a:solidFill>
                          <a:latin typeface="Arial"/>
                          <a:ea typeface="Arial"/>
                          <a:cs typeface="Arial"/>
                          <a:sym typeface="Arial"/>
                        </a:rPr>
                        <a:t>G. Arutjothi; </a:t>
                      </a:r>
                      <a:endParaRPr/>
                    </a:p>
                    <a:p>
                      <a:pPr marL="0" marR="0" lvl="0" indent="0" algn="ctr" rtl="0">
                        <a:lnSpc>
                          <a:spcPct val="100000"/>
                        </a:lnSpc>
                        <a:spcBef>
                          <a:spcPts val="0"/>
                        </a:spcBef>
                        <a:spcAft>
                          <a:spcPts val="0"/>
                        </a:spcAft>
                        <a:buNone/>
                      </a:pPr>
                      <a:r>
                        <a:rPr lang="en-US" sz="1500" u="none" strike="noStrike" cap="none">
                          <a:solidFill>
                            <a:schemeClr val="dk1"/>
                          </a:solidFill>
                          <a:latin typeface="Arial"/>
                          <a:ea typeface="Arial"/>
                          <a:cs typeface="Arial"/>
                          <a:sym typeface="Arial"/>
                        </a:rPr>
                        <a:t>C. Senthamarai</a:t>
                      </a:r>
                      <a:endParaRPr sz="150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5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500"/>
                        <a:buFont typeface="Arial"/>
                        <a:buNone/>
                      </a:pPr>
                      <a:r>
                        <a:rPr lang="en-US" sz="1500" u="none" strike="noStrike" cap="none">
                          <a:solidFill>
                            <a:schemeClr val="dk1"/>
                          </a:solidFill>
                          <a:latin typeface="Arial"/>
                          <a:ea typeface="Arial"/>
                          <a:cs typeface="Arial"/>
                          <a:sym typeface="Arial"/>
                        </a:rPr>
                        <a:t>Banking Industry always needs a more accurate predictive modeling system for many issues. Predicting credit defaulters is a difficult task for the banking industry.</a:t>
                      </a:r>
                      <a:endParaRPr/>
                    </a:p>
                  </a:txBody>
                  <a:tcPr marL="91450" marR="91450" marT="45725" marB="45725"/>
                </a:tc>
                <a:tc>
                  <a:txBody>
                    <a:bodyPr/>
                    <a:lstStyle/>
                    <a:p>
                      <a:pPr marL="0" marR="0" lvl="0" indent="0" algn="ctr" rtl="0">
                        <a:lnSpc>
                          <a:spcPct val="100000"/>
                        </a:lnSpc>
                        <a:spcBef>
                          <a:spcPts val="0"/>
                        </a:spcBef>
                        <a:spcAft>
                          <a:spcPts val="0"/>
                        </a:spcAft>
                        <a:buNone/>
                      </a:pPr>
                      <a:r>
                        <a:rPr lang="en-US" sz="1500" b="0" u="none" strike="noStrike" cap="none">
                          <a:solidFill>
                            <a:schemeClr val="dk1"/>
                          </a:solidFill>
                          <a:latin typeface="Arial"/>
                          <a:ea typeface="Arial"/>
                          <a:cs typeface="Arial"/>
                          <a:sym typeface="Arial"/>
                        </a:rPr>
                        <a:t>75.08%</a:t>
                      </a:r>
                      <a:endParaRPr/>
                    </a:p>
                    <a:p>
                      <a:pPr marL="0" marR="0" lvl="0" indent="0" algn="ctr" rtl="0">
                        <a:lnSpc>
                          <a:spcPct val="100000"/>
                        </a:lnSpc>
                        <a:spcBef>
                          <a:spcPts val="0"/>
                        </a:spcBef>
                        <a:spcAft>
                          <a:spcPts val="0"/>
                        </a:spcAft>
                        <a:buNone/>
                      </a:pPr>
                      <a:r>
                        <a:rPr lang="en-US" sz="1500" b="0" u="none" strike="noStrike" cap="none">
                          <a:solidFill>
                            <a:schemeClr val="dk1"/>
                          </a:solidFill>
                          <a:latin typeface="Arial"/>
                          <a:ea typeface="Arial"/>
                          <a:cs typeface="Arial"/>
                          <a:sym typeface="Arial"/>
                        </a:rPr>
                        <a:t>(K nearest Neighbour)</a:t>
                      </a:r>
                      <a:endParaRPr sz="1500" b="0" u="none" strike="noStrike" cap="none"/>
                    </a:p>
                  </a:txBody>
                  <a:tcPr marL="91450" marR="91450" marT="45725" marB="45725"/>
                </a:tc>
                <a:extLst>
                  <a:ext uri="{0D108BD9-81ED-4DB2-BD59-A6C34878D82A}">
                    <a16:rowId xmlns:a16="http://schemas.microsoft.com/office/drawing/2014/main" val="10002"/>
                  </a:ext>
                </a:extLst>
              </a:tr>
              <a:tr h="1720475">
                <a:tc>
                  <a:txBody>
                    <a:bodyPr/>
                    <a:lstStyle/>
                    <a:p>
                      <a:pPr marL="0" marR="0" lvl="0" indent="0" algn="ctr" rtl="0">
                        <a:lnSpc>
                          <a:spcPct val="100000"/>
                        </a:lnSpc>
                        <a:spcBef>
                          <a:spcPts val="0"/>
                        </a:spcBef>
                        <a:spcAft>
                          <a:spcPts val="0"/>
                        </a:spcAft>
                        <a:buNone/>
                      </a:pPr>
                      <a:r>
                        <a:rPr lang="en-US" sz="1500" u="none" strike="noStrike" cap="none"/>
                        <a:t>5.</a:t>
                      </a:r>
                      <a:endParaRPr/>
                    </a:p>
                  </a:txBody>
                  <a:tcPr marL="91450" marR="91450" marT="45725" marB="45725"/>
                </a:tc>
                <a:tc>
                  <a:txBody>
                    <a:bodyPr/>
                    <a:lstStyle/>
                    <a:p>
                      <a:pPr marL="0" marR="0" lvl="0" indent="0" algn="ctr" rtl="0">
                        <a:lnSpc>
                          <a:spcPct val="100000"/>
                        </a:lnSpc>
                        <a:spcBef>
                          <a:spcPts val="0"/>
                        </a:spcBef>
                        <a:spcAft>
                          <a:spcPts val="0"/>
                        </a:spcAft>
                        <a:buNone/>
                      </a:pPr>
                      <a:r>
                        <a:rPr lang="en-US" sz="1500" b="0" i="0" u="none" strike="noStrike" cap="none">
                          <a:solidFill>
                            <a:schemeClr val="dk1"/>
                          </a:solidFill>
                          <a:latin typeface="Arial"/>
                          <a:ea typeface="Arial"/>
                          <a:cs typeface="Arial"/>
                          <a:sym typeface="Arial"/>
                        </a:rPr>
                        <a:t>Predective and Probalistic approach using Logistic Regression</a:t>
                      </a:r>
                      <a:endParaRPr/>
                    </a:p>
                    <a:p>
                      <a:pPr marL="0" marR="0" lvl="0" indent="0" algn="ctr" rtl="0">
                        <a:lnSpc>
                          <a:spcPct val="100000"/>
                        </a:lnSpc>
                        <a:spcBef>
                          <a:spcPts val="0"/>
                        </a:spcBef>
                        <a:spcAft>
                          <a:spcPts val="0"/>
                        </a:spcAft>
                        <a:buNone/>
                      </a:pPr>
                      <a:r>
                        <a:rPr lang="en-US" sz="1500" b="0" i="0" u="none" strike="noStrike" cap="none">
                          <a:solidFill>
                            <a:schemeClr val="dk1"/>
                          </a:solidFill>
                          <a:latin typeface="Arial"/>
                          <a:ea typeface="Arial"/>
                          <a:cs typeface="Arial"/>
                          <a:sym typeface="Arial"/>
                        </a:rPr>
                        <a:t>IEEE(2017)</a:t>
                      </a:r>
                      <a:endParaRPr sz="1500" b="0" i="0" u="none" strike="noStrike" cap="none">
                        <a:solidFill>
                          <a:schemeClr val="dk1"/>
                        </a:solidFill>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None/>
                      </a:pPr>
                      <a:r>
                        <a:rPr lang="en-US" sz="1500" u="none" strike="noStrike" cap="none"/>
                        <a:t>Ashlesha Vaidya</a:t>
                      </a:r>
                      <a:endParaRPr sz="15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500"/>
                        <a:buFont typeface="Arial"/>
                        <a:buNone/>
                      </a:pPr>
                      <a:r>
                        <a:rPr lang="en-US" sz="1500" u="none" strike="noStrike" cap="none">
                          <a:solidFill>
                            <a:schemeClr val="dk1"/>
                          </a:solidFill>
                          <a:latin typeface="Arial"/>
                          <a:ea typeface="Arial"/>
                          <a:cs typeface="Arial"/>
                          <a:sym typeface="Arial"/>
                        </a:rPr>
                        <a:t>This paper adheres to logistic regression as a machine learning tool in order to approach to the</a:t>
                      </a:r>
                      <a:endParaRPr/>
                    </a:p>
                    <a:p>
                      <a:pPr marL="0" marR="0" lvl="0" indent="0" algn="l" rtl="0">
                        <a:lnSpc>
                          <a:spcPct val="100000"/>
                        </a:lnSpc>
                        <a:spcBef>
                          <a:spcPts val="0"/>
                        </a:spcBef>
                        <a:spcAft>
                          <a:spcPts val="0"/>
                        </a:spcAft>
                        <a:buClr>
                          <a:schemeClr val="dk1"/>
                        </a:buClr>
                        <a:buSzPts val="1500"/>
                        <a:buFont typeface="Arial"/>
                        <a:buNone/>
                      </a:pPr>
                      <a:r>
                        <a:rPr lang="en-US" sz="1500" u="none" strike="noStrike" cap="none">
                          <a:solidFill>
                            <a:schemeClr val="dk1"/>
                          </a:solidFill>
                          <a:latin typeface="Arial"/>
                          <a:ea typeface="Arial"/>
                          <a:cs typeface="Arial"/>
                          <a:sym typeface="Arial"/>
                        </a:rPr>
                        <a:t> problem of loan approval prediction</a:t>
                      </a:r>
                      <a:endParaRPr/>
                    </a:p>
                  </a:txBody>
                  <a:tcPr marL="91450" marR="91450" marT="45725" marB="45725"/>
                </a:tc>
                <a:tc>
                  <a:txBody>
                    <a:bodyPr/>
                    <a:lstStyle/>
                    <a:p>
                      <a:pPr marL="0" marR="0" lvl="0" indent="0" algn="ctr" rtl="0">
                        <a:lnSpc>
                          <a:spcPct val="100000"/>
                        </a:lnSpc>
                        <a:spcBef>
                          <a:spcPts val="0"/>
                        </a:spcBef>
                        <a:spcAft>
                          <a:spcPts val="0"/>
                        </a:spcAft>
                        <a:buNone/>
                      </a:pPr>
                      <a:r>
                        <a:rPr lang="en-US" sz="1500" b="0" u="none" strike="noStrike" cap="none"/>
                        <a:t>Logistic Regression</a:t>
                      </a:r>
                      <a:endParaRPr/>
                    </a:p>
                    <a:p>
                      <a:pPr marL="0" marR="0" lvl="0" indent="0" algn="ctr" rtl="0">
                        <a:lnSpc>
                          <a:spcPct val="100000"/>
                        </a:lnSpc>
                        <a:spcBef>
                          <a:spcPts val="0"/>
                        </a:spcBef>
                        <a:spcAft>
                          <a:spcPts val="0"/>
                        </a:spcAft>
                        <a:buNone/>
                      </a:pPr>
                      <a:r>
                        <a:rPr lang="en-US" sz="1500" b="0" u="none" strike="noStrike" cap="none"/>
                        <a:t>(Accuracy Not Mentioned)</a:t>
                      </a:r>
                      <a:endParaRPr/>
                    </a:p>
                  </a:txBody>
                  <a:tcPr marL="91450" marR="91450" marT="45725" marB="45725"/>
                </a:tc>
                <a:extLst>
                  <a:ext uri="{0D108BD9-81ED-4DB2-BD59-A6C34878D82A}">
                    <a16:rowId xmlns:a16="http://schemas.microsoft.com/office/drawing/2014/main" val="10003"/>
                  </a:ext>
                </a:extLst>
              </a:tr>
            </a:tbl>
          </a:graphicData>
        </a:graphic>
      </p:graphicFrame>
      <p:sp>
        <p:nvSpPr>
          <p:cNvPr id="158" name="Google Shape;158;p18"/>
          <p:cNvSpPr txBox="1">
            <a:spLocks noGrp="1"/>
          </p:cNvSpPr>
          <p:nvPr>
            <p:ph type="ftr" idx="11"/>
          </p:nvPr>
        </p:nvSpPr>
        <p:spPr>
          <a:xfrm>
            <a:off x="1132450" y="61722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              ACE IT department                                       Loan Approval Prediction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9"/>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8</a:t>
            </a:fld>
            <a:endParaRPr/>
          </a:p>
        </p:txBody>
      </p:sp>
      <p:sp>
        <p:nvSpPr>
          <p:cNvPr id="164" name="Google Shape;164;p19"/>
          <p:cNvSpPr txBox="1">
            <a:spLocks noGrp="1"/>
          </p:cNvSpPr>
          <p:nvPr>
            <p:ph type="ftr" idx="11"/>
          </p:nvPr>
        </p:nvSpPr>
        <p:spPr>
          <a:xfrm>
            <a:off x="1132450" y="6172200"/>
            <a:ext cx="7772400"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              ACE IT department                                       Loan Approval Prediction</a:t>
            </a:r>
            <a:endParaRPr/>
          </a:p>
        </p:txBody>
      </p:sp>
      <p:graphicFrame>
        <p:nvGraphicFramePr>
          <p:cNvPr id="165" name="Google Shape;165;p19"/>
          <p:cNvGraphicFramePr/>
          <p:nvPr/>
        </p:nvGraphicFramePr>
        <p:xfrm>
          <a:off x="152400" y="152398"/>
          <a:ext cx="8839200" cy="5882650"/>
        </p:xfrm>
        <a:graphic>
          <a:graphicData uri="http://schemas.openxmlformats.org/drawingml/2006/table">
            <a:tbl>
              <a:tblPr firstRow="1" bandRow="1">
                <a:noFill/>
                <a:tableStyleId>{6988763A-94A5-4075-811A-E7A085C239C2}</a:tableStyleId>
              </a:tblPr>
              <a:tblGrid>
                <a:gridCol w="8382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614700">
                <a:tc>
                  <a:txBody>
                    <a:bodyPr/>
                    <a:lstStyle/>
                    <a:p>
                      <a:pPr marL="0" marR="0" lvl="0" indent="0" algn="ctr" rtl="0">
                        <a:lnSpc>
                          <a:spcPct val="100000"/>
                        </a:lnSpc>
                        <a:spcBef>
                          <a:spcPts val="0"/>
                        </a:spcBef>
                        <a:spcAft>
                          <a:spcPts val="0"/>
                        </a:spcAft>
                        <a:buNone/>
                      </a:pPr>
                      <a:r>
                        <a:rPr lang="en-US" sz="1600" u="none" strike="noStrike" cap="none"/>
                        <a:t>Sr. No.</a:t>
                      </a:r>
                      <a:endParaRPr sz="16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600" u="none" strike="noStrike" cap="none"/>
                        <a:t>Title</a:t>
                      </a:r>
                      <a:endParaRPr sz="16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600" u="none" strike="noStrike" cap="none"/>
                        <a:t>Authors</a:t>
                      </a:r>
                      <a:endParaRPr sz="16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600" u="none" strike="noStrike" cap="none"/>
                        <a:t>Description</a:t>
                      </a:r>
                      <a:endParaRPr sz="16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600" u="none" strike="noStrike" cap="none"/>
                        <a:t>Accuracy</a:t>
                      </a:r>
                      <a:endParaRPr sz="1600" u="none" strike="noStrike" cap="none"/>
                    </a:p>
                  </a:txBody>
                  <a:tcPr marL="91450" marR="91450" marT="45725" marB="45725"/>
                </a:tc>
                <a:extLst>
                  <a:ext uri="{0D108BD9-81ED-4DB2-BD59-A6C34878D82A}">
                    <a16:rowId xmlns:a16="http://schemas.microsoft.com/office/drawing/2014/main" val="10000"/>
                  </a:ext>
                </a:extLst>
              </a:tr>
              <a:tr h="2856450">
                <a:tc>
                  <a:txBody>
                    <a:bodyPr/>
                    <a:lstStyle/>
                    <a:p>
                      <a:pPr marL="0" marR="0" lvl="0" indent="0" algn="ctr" rtl="0">
                        <a:lnSpc>
                          <a:spcPct val="100000"/>
                        </a:lnSpc>
                        <a:spcBef>
                          <a:spcPts val="0"/>
                        </a:spcBef>
                        <a:spcAft>
                          <a:spcPts val="0"/>
                        </a:spcAft>
                        <a:buNone/>
                      </a:pPr>
                      <a:r>
                        <a:rPr lang="en-US" sz="1500" u="none" strike="noStrike" cap="none"/>
                        <a:t>6.</a:t>
                      </a:r>
                      <a:endParaRPr sz="15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500" u="none" strike="noStrike" cap="none"/>
                        <a:t>Loan Prediction using Decision Tree and Random Forest</a:t>
                      </a:r>
                      <a:endParaRPr/>
                    </a:p>
                    <a:p>
                      <a:pPr marL="0" marR="0" lvl="0" indent="0" algn="ctr" rtl="0">
                        <a:lnSpc>
                          <a:spcPct val="100000"/>
                        </a:lnSpc>
                        <a:spcBef>
                          <a:spcPts val="0"/>
                        </a:spcBef>
                        <a:spcAft>
                          <a:spcPts val="0"/>
                        </a:spcAft>
                        <a:buNone/>
                      </a:pPr>
                      <a:r>
                        <a:rPr lang="en-US" sz="1500" u="none" strike="noStrike" cap="none"/>
                        <a:t>IRJET(2020)</a:t>
                      </a:r>
                      <a:endParaRPr sz="15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500" u="none" strike="noStrike" cap="none"/>
                        <a:t>Kshitiz Gautam , Arun Pratap Singh , Keshav Tyagi , Mr. Suresh Kumar</a:t>
                      </a:r>
                      <a:endParaRPr/>
                    </a:p>
                  </a:txBody>
                  <a:tcPr marL="91450" marR="91450" marT="45725" marB="45725"/>
                </a:tc>
                <a:tc>
                  <a:txBody>
                    <a:bodyPr/>
                    <a:lstStyle/>
                    <a:p>
                      <a:pPr marL="0" marR="0" lvl="0" indent="0" algn="ctr" rtl="0">
                        <a:lnSpc>
                          <a:spcPct val="100000"/>
                        </a:lnSpc>
                        <a:spcBef>
                          <a:spcPts val="0"/>
                        </a:spcBef>
                        <a:spcAft>
                          <a:spcPts val="0"/>
                        </a:spcAft>
                        <a:buNone/>
                      </a:pPr>
                      <a:r>
                        <a:rPr lang="en-US" sz="1500" u="none" strike="noStrike" cap="none"/>
                        <a:t>The aim of this paper is to find the nature or background or credibility of the client that is applying for the loan. We use exploratory data analysis technique to deal with the problem of approving or rejecting the loan request or in short loan prediction.</a:t>
                      </a:r>
                      <a:endParaRPr/>
                    </a:p>
                  </a:txBody>
                  <a:tcPr marL="91450" marR="91450" marT="45725" marB="45725"/>
                </a:tc>
                <a:tc>
                  <a:txBody>
                    <a:bodyPr/>
                    <a:lstStyle/>
                    <a:p>
                      <a:pPr marL="0" marR="0" lvl="0" indent="0" algn="ctr" rtl="0">
                        <a:lnSpc>
                          <a:spcPct val="100000"/>
                        </a:lnSpc>
                        <a:spcBef>
                          <a:spcPts val="0"/>
                        </a:spcBef>
                        <a:spcAft>
                          <a:spcPts val="0"/>
                        </a:spcAft>
                        <a:buNone/>
                      </a:pPr>
                      <a:r>
                        <a:rPr lang="en-US" sz="1500" u="none" strike="noStrike" cap="none"/>
                        <a:t>62.12%</a:t>
                      </a:r>
                      <a:endParaRPr/>
                    </a:p>
                    <a:p>
                      <a:pPr marL="0" marR="0" lvl="0" indent="0" algn="ctr" rtl="0">
                        <a:lnSpc>
                          <a:spcPct val="100000"/>
                        </a:lnSpc>
                        <a:spcBef>
                          <a:spcPts val="0"/>
                        </a:spcBef>
                        <a:spcAft>
                          <a:spcPts val="0"/>
                        </a:spcAft>
                        <a:buNone/>
                      </a:pPr>
                      <a:r>
                        <a:rPr lang="en-US" sz="1500" u="none" strike="noStrike" cap="none"/>
                        <a:t>Decision Tree</a:t>
                      </a:r>
                      <a:endParaRPr/>
                    </a:p>
                    <a:p>
                      <a:pPr marL="0" marR="0" lvl="0" indent="0" algn="ctr" rtl="0">
                        <a:lnSpc>
                          <a:spcPct val="100000"/>
                        </a:lnSpc>
                        <a:spcBef>
                          <a:spcPts val="0"/>
                        </a:spcBef>
                        <a:spcAft>
                          <a:spcPts val="0"/>
                        </a:spcAft>
                        <a:buNone/>
                      </a:pPr>
                      <a:r>
                        <a:rPr lang="en-US" sz="1500" u="none" strike="noStrike" cap="none"/>
                        <a:t>85.75%</a:t>
                      </a:r>
                      <a:endParaRPr/>
                    </a:p>
                    <a:p>
                      <a:pPr marL="0" marR="0" lvl="0" indent="0" algn="ctr" rtl="0">
                        <a:lnSpc>
                          <a:spcPct val="100000"/>
                        </a:lnSpc>
                        <a:spcBef>
                          <a:spcPts val="0"/>
                        </a:spcBef>
                        <a:spcAft>
                          <a:spcPts val="0"/>
                        </a:spcAft>
                        <a:buNone/>
                      </a:pPr>
                      <a:r>
                        <a:rPr lang="en-US" sz="1500" u="none" strike="noStrike" cap="none"/>
                        <a:t>Random Forest</a:t>
                      </a:r>
                      <a:endParaRPr sz="1500" u="none" strike="noStrike" cap="none"/>
                    </a:p>
                  </a:txBody>
                  <a:tcPr marL="91450" marR="91450" marT="45725" marB="45725"/>
                </a:tc>
                <a:extLst>
                  <a:ext uri="{0D108BD9-81ED-4DB2-BD59-A6C34878D82A}">
                    <a16:rowId xmlns:a16="http://schemas.microsoft.com/office/drawing/2014/main" val="10001"/>
                  </a:ext>
                </a:extLst>
              </a:tr>
              <a:tr h="2411500">
                <a:tc>
                  <a:txBody>
                    <a:bodyPr/>
                    <a:lstStyle/>
                    <a:p>
                      <a:pPr marL="0" marR="0" lvl="0" indent="0" algn="ctr" rtl="0">
                        <a:lnSpc>
                          <a:spcPct val="100000"/>
                        </a:lnSpc>
                        <a:spcBef>
                          <a:spcPts val="0"/>
                        </a:spcBef>
                        <a:spcAft>
                          <a:spcPts val="0"/>
                        </a:spcAft>
                        <a:buNone/>
                      </a:pPr>
                      <a:r>
                        <a:rPr lang="en-US" sz="1500" u="none" strike="noStrike" cap="none"/>
                        <a:t>7.</a:t>
                      </a:r>
                      <a:endParaRPr sz="15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500" u="none" strike="noStrike" cap="none"/>
                        <a:t>Prediction of Loan Approval using Machine Learning Algorithm: A Review Paper</a:t>
                      </a:r>
                      <a:endParaRPr/>
                    </a:p>
                    <a:p>
                      <a:pPr marL="0" marR="0" lvl="0" indent="0" algn="ctr" rtl="0">
                        <a:lnSpc>
                          <a:spcPct val="100000"/>
                        </a:lnSpc>
                        <a:spcBef>
                          <a:spcPts val="0"/>
                        </a:spcBef>
                        <a:spcAft>
                          <a:spcPts val="0"/>
                        </a:spcAft>
                        <a:buNone/>
                      </a:pPr>
                      <a:r>
                        <a:rPr lang="en-US" sz="1500" u="none" strike="noStrike" cap="none"/>
                        <a:t>IRJET(2021)</a:t>
                      </a:r>
                      <a:endParaRPr sz="15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500" u="none" strike="noStrike" cap="none"/>
                        <a:t>Kathe Rutika Pramod  , Panhale Sakshi Dattatray , Avhad Pooja Prakash  , Ghorpade Dinesh B. , Dapse Punam Laxman</a:t>
                      </a:r>
                      <a:endParaRPr sz="1500" u="none" strike="noStrike" cap="none"/>
                    </a:p>
                  </a:txBody>
                  <a:tcPr marL="91450" marR="91450" marT="45725" marB="45725"/>
                </a:tc>
                <a:tc>
                  <a:txBody>
                    <a:bodyPr/>
                    <a:lstStyle/>
                    <a:p>
                      <a:pPr marL="0" marR="0" lvl="0" indent="0" algn="ctr" rtl="0">
                        <a:lnSpc>
                          <a:spcPct val="100000"/>
                        </a:lnSpc>
                        <a:spcBef>
                          <a:spcPts val="0"/>
                        </a:spcBef>
                        <a:spcAft>
                          <a:spcPts val="0"/>
                        </a:spcAft>
                        <a:buNone/>
                      </a:pPr>
                      <a:r>
                        <a:rPr lang="en-US" sz="1500" u="none" strike="noStrike" cap="none"/>
                        <a:t>Previous research in this era has shown that there are so many methods to study the problem of controlling loan default. But as the right predictions are very important for the maximization of profits</a:t>
                      </a:r>
                      <a:endParaRPr/>
                    </a:p>
                  </a:txBody>
                  <a:tcPr marL="91450" marR="91450" marT="45725" marB="45725"/>
                </a:tc>
                <a:tc>
                  <a:txBody>
                    <a:bodyPr/>
                    <a:lstStyle/>
                    <a:p>
                      <a:pPr marL="0" marR="0" lvl="0" indent="0" algn="ctr" rtl="0">
                        <a:lnSpc>
                          <a:spcPct val="100000"/>
                        </a:lnSpc>
                        <a:spcBef>
                          <a:spcPts val="0"/>
                        </a:spcBef>
                        <a:spcAft>
                          <a:spcPts val="0"/>
                        </a:spcAft>
                        <a:buNone/>
                      </a:pPr>
                      <a:r>
                        <a:rPr lang="en-US" sz="1500" u="none" strike="noStrike" cap="none"/>
                        <a:t>81.1%</a:t>
                      </a:r>
                      <a:endParaRPr/>
                    </a:p>
                    <a:p>
                      <a:pPr marL="0" marR="0" lvl="0" indent="0" algn="ctr" rtl="0">
                        <a:lnSpc>
                          <a:spcPct val="100000"/>
                        </a:lnSpc>
                        <a:spcBef>
                          <a:spcPts val="0"/>
                        </a:spcBef>
                        <a:spcAft>
                          <a:spcPts val="0"/>
                        </a:spcAft>
                        <a:buNone/>
                      </a:pPr>
                      <a:r>
                        <a:rPr lang="en-US" sz="1500" u="none" strike="noStrike" cap="none"/>
                        <a:t>Decision Tree</a:t>
                      </a:r>
                      <a:endParaRPr sz="1500" u="none" strike="noStrike" cap="none"/>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805643" y="295422"/>
            <a:ext cx="7772400" cy="672000"/>
          </a:xfrm>
          <a:prstGeom prst="rect">
            <a:avLst/>
          </a:prstGeom>
          <a:noFill/>
          <a:ln>
            <a:noFill/>
          </a:ln>
        </p:spPr>
        <p:txBody>
          <a:bodyPr spcFirstLastPara="1" wrap="square" lIns="91425" tIns="45700" rIns="91425" bIns="91425" anchor="b" anchorCtr="0">
            <a:noAutofit/>
          </a:bodyPr>
          <a:lstStyle/>
          <a:p>
            <a:pPr marL="0" lvl="0" indent="0" algn="ctr" rtl="0">
              <a:lnSpc>
                <a:spcPct val="100000"/>
              </a:lnSpc>
              <a:spcBef>
                <a:spcPts val="0"/>
              </a:spcBef>
              <a:spcAft>
                <a:spcPts val="0"/>
              </a:spcAft>
              <a:buClr>
                <a:schemeClr val="dk2"/>
              </a:buClr>
              <a:buSzPts val="4000"/>
              <a:buNone/>
            </a:pPr>
            <a:r>
              <a:rPr lang="en-US" b="1"/>
              <a:t>System Description</a:t>
            </a:r>
            <a:endParaRPr b="1"/>
          </a:p>
        </p:txBody>
      </p:sp>
      <p:sp>
        <p:nvSpPr>
          <p:cNvPr id="172" name="Google Shape;172;p20"/>
          <p:cNvSpPr txBox="1">
            <a:spLocks noGrp="1"/>
          </p:cNvSpPr>
          <p:nvPr>
            <p:ph type="ftr" idx="11"/>
          </p:nvPr>
        </p:nvSpPr>
        <p:spPr>
          <a:xfrm>
            <a:off x="1371600" y="6172200"/>
            <a:ext cx="7476978"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              ACE IT department                                       Loan Approval Prediction</a:t>
            </a:r>
            <a:endParaRPr/>
          </a:p>
        </p:txBody>
      </p:sp>
      <p:sp>
        <p:nvSpPr>
          <p:cNvPr id="173" name="Google Shape;173;p20"/>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lnSpc>
                <a:spcPct val="100000"/>
              </a:lnSpc>
              <a:spcBef>
                <a:spcPts val="0"/>
              </a:spcBef>
              <a:spcAft>
                <a:spcPts val="0"/>
              </a:spcAft>
              <a:buSzPts val="1400"/>
              <a:buNone/>
            </a:pPr>
            <a:fld id="{00000000-1234-1234-1234-123412341234}" type="slidenum">
              <a:rPr lang="en-US"/>
              <a:t>9</a:t>
            </a:fld>
            <a:endParaRPr/>
          </a:p>
        </p:txBody>
      </p:sp>
      <p:sp>
        <p:nvSpPr>
          <p:cNvPr id="174" name="Google Shape;174;p20"/>
          <p:cNvSpPr txBox="1">
            <a:spLocks noGrp="1"/>
          </p:cNvSpPr>
          <p:nvPr>
            <p:ph type="body" idx="1"/>
          </p:nvPr>
        </p:nvSpPr>
        <p:spPr>
          <a:xfrm>
            <a:off x="263176" y="936372"/>
            <a:ext cx="7765500" cy="519300"/>
          </a:xfrm>
          <a:prstGeom prst="rect">
            <a:avLst/>
          </a:prstGeom>
          <a:noFill/>
          <a:ln>
            <a:noFill/>
          </a:ln>
        </p:spPr>
        <p:txBody>
          <a:bodyPr spcFirstLastPara="1" wrap="square" lIns="91425" tIns="45700" rIns="91425" bIns="45700" anchor="t" anchorCtr="0">
            <a:normAutofit fontScale="92500" lnSpcReduction="10000"/>
          </a:bodyPr>
          <a:lstStyle/>
          <a:p>
            <a:pPr marL="457200" lvl="0" indent="-313037" algn="l" rtl="0">
              <a:lnSpc>
                <a:spcPct val="100000"/>
              </a:lnSpc>
              <a:spcBef>
                <a:spcPts val="580"/>
              </a:spcBef>
              <a:spcAft>
                <a:spcPts val="0"/>
              </a:spcAft>
              <a:buSzPts val="1330"/>
              <a:buChar char="⚫"/>
            </a:pPr>
            <a:r>
              <a:rPr lang="en-IN" dirty="0"/>
              <a:t> Methodology</a:t>
            </a:r>
            <a:endParaRPr dirty="0"/>
          </a:p>
        </p:txBody>
      </p:sp>
      <p:pic>
        <p:nvPicPr>
          <p:cNvPr id="175" name="Google Shape;175;p20"/>
          <p:cNvPicPr preferRelativeResize="0"/>
          <p:nvPr/>
        </p:nvPicPr>
        <p:blipFill rotWithShape="1">
          <a:blip r:embed="rId3">
            <a:alphaModFix/>
          </a:blip>
          <a:srcRect l="10476" t="9124" r="13164" b="11942"/>
          <a:stretch/>
        </p:blipFill>
        <p:spPr>
          <a:xfrm>
            <a:off x="1371600" y="1524000"/>
            <a:ext cx="6657076" cy="4648200"/>
          </a:xfrm>
          <a:prstGeom prst="rect">
            <a:avLst/>
          </a:prstGeom>
          <a:noFill/>
          <a:ln>
            <a:noFill/>
          </a:ln>
        </p:spPr>
      </p:pic>
    </p:spTree>
  </p:cSld>
  <p:clrMapOvr>
    <a:masterClrMapping/>
  </p:clrMapOvr>
</p:sld>
</file>

<file path=ppt/theme/theme1.xml><?xml version="1.0" encoding="utf-8"?>
<a:theme xmlns:a="http://schemas.openxmlformats.org/drawingml/2006/main"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1964</Words>
  <Application>Microsoft Office PowerPoint</Application>
  <PresentationFormat>On-screen Show (4:3)</PresentationFormat>
  <Paragraphs>318</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Noto Sans Symbols</vt:lpstr>
      <vt:lpstr>Libre Baskerville</vt:lpstr>
      <vt:lpstr>Times New Roman</vt:lpstr>
      <vt:lpstr>Courier New</vt:lpstr>
      <vt:lpstr>Libre Franklin</vt:lpstr>
      <vt:lpstr>Arial</vt:lpstr>
      <vt:lpstr>Calibri</vt:lpstr>
      <vt:lpstr>Equity</vt:lpstr>
      <vt:lpstr>Loan Approval Prediction</vt:lpstr>
      <vt:lpstr>Content</vt:lpstr>
      <vt:lpstr>Introduction </vt:lpstr>
      <vt:lpstr>Problem  Definition &amp;  Proposed  Solution </vt:lpstr>
      <vt:lpstr>Scope of Project</vt:lpstr>
      <vt:lpstr>Review of Literature</vt:lpstr>
      <vt:lpstr>PowerPoint Presentation</vt:lpstr>
      <vt:lpstr>PowerPoint Presentation</vt:lpstr>
      <vt:lpstr>System Description</vt:lpstr>
      <vt:lpstr>PowerPoint Presentation</vt:lpstr>
      <vt:lpstr>Hardware and Software Requirements</vt:lpstr>
      <vt:lpstr>User Interface Design</vt:lpstr>
      <vt:lpstr>PowerPoint Presentation</vt:lpstr>
      <vt:lpstr>PowerPoint Presentation</vt:lpstr>
      <vt:lpstr>Test Cases</vt:lpstr>
      <vt:lpstr>Results and Discussions</vt:lpstr>
      <vt:lpstr>Comparative Analysis </vt:lpstr>
      <vt:lpstr>Conclusion</vt:lpstr>
      <vt:lpstr>Future Scope</vt:lpstr>
      <vt:lpstr>Timeline Chart</vt:lpstr>
      <vt:lpstr>Literature Cited</vt:lpstr>
      <vt:lpstr>PowerPoint Presentation</vt:lpstr>
      <vt:lpstr>Publication by the group</vt:lpstr>
      <vt:lpstr>Acknowledgement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Approval Prediction</dc:title>
  <cp:lastModifiedBy>Vivek Dhole</cp:lastModifiedBy>
  <cp:revision>1</cp:revision>
  <dcterms:modified xsi:type="dcterms:W3CDTF">2022-04-29T16:02:20Z</dcterms:modified>
</cp:coreProperties>
</file>