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72" r:id="rId3"/>
    <p:sldId id="278" r:id="rId4"/>
    <p:sldId id="285" r:id="rId5"/>
    <p:sldId id="313" r:id="rId6"/>
    <p:sldId id="309" r:id="rId7"/>
    <p:sldId id="310" r:id="rId8"/>
    <p:sldId id="273" r:id="rId9"/>
    <p:sldId id="277" r:id="rId10"/>
    <p:sldId id="291" r:id="rId11"/>
    <p:sldId id="279" r:id="rId12"/>
    <p:sldId id="296" r:id="rId13"/>
    <p:sldId id="306" r:id="rId14"/>
    <p:sldId id="304" r:id="rId15"/>
    <p:sldId id="305" r:id="rId16"/>
    <p:sldId id="274" r:id="rId17"/>
    <p:sldId id="312" r:id="rId18"/>
    <p:sldId id="282" r:id="rId19"/>
    <p:sldId id="284" r:id="rId20"/>
    <p:sldId id="294" r:id="rId21"/>
    <p:sldId id="300" r:id="rId22"/>
    <p:sldId id="307" r:id="rId23"/>
    <p:sldId id="311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1CF"/>
    <a:srgbClr val="C6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6E8AD-02A3-604A-6B75-B40158F7B0D2}" v="331" dt="2024-05-06T19:48:32.391"/>
    <p1510:client id="{63439C01-3F14-47D1-9914-FAD6832BC33C}" v="5338" dt="2024-05-07T18:28:54.418"/>
    <p1510:client id="{819094D1-527F-4BFA-BB28-C95917798842}" v="8" dt="2024-05-07T17:44:13.680"/>
    <p1510:client id="{C328ACB0-22C1-5388-2715-61A2D8CE5310}" v="6" dt="2024-05-07T08:27:49.599"/>
    <p1510:client id="{D2F39B28-7FB8-2707-60E5-7A9696A1DE5B}" v="1068" dt="2024-05-06T19:21:16.362"/>
    <p1510:client id="{EAE552D8-6F40-0827-B65C-A96F9A17DF8F}" v="91" dt="2024-05-07T09:09:27.721"/>
    <p1510:client id="{F4BEC64B-21F7-AAC1-1CBC-C099BC14E3D4}" v="992" dt="2024-05-07T13:27:30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99" d="100"/>
          <a:sy n="99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="0">
                <a:solidFill>
                  <a:schemeClr val="tx1"/>
                </a:solidFill>
              </a:rPr>
              <a:t>Test</a:t>
            </a:r>
            <a:r>
              <a:rPr lang="en-IN" b="0" baseline="0">
                <a:solidFill>
                  <a:schemeClr val="tx1"/>
                </a:solidFill>
              </a:rPr>
              <a:t> Scores</a:t>
            </a:r>
            <a:endParaRPr lang="en-IN" b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BiLSTM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Kaggle Score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0.94408999999999998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B-4276-BF5B-6F215D91EA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BERT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Kaggle Score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0.97011999999999998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3B-4276-BF5B-6F215D91EA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RoBERTa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Kaggle Score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0.97099000000000002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3B-4276-BF5B-6F215D91EA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39048096"/>
        <c:axId val="1139046176"/>
      </c:barChart>
      <c:catAx>
        <c:axId val="1139048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39046176"/>
        <c:crosses val="autoZero"/>
        <c:auto val="1"/>
        <c:lblAlgn val="ctr"/>
        <c:lblOffset val="100"/>
        <c:noMultiLvlLbl val="0"/>
      </c:catAx>
      <c:valAx>
        <c:axId val="1139046176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tx1"/>
                    </a:solidFill>
                  </a:rPr>
                  <a:t>Kaggle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04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DC136-8CB3-49DE-892F-2C74CD1D8775}" type="datetimeFigureOut">
              <a:rPr lang="en-IN" smtClean="0"/>
              <a:t>06/08/25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D9D4-37F8-420B-BBD0-A3491F0C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6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9C4-2DB4-4758-A557-371A2EDAD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6E1B8-CE51-4932-887D-75391A1BC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AF6F-E28F-41F0-A499-5790CAE5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876A-0D1E-409F-B4A8-EFBD5312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1F9B7-646F-426B-8B39-F3E2E259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1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C4E7-0E31-4806-ACE1-A8B87C26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CDB7-5E72-4850-B5B3-6649FEECF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4D236-994D-4BA3-97AF-266F5447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1D1B-144A-452E-9127-016A8333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659F-9279-4982-95FD-C1A4B738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54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1D663-3A07-4F9D-AEED-51E7BA06B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B4290-0E2D-425B-81AD-6FAB37824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43438-B2EA-4954-9D57-5CB5B992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AA7F-A492-4583-B55A-6DB90CA0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AB04-76B7-4D63-9102-11ED961B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8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AA02-A0F7-43D4-8726-3AEF7700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F10A-C5E4-466A-BD38-02BEB8A8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7D9D-6F2B-4B75-BEC8-FE1FB789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E3B4-06EC-434B-8B6C-1C0476B5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724A-1840-4CDD-AF9F-2E18EE08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1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F78F-CFD7-40C0-B604-8F35289C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26FDC-3EE0-48E2-B1E0-E71A94FA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60CDA-3C30-4FA5-BDC6-5BE76F06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0C42-0DA8-4D3C-9961-1D800691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7B4D-460B-45A0-A187-AE753E27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19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9327-FF69-4CF0-8CB0-559B4FE9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4302-EEC3-40F5-B77A-6D8039F2D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B0077-B7FC-4488-80F5-02EB44C21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3AAF-7728-415C-8F65-F71F5213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FA22B-1919-4048-88F3-89BD22AA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5D275-F387-49B4-8F52-F38496EE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6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5909-C55F-4248-9F10-6667A3A8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D0A7-4C04-4E15-963B-E2762684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074AB-A20E-4342-8F21-697B55AE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4B67C-AA0D-4345-92A8-41707945B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7CBA8-44A7-4986-A373-B5D8AF02A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C6A01-22F4-4A5D-B225-B4E9E5DB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76C4E-838B-4537-9302-F3A59731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38007-5683-4A50-A08F-2D83CA08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4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AA30-C49A-44CE-B756-87D85C26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4CB78-A84D-4234-BFED-83B1180D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7A2CD-679E-47C5-81D2-DB57207D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82E4-C3A3-49F7-94AF-DBA9F2AD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7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03EF1-47E8-4BAB-B862-016CA238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C270E-0D1E-4BBF-8E73-A05CE067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D103E-8C6D-458C-ADA7-7D931912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DB5E-C66B-4123-AB23-86211212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9E3B-97DE-4B0F-AA66-75AE3FC78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4496A-6FF0-4DA3-A7DC-D94596169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9F911-52D1-493E-8CD3-AC671A9C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CF1B2-1277-42B8-B8C9-3F0044DA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FF37E-22A9-413C-B973-70E569C9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2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5B35-E47E-4D36-BC78-8953EF8D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EAD6A-051A-4A14-8733-F852771B1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ADE92-BD9B-444A-AFC4-55507E9E7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C3E3D-B257-40B1-B4C5-1DABFB6B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5E445-A7AB-443F-A64A-7B8BE27F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87B5C-B1A7-46AE-B7CB-B62791D1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9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AE8BD-F9A3-485D-98F9-84B39463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15B2-7428-46B4-AF26-0D6D96672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73C9-E598-4BAC-945E-9E9B5AF5E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Pulkit Singal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2D32-80E1-4B23-977A-A1F1D5B07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0B7B-C5C1-45DC-A77B-930941B42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7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Models Used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1" y="6549337"/>
            <a:ext cx="10071652" cy="3086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EEEA8E6-1296-695F-9A25-18916BC012BA}"/>
              </a:ext>
            </a:extLst>
          </p:cNvPr>
          <p:cNvSpPr/>
          <p:nvPr/>
        </p:nvSpPr>
        <p:spPr>
          <a:xfrm>
            <a:off x="3724318" y="3421270"/>
            <a:ext cx="671754" cy="30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diagram of a process&#10;&#10;Description automatically generated">
            <a:extLst>
              <a:ext uri="{FF2B5EF4-FFF2-40B4-BE49-F238E27FC236}">
                <a16:creationId xmlns:a16="http://schemas.microsoft.com/office/drawing/2014/main" id="{AE22ED80-6844-B26F-93F8-1A17253E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496" y="2413710"/>
            <a:ext cx="3173006" cy="2384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A diagram of a block diagram&#10;&#10;Description automatically generated">
            <a:extLst>
              <a:ext uri="{FF2B5EF4-FFF2-40B4-BE49-F238E27FC236}">
                <a16:creationId xmlns:a16="http://schemas.microsoft.com/office/drawing/2014/main" id="{78ED839E-B01E-9E58-D0B5-0F47A3B5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950" y="2419442"/>
            <a:ext cx="3171253" cy="2378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10" descr="What does it mean by Bidirectional LSTM? | by Jaimin Mungalpara | Analytics  Vidhya | Medium">
            <a:extLst>
              <a:ext uri="{FF2B5EF4-FFF2-40B4-BE49-F238E27FC236}">
                <a16:creationId xmlns:a16="http://schemas.microsoft.com/office/drawing/2014/main" id="{303FA3A0-F8E2-53A8-0657-001930848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1" y="2405970"/>
            <a:ext cx="3179335" cy="2377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F407820-0086-1567-790B-8A95AEAD4DDF}"/>
              </a:ext>
            </a:extLst>
          </p:cNvPr>
          <p:cNvSpPr/>
          <p:nvPr/>
        </p:nvSpPr>
        <p:spPr>
          <a:xfrm>
            <a:off x="7909351" y="3451649"/>
            <a:ext cx="684045" cy="30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DD3CF-BB6D-7231-EFF4-9D17D78FFC6E}"/>
              </a:ext>
            </a:extLst>
          </p:cNvPr>
          <p:cNvSpPr txBox="1"/>
          <p:nvPr/>
        </p:nvSpPr>
        <p:spPr>
          <a:xfrm>
            <a:off x="343371" y="4861592"/>
            <a:ext cx="317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Bidirectional LSTM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A9B84-A5FE-26CD-A6A7-C1C2716F2C92}"/>
              </a:ext>
            </a:extLst>
          </p:cNvPr>
          <p:cNvSpPr txBox="1"/>
          <p:nvPr/>
        </p:nvSpPr>
        <p:spPr>
          <a:xfrm>
            <a:off x="4509496" y="4861592"/>
            <a:ext cx="31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5ACF6-DA60-8114-0EA9-9740BC36C451}"/>
              </a:ext>
            </a:extLst>
          </p:cNvPr>
          <p:cNvSpPr txBox="1"/>
          <p:nvPr/>
        </p:nvSpPr>
        <p:spPr>
          <a:xfrm>
            <a:off x="8747949" y="4842089"/>
            <a:ext cx="317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RoBERTa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8CD5A5-FABE-6A48-A0CB-977DC62ADD3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9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BERT: Technical Aspects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11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9A5E8-C8C3-4B2F-8A33-DC32348F2B77}"/>
              </a:ext>
            </a:extLst>
          </p:cNvPr>
          <p:cNvSpPr txBox="1"/>
          <p:nvPr/>
        </p:nvSpPr>
        <p:spPr>
          <a:xfrm>
            <a:off x="369236" y="1311567"/>
            <a:ext cx="5945353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BERT utilizes a </a:t>
            </a:r>
            <a:r>
              <a:rPr lang="en-US" b="1" dirty="0">
                <a:cs typeface="Calibri"/>
              </a:rPr>
              <a:t>tokenization technique</a:t>
            </a:r>
            <a:r>
              <a:rPr lang="en-US" dirty="0">
                <a:cs typeface="Calibri"/>
              </a:rPr>
              <a:t> called </a:t>
            </a:r>
            <a:r>
              <a:rPr lang="en-US" b="1" dirty="0" err="1">
                <a:solidFill>
                  <a:srgbClr val="000000"/>
                </a:solidFill>
                <a:ea typeface="+mn-lt"/>
                <a:cs typeface="+mn-lt"/>
              </a:rPr>
              <a:t>WordPiece</a:t>
            </a:r>
            <a:r>
              <a:rPr lang="en-US" dirty="0">
                <a:cs typeface="Calibri"/>
              </a:rPr>
              <a:t>, handling </a:t>
            </a:r>
            <a:r>
              <a:rPr lang="en-US" b="1" dirty="0">
                <a:cs typeface="Calibri"/>
              </a:rPr>
              <a:t>out-of-vocabulary</a:t>
            </a:r>
            <a:r>
              <a:rPr lang="en-US" dirty="0">
                <a:cs typeface="Calibri"/>
              </a:rPr>
              <a:t> words efficiently.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It consists of </a:t>
            </a:r>
            <a:r>
              <a:rPr lang="en-US" b="1" dirty="0">
                <a:cs typeface="Calibri"/>
              </a:rPr>
              <a:t>transformer encoder layers</a:t>
            </a:r>
            <a:r>
              <a:rPr lang="en-US" dirty="0">
                <a:cs typeface="Calibri"/>
              </a:rPr>
              <a:t> with </a:t>
            </a:r>
            <a:r>
              <a:rPr lang="en-US" b="1" dirty="0">
                <a:cs typeface="Calibri"/>
              </a:rPr>
              <a:t>self-attention</a:t>
            </a:r>
            <a:r>
              <a:rPr lang="en-US" dirty="0">
                <a:cs typeface="Calibri"/>
              </a:rPr>
              <a:t> and </a:t>
            </a:r>
            <a:r>
              <a:rPr lang="en-US" b="1" dirty="0">
                <a:cs typeface="Calibri"/>
              </a:rPr>
              <a:t>feedforward networks</a:t>
            </a:r>
            <a:r>
              <a:rPr lang="en-US" dirty="0">
                <a:cs typeface="Calibri"/>
              </a:rPr>
              <a:t>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BERT employs </a:t>
            </a:r>
            <a:r>
              <a:rPr lang="en-US" b="1" dirty="0">
                <a:cs typeface="Calibri"/>
              </a:rPr>
              <a:t>NSP</a:t>
            </a:r>
            <a:r>
              <a:rPr lang="en-US" dirty="0">
                <a:cs typeface="Calibri"/>
              </a:rPr>
              <a:t> in pretraining to capture relationships between consecutive sentences.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It employs </a:t>
            </a:r>
            <a:r>
              <a:rPr lang="en-US" b="1" dirty="0">
                <a:cs typeface="Calibri"/>
              </a:rPr>
              <a:t>MLM</a:t>
            </a:r>
            <a:r>
              <a:rPr lang="en-US" dirty="0">
                <a:cs typeface="Calibri"/>
              </a:rPr>
              <a:t> in pretraining to predict masked tokens, enhancing bidirectional context understanding.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BERT has the          </a:t>
            </a:r>
            <a:r>
              <a:rPr lang="en-US" b="1" dirty="0">
                <a:cs typeface="Calibri"/>
              </a:rPr>
              <a:t>token</a:t>
            </a:r>
            <a:r>
              <a:rPr lang="en-US" dirty="0">
                <a:cs typeface="Calibri"/>
              </a:rPr>
              <a:t>, capturing the context of the entire sentence.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BERT incorporates </a:t>
            </a:r>
            <a:r>
              <a:rPr lang="en-US" b="1" dirty="0">
                <a:cs typeface="Calibri"/>
              </a:rPr>
              <a:t>layer normalization</a:t>
            </a:r>
            <a:r>
              <a:rPr lang="en-US" dirty="0">
                <a:cs typeface="Calibri"/>
              </a:rPr>
              <a:t> after each sublayer, aiding stable training and better generalization.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6FF66C-0E5F-9D5E-97FA-31C9FE86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322" y="1346834"/>
            <a:ext cx="4872291" cy="2511674"/>
          </a:xfrm>
          <a:prstGeom prst="rect">
            <a:avLst/>
          </a:prstGeom>
        </p:spPr>
      </p:pic>
      <p:pic>
        <p:nvPicPr>
          <p:cNvPr id="3" name="Picture 2" descr="Python What Are The Inputs To The Transformer Encoder And, 52% OFF">
            <a:extLst>
              <a:ext uri="{FF2B5EF4-FFF2-40B4-BE49-F238E27FC236}">
                <a16:creationId xmlns:a16="http://schemas.microsoft.com/office/drawing/2014/main" id="{7D411EA6-596D-690F-7CAF-B7553F997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98" y="4158997"/>
            <a:ext cx="4635338" cy="1841020"/>
          </a:xfrm>
          <a:prstGeom prst="rect">
            <a:avLst/>
          </a:prstGeom>
        </p:spPr>
      </p:pic>
      <p:pic>
        <p:nvPicPr>
          <p:cNvPr id="28" name="Picture 27" descr="A close-up of a logo&#10;&#10;Description automatically generated">
            <a:extLst>
              <a:ext uri="{FF2B5EF4-FFF2-40B4-BE49-F238E27FC236}">
                <a16:creationId xmlns:a16="http://schemas.microsoft.com/office/drawing/2014/main" id="{D56E081C-C5AF-154E-D514-60D4580D71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33" t="24704"/>
          <a:stretch/>
        </p:blipFill>
        <p:spPr>
          <a:xfrm>
            <a:off x="2001919" y="4656086"/>
            <a:ext cx="433673" cy="3220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9D3836-9EFD-E342-804D-E41DEB6EDCDF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4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BERT:</a:t>
            </a:r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 Implementation Details</a:t>
            </a:r>
            <a:endParaRPr lang="en-IN" sz="2800" b="1" dirty="0">
              <a:solidFill>
                <a:schemeClr val="accent2">
                  <a:lumMod val="50000"/>
                </a:schemeClr>
              </a:solidFill>
              <a:ea typeface="+mj-ea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12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9A5E8-C8C3-4B2F-8A33-DC32348F2B77}"/>
              </a:ext>
            </a:extLst>
          </p:cNvPr>
          <p:cNvSpPr txBox="1"/>
          <p:nvPr/>
        </p:nvSpPr>
        <p:spPr>
          <a:xfrm>
            <a:off x="608457" y="1437883"/>
            <a:ext cx="6139816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dirty="0">
                <a:cs typeface="Calibri"/>
              </a:rPr>
              <a:t>In our implementation, we:</a:t>
            </a:r>
          </a:p>
          <a:p>
            <a:pPr marL="285750" indent="-285750" algn="just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b="1" dirty="0">
                <a:cs typeface="Calibri"/>
              </a:rPr>
              <a:t>Imported</a:t>
            </a:r>
            <a:r>
              <a:rPr lang="en-US" dirty="0">
                <a:cs typeface="Calibri"/>
              </a:rPr>
              <a:t> the model from transformers module</a:t>
            </a:r>
          </a:p>
          <a:p>
            <a:pPr marL="285750" indent="-285750" algn="just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b="1" dirty="0">
                <a:cs typeface="Calibri"/>
              </a:rPr>
              <a:t>Trained</a:t>
            </a:r>
            <a:r>
              <a:rPr lang="en-US" dirty="0">
                <a:cs typeface="Calibri"/>
              </a:rPr>
              <a:t> the model from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scratch for classification problem</a:t>
            </a:r>
          </a:p>
          <a:p>
            <a:pPr marL="285750" indent="-285750" algn="just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dirty="0">
                <a:cs typeface="Calibri"/>
              </a:rPr>
              <a:t>Used the model for</a:t>
            </a:r>
            <a:r>
              <a:rPr lang="en-US" b="1" dirty="0">
                <a:cs typeface="Calibri"/>
              </a:rPr>
              <a:t> inference</a:t>
            </a:r>
          </a:p>
        </p:txBody>
      </p:sp>
      <p:pic>
        <p:nvPicPr>
          <p:cNvPr id="3" name="Picture 2" descr="Python What Are The Inputs To The Transformer Encoder And, 52% OFF">
            <a:extLst>
              <a:ext uri="{FF2B5EF4-FFF2-40B4-BE49-F238E27FC236}">
                <a16:creationId xmlns:a16="http://schemas.microsoft.com/office/drawing/2014/main" id="{F91002D7-92FF-0C51-C24D-5BE0A018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273" y="2007120"/>
            <a:ext cx="5109482" cy="2924175"/>
          </a:xfrm>
          <a:prstGeom prst="rect">
            <a:avLst/>
          </a:prstGeom>
        </p:spPr>
      </p:pic>
      <p:pic>
        <p:nvPicPr>
          <p:cNvPr id="2" name="Picture 1" descr="Real-Time Natural Language Understanding with BERT Using TensorRT | NVIDIA  Technical Blog">
            <a:extLst>
              <a:ext uri="{FF2B5EF4-FFF2-40B4-BE49-F238E27FC236}">
                <a16:creationId xmlns:a16="http://schemas.microsoft.com/office/drawing/2014/main" id="{1456C44D-BAF3-12AB-B245-BB87D2A3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74728"/>
            <a:ext cx="4952999" cy="23727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C978ED-E932-4540-81CF-536E1D381593}"/>
              </a:ext>
            </a:extLst>
          </p:cNvPr>
          <p:cNvSpPr/>
          <p:nvPr/>
        </p:nvSpPr>
        <p:spPr>
          <a:xfrm>
            <a:off x="0" y="6567811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0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BERT: Implementation</a:t>
            </a:r>
            <a:endParaRPr lang="en-US">
              <a:solidFill>
                <a:schemeClr val="accent2">
                  <a:lumMod val="50000"/>
                </a:schemeClr>
              </a:solidFill>
              <a:ea typeface="+mj-ea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13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8A620-D2D5-20A8-7321-C0EB1674D163}"/>
              </a:ext>
            </a:extLst>
          </p:cNvPr>
          <p:cNvSpPr txBox="1"/>
          <p:nvPr/>
        </p:nvSpPr>
        <p:spPr>
          <a:xfrm>
            <a:off x="238433" y="1565787"/>
            <a:ext cx="6848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1F4E79"/>
                </a:solidFill>
              </a:rPr>
              <a:t>Architecture Parameters:</a:t>
            </a:r>
            <a:r>
              <a:rPr lang="en-US" sz="2400">
                <a:solidFill>
                  <a:srgbClr val="BFBEBB"/>
                </a:solidFill>
                <a:cs typeface="Calibri"/>
              </a:rPr>
              <a:t>​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FED45-2E89-D774-76D1-0579A27D7D14}"/>
              </a:ext>
            </a:extLst>
          </p:cNvPr>
          <p:cNvSpPr txBox="1"/>
          <p:nvPr/>
        </p:nvSpPr>
        <p:spPr>
          <a:xfrm>
            <a:off x="238433" y="4122174"/>
            <a:ext cx="7229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1F4E79"/>
                </a:solidFill>
              </a:rPr>
              <a:t>Training Parameters:</a:t>
            </a:r>
            <a:r>
              <a:rPr lang="en-US" sz="2400">
                <a:solidFill>
                  <a:srgbClr val="BFBEBB"/>
                </a:solidFill>
                <a:cs typeface="Calibri"/>
              </a:rPr>
              <a:t>​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1B614-68DF-AB85-ABCA-E3F148D2C775}"/>
              </a:ext>
            </a:extLst>
          </p:cNvPr>
          <p:cNvSpPr txBox="1"/>
          <p:nvPr/>
        </p:nvSpPr>
        <p:spPr>
          <a:xfrm>
            <a:off x="238432" y="4589207"/>
            <a:ext cx="446384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Loss Function = Binary Cross Entropy</a:t>
            </a:r>
            <a:r>
              <a:rPr lang="en-US" sz="2000">
                <a:cs typeface="Arial"/>
              </a:rPr>
              <a:t>​</a:t>
            </a:r>
          </a:p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Optimizer = Adam</a:t>
            </a:r>
            <a:r>
              <a:rPr lang="en-US" sz="2000">
                <a:cs typeface="Arial"/>
              </a:rPr>
              <a:t>​</a:t>
            </a:r>
          </a:p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Learning Rate = 0.00001</a:t>
            </a:r>
            <a:r>
              <a:rPr lang="en-US" sz="2000">
                <a:cs typeface="Arial"/>
              </a:rPr>
              <a:t>​</a:t>
            </a:r>
          </a:p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Number of Epochs = 15</a:t>
            </a:r>
            <a:endParaRPr lang="en-US" sz="2000">
              <a:cs typeface="Arial"/>
            </a:endParaRPr>
          </a:p>
        </p:txBody>
      </p:sp>
      <p:pic>
        <p:nvPicPr>
          <p:cNvPr id="8" name="Picture 7" descr="BERT Transformers – How Do They Work? | Exxact Blog">
            <a:extLst>
              <a:ext uri="{FF2B5EF4-FFF2-40B4-BE49-F238E27FC236}">
                <a16:creationId xmlns:a16="http://schemas.microsoft.com/office/drawing/2014/main" id="{C980590B-261B-8A6F-62B4-D67B41AB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68" y="3423014"/>
            <a:ext cx="4855028" cy="232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52FA23-42C0-2017-A5FB-3979A2498AC1}"/>
              </a:ext>
            </a:extLst>
          </p:cNvPr>
          <p:cNvSpPr txBox="1"/>
          <p:nvPr/>
        </p:nvSpPr>
        <p:spPr>
          <a:xfrm>
            <a:off x="464575" y="2103253"/>
            <a:ext cx="1021571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Tokenizer = </a:t>
            </a:r>
            <a:r>
              <a:rPr lang="en-US" sz="2000" err="1">
                <a:ea typeface="+mn-lt"/>
                <a:cs typeface="+mn-lt"/>
              </a:rPr>
              <a:t>BertTokenizer.from_pretrained</a:t>
            </a:r>
            <a:r>
              <a:rPr lang="en-US" sz="2000">
                <a:ea typeface="+mn-lt"/>
                <a:cs typeface="+mn-lt"/>
              </a:rPr>
              <a:t>(‘</a:t>
            </a:r>
            <a:r>
              <a:rPr lang="en-US" sz="2000" err="1">
                <a:ea typeface="+mn-lt"/>
                <a:cs typeface="+mn-lt"/>
              </a:rPr>
              <a:t>bert</a:t>
            </a:r>
            <a:r>
              <a:rPr lang="en-US" sz="2000">
                <a:ea typeface="+mn-lt"/>
                <a:cs typeface="+mn-lt"/>
              </a:rPr>
              <a:t>-base-uncased’)</a:t>
            </a:r>
          </a:p>
          <a:p>
            <a:pPr marL="342900" indent="-342900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Layer 1: </a:t>
            </a:r>
            <a:r>
              <a:rPr lang="en-US" sz="2000" err="1">
                <a:ea typeface="+mn-lt"/>
                <a:cs typeface="Arial"/>
              </a:rPr>
              <a:t>BertModel</a:t>
            </a:r>
            <a:r>
              <a:rPr lang="en-US" sz="2000" err="1">
                <a:ea typeface="+mn-lt"/>
                <a:cs typeface="+mn-lt"/>
              </a:rPr>
              <a:t>.from_pretrained</a:t>
            </a:r>
            <a:r>
              <a:rPr lang="en-US" sz="2000">
                <a:ea typeface="+mn-lt"/>
                <a:cs typeface="+mn-lt"/>
              </a:rPr>
              <a:t>(‘</a:t>
            </a:r>
            <a:r>
              <a:rPr lang="en-US" sz="2000" err="1">
                <a:ea typeface="+mn-lt"/>
                <a:cs typeface="+mn-lt"/>
              </a:rPr>
              <a:t>bert</a:t>
            </a:r>
            <a:r>
              <a:rPr lang="en-US" sz="2000">
                <a:ea typeface="+mn-lt"/>
                <a:cs typeface="+mn-lt"/>
              </a:rPr>
              <a:t>-base-uncased’)</a:t>
            </a:r>
          </a:p>
          <a:p>
            <a:pPr marL="226695" indent="-226695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  Layer 2: Dropout (0.3)</a:t>
            </a:r>
          </a:p>
          <a:p>
            <a:pPr marL="226695" indent="-226695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  Layer 3: Linear (768, 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8ECD8C-9660-0743-A470-E8E5BDAEC65A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1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BERT: Loss Curves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14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47592-03BD-4B94-E8C4-1B0308F5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18" y="2218439"/>
            <a:ext cx="5291344" cy="3184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E6392-D744-53A3-6E3F-77C1B3AC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40" y="2208500"/>
            <a:ext cx="5298390" cy="3184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08AB66-2AC0-6E41-9C15-37352424E677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BERT: Training Data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15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Detection of Sarcastic News Headlines</a:t>
            </a:r>
            <a:endParaRPr lang="en-US" sz="130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6A5690-D908-9BE3-8F13-142CBCB3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10835"/>
              </p:ext>
            </p:extLst>
          </p:nvPr>
        </p:nvGraphicFramePr>
        <p:xfrm>
          <a:off x="2944380" y="4298543"/>
          <a:ext cx="630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7446256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68444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9629818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974125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75049142"/>
                    </a:ext>
                  </a:extLst>
                </a:gridCol>
              </a:tblGrid>
              <a:tr h="2520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Training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4765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 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F1-Score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710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8406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2718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7594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234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992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79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Macro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16000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72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Weighted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16000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5191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1AC84D7-58E1-A0B7-6678-14FC28FD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60" y="1390097"/>
            <a:ext cx="3229182" cy="2661871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B25845-E93B-A48A-6141-23FA4FF005D3}"/>
              </a:ext>
            </a:extLst>
          </p:cNvPr>
          <p:cNvSpPr txBox="1"/>
          <p:nvPr/>
        </p:nvSpPr>
        <p:spPr>
          <a:xfrm>
            <a:off x="-204019" y="2180303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Confusion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Matrix</a:t>
            </a:r>
            <a:r>
              <a:rPr lang="en-US" sz="2400">
                <a:cs typeface="Segoe UI"/>
              </a:rPr>
              <a:t>​​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7CCB2-9155-3419-EFFD-231578803B3D}"/>
              </a:ext>
            </a:extLst>
          </p:cNvPr>
          <p:cNvSpPr txBox="1"/>
          <p:nvPr/>
        </p:nvSpPr>
        <p:spPr>
          <a:xfrm>
            <a:off x="644013" y="4871884"/>
            <a:ext cx="1895168" cy="855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</a:rPr>
              <a:t>Classification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algn="ctr"/>
            <a:r>
              <a:rPr lang="en-US" sz="2400" b="1">
                <a:solidFill>
                  <a:srgbClr val="1F4E79"/>
                </a:solidFill>
              </a:rPr>
              <a:t> Report </a:t>
            </a:r>
            <a:r>
              <a:rPr lang="en-US" sz="2400"/>
              <a:t>​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46C90-FBE5-AACA-7A44-606AA51BAF56}"/>
              </a:ext>
            </a:extLst>
          </p:cNvPr>
          <p:cNvSpPr txBox="1"/>
          <p:nvPr/>
        </p:nvSpPr>
        <p:spPr>
          <a:xfrm>
            <a:off x="9751141" y="1922206"/>
            <a:ext cx="200578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Receiver 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Operating 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Characteristic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(ROC) Curve</a:t>
            </a:r>
            <a:r>
              <a:rPr lang="en-US" sz="2400">
                <a:cs typeface="Segoe UI"/>
              </a:rPr>
              <a:t>​​</a:t>
            </a:r>
            <a:endParaRPr lang="en-US"/>
          </a:p>
        </p:txBody>
      </p:sp>
      <p:pic>
        <p:nvPicPr>
          <p:cNvPr id="16" name="Picture 15" descr="A line graph with a blue line&#10;&#10;Description automatically generated">
            <a:extLst>
              <a:ext uri="{FF2B5EF4-FFF2-40B4-BE49-F238E27FC236}">
                <a16:creationId xmlns:a16="http://schemas.microsoft.com/office/drawing/2014/main" id="{94D96B8B-0D8A-F002-9F71-C0C0BAF2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996" y="1385619"/>
            <a:ext cx="3551028" cy="26490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AA0D4E-A834-E34C-8A42-70CB85B594F2}"/>
              </a:ext>
            </a:extLst>
          </p:cNvPr>
          <p:cNvSpPr/>
          <p:nvPr/>
        </p:nvSpPr>
        <p:spPr>
          <a:xfrm>
            <a:off x="0" y="6567811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BERT: Validation Data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16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Detection of Sarcastic News Headlines</a:t>
            </a:r>
            <a:endParaRPr lang="en-US" sz="130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6A5690-D908-9BE3-8F13-142CBCB3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91310"/>
              </p:ext>
            </p:extLst>
          </p:nvPr>
        </p:nvGraphicFramePr>
        <p:xfrm>
          <a:off x="3067284" y="4433736"/>
          <a:ext cx="630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7446256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68444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9629818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974125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75049142"/>
                    </a:ext>
                  </a:extLst>
                </a:gridCol>
              </a:tblGrid>
              <a:tr h="2520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Validation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4765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 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F1-Score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710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3560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2718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3288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234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992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6864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79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Macro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6864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72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Weighted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6864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51911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EC80BB2-5B2A-1DBD-CBB0-94C36FEF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77" y="1513553"/>
            <a:ext cx="3711985" cy="271247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9D3F9F-FA12-0A50-7271-966FCB448AE4}"/>
              </a:ext>
            </a:extLst>
          </p:cNvPr>
          <p:cNvSpPr txBox="1"/>
          <p:nvPr/>
        </p:nvSpPr>
        <p:spPr>
          <a:xfrm>
            <a:off x="410497" y="501936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</a:rPr>
              <a:t>Classification Report 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F48C0-270B-A350-5BBE-7528F932C66E}"/>
              </a:ext>
            </a:extLst>
          </p:cNvPr>
          <p:cNvSpPr txBox="1"/>
          <p:nvPr/>
        </p:nvSpPr>
        <p:spPr>
          <a:xfrm>
            <a:off x="410496" y="2229464"/>
            <a:ext cx="183371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</a:rPr>
              <a:t>Confusion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algn="ctr"/>
            <a:r>
              <a:rPr lang="en-US" sz="2400" b="1">
                <a:solidFill>
                  <a:srgbClr val="1F4E79"/>
                </a:solidFill>
              </a:rPr>
              <a:t> Matrix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AFCC4-03CE-7647-479E-F1F2AF9EF190}"/>
              </a:ext>
            </a:extLst>
          </p:cNvPr>
          <p:cNvSpPr txBox="1"/>
          <p:nvPr/>
        </p:nvSpPr>
        <p:spPr>
          <a:xfrm>
            <a:off x="9775723" y="1860755"/>
            <a:ext cx="201807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</a:rPr>
              <a:t>Receiver 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algn="ctr"/>
            <a:r>
              <a:rPr lang="en-US" sz="2400" b="1">
                <a:solidFill>
                  <a:srgbClr val="1F4E79"/>
                </a:solidFill>
              </a:rPr>
              <a:t>Operating 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2400" b="1">
                <a:solidFill>
                  <a:srgbClr val="1F4E79"/>
                </a:solidFill>
              </a:rPr>
              <a:t>Characteristic (ROC) Curve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  <p:pic>
        <p:nvPicPr>
          <p:cNvPr id="9" name="Picture 8" descr="A graph of a function&#10;&#10;Description automatically generated">
            <a:extLst>
              <a:ext uri="{FF2B5EF4-FFF2-40B4-BE49-F238E27FC236}">
                <a16:creationId xmlns:a16="http://schemas.microsoft.com/office/drawing/2014/main" id="{9CC6CE88-C93D-4250-2913-73E1252DE0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"/>
          <a:stretch/>
        </p:blipFill>
        <p:spPr>
          <a:xfrm>
            <a:off x="6058974" y="1513553"/>
            <a:ext cx="3647626" cy="26976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7D60FB-F227-264B-AE0F-790DFCDA513C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8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3C4EA41-F990-4747-9F06-AFC11E186B52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Detection of Sarcastic News Headlines</a:t>
            </a:r>
            <a:endParaRPr lang="en-IN" sz="13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13805-40AD-4082-BA26-B86F0BB06D74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17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D96B68-0983-4153-A9C9-2EA73AA4B61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0642FD-DCC9-4B5C-ADA2-7E23D169178F}"/>
              </a:ext>
            </a:extLst>
          </p:cNvPr>
          <p:cNvSpPr/>
          <p:nvPr/>
        </p:nvSpPr>
        <p:spPr>
          <a:xfrm>
            <a:off x="6095999" y="-2982"/>
            <a:ext cx="6096000" cy="257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73F6B6-9D18-4476-99DB-AD8DE36DA3D8}"/>
              </a:ext>
            </a:extLst>
          </p:cNvPr>
          <p:cNvSpPr/>
          <p:nvPr/>
        </p:nvSpPr>
        <p:spPr>
          <a:xfrm>
            <a:off x="404190" y="2948739"/>
            <a:ext cx="11383617" cy="960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err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RoBERTa</a:t>
            </a:r>
            <a:r>
              <a:rPr lang="en-US" sz="40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 (Robustly optimized BERT approach)</a:t>
            </a:r>
            <a:endParaRPr lang="en-US">
              <a:solidFill>
                <a:schemeClr val="accent2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D6ADE5-5311-B842-BFF4-C30A10220B68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9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 err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RoBERTa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: Introduction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18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601129-4987-CF8B-CE1D-6BEE3E9C6B2E}"/>
              </a:ext>
            </a:extLst>
          </p:cNvPr>
          <p:cNvSpPr txBox="1"/>
          <p:nvPr/>
        </p:nvSpPr>
        <p:spPr>
          <a:xfrm>
            <a:off x="333096" y="1612294"/>
            <a:ext cx="57371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Self Attention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Add and Norm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Feed Forward Network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Add and Norm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A58E6D-95AF-70B0-C403-095A7906372D}"/>
              </a:ext>
            </a:extLst>
          </p:cNvPr>
          <p:cNvSpPr txBox="1"/>
          <p:nvPr/>
        </p:nvSpPr>
        <p:spPr>
          <a:xfrm>
            <a:off x="345388" y="2872821"/>
            <a:ext cx="6108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Pre-training: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33E61B-C7D3-6626-CABD-ACDEE2475E48}"/>
              </a:ext>
            </a:extLst>
          </p:cNvPr>
          <p:cNvSpPr txBox="1"/>
          <p:nvPr/>
        </p:nvSpPr>
        <p:spPr>
          <a:xfrm>
            <a:off x="345387" y="1212106"/>
            <a:ext cx="609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Architecture (Encoder-only Transformer):</a:t>
            </a:r>
            <a:endParaRPr lang="en-US" b="1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6FE56-6A72-C037-1FAD-80E7D75B18C0}"/>
              </a:ext>
            </a:extLst>
          </p:cNvPr>
          <p:cNvSpPr txBox="1"/>
          <p:nvPr/>
        </p:nvSpPr>
        <p:spPr>
          <a:xfrm>
            <a:off x="345387" y="3313751"/>
            <a:ext cx="57371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More training data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Masked Language Modelling (like BERT) 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Dynamic Masking Strategies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No Next Sentence Prediction (NSP)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2202C-24FA-5BEB-7731-A63D7F105327}"/>
              </a:ext>
            </a:extLst>
          </p:cNvPr>
          <p:cNvSpPr txBox="1"/>
          <p:nvPr/>
        </p:nvSpPr>
        <p:spPr>
          <a:xfrm>
            <a:off x="345388" y="4577496"/>
            <a:ext cx="6108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Applications: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ECBC1-D0E9-F9D1-4BA8-D5BA67395B70}"/>
              </a:ext>
            </a:extLst>
          </p:cNvPr>
          <p:cNvSpPr txBox="1"/>
          <p:nvPr/>
        </p:nvSpPr>
        <p:spPr>
          <a:xfrm>
            <a:off x="345387" y="5018426"/>
            <a:ext cx="57371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Classification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Sentiment Analysis 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Question Answering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1B45C-3906-11B7-9AB1-23F90F0A4C2A}"/>
              </a:ext>
            </a:extLst>
          </p:cNvPr>
          <p:cNvSpPr txBox="1"/>
          <p:nvPr/>
        </p:nvSpPr>
        <p:spPr>
          <a:xfrm>
            <a:off x="348985" y="6035951"/>
            <a:ext cx="5959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Provides bidirectional context!</a:t>
            </a:r>
          </a:p>
        </p:txBody>
      </p:sp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4CE432EB-E2AB-5DDB-1816-67E92371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48" y="1181546"/>
            <a:ext cx="5959881" cy="52661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DA9BBE-2CCE-E841-92B7-E7E718BEDE6A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4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 err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RoBERTa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: Working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19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9A5E8-C8C3-4B2F-8A33-DC32348F2B77}"/>
              </a:ext>
            </a:extLst>
          </p:cNvPr>
          <p:cNvSpPr txBox="1"/>
          <p:nvPr/>
        </p:nvSpPr>
        <p:spPr>
          <a:xfrm>
            <a:off x="135193" y="1573447"/>
            <a:ext cx="5694754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Pre-training:</a:t>
            </a:r>
          </a:p>
          <a:p>
            <a:pPr marL="285750" indent="-285750" algn="just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Pre-training on a large text corpus</a:t>
            </a:r>
          </a:p>
          <a:p>
            <a:pPr marL="285750" indent="-285750" algn="just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Randomly masking of a fraction of the tokens in each phrase</a:t>
            </a:r>
          </a:p>
          <a:p>
            <a:pPr marL="285750" indent="-285750" algn="just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Training to predict the masked tokens based on the context provided by the unmasked tokens</a:t>
            </a:r>
            <a:endParaRPr lang="en-US" sz="1600"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C7AF85-9B06-4AE5-9938-FD487613FEFB}"/>
              </a:ext>
            </a:extLst>
          </p:cNvPr>
          <p:cNvSpPr txBox="1"/>
          <p:nvPr/>
        </p:nvSpPr>
        <p:spPr>
          <a:xfrm>
            <a:off x="140371" y="3294166"/>
            <a:ext cx="5695679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b="1" dirty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Fine-tuning:</a:t>
            </a:r>
          </a:p>
          <a:p>
            <a:pPr marL="285750" indent="-285750" algn="just">
              <a:buFont typeface="Wingdings"/>
              <a:buChar char="Ø"/>
            </a:pPr>
            <a:r>
              <a:rPr lang="en-US" sz="1600" dirty="0">
                <a:ea typeface="+mn-lt"/>
                <a:cs typeface="+mn-lt"/>
              </a:rPr>
              <a:t>Training on a smaller dataset that is specific to the task at hand, utilizing the pre-learned weights as initialization</a:t>
            </a:r>
          </a:p>
          <a:p>
            <a:pPr marL="285750" indent="-285750" algn="just">
              <a:buFont typeface="Wingdings"/>
              <a:buChar char="Ø"/>
            </a:pPr>
            <a:r>
              <a:rPr lang="en-US" sz="1600" dirty="0">
                <a:ea typeface="+mn-lt"/>
                <a:cs typeface="+mn-lt"/>
              </a:rPr>
              <a:t>Fine-tuning for specific NLP tasks, including NER, sentiment analysis, or QA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D6329-1AD0-CF27-EE93-21F35049A32E}"/>
              </a:ext>
            </a:extLst>
          </p:cNvPr>
          <p:cNvSpPr txBox="1"/>
          <p:nvPr/>
        </p:nvSpPr>
        <p:spPr>
          <a:xfrm>
            <a:off x="135193" y="4993645"/>
            <a:ext cx="569567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Inference: </a:t>
            </a:r>
          </a:p>
          <a:p>
            <a:pPr marL="285750" indent="-285750" algn="just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Utilizing the model for inference on a new text, using the learned representations to make predictions</a:t>
            </a:r>
            <a:endParaRPr lang="en-US" sz="1600">
              <a:solidFill>
                <a:schemeClr val="accent1"/>
              </a:solidFill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B5D49C-AFDB-B6A7-B39C-C2AE6AC98C93}"/>
              </a:ext>
            </a:extLst>
          </p:cNvPr>
          <p:cNvGrpSpPr/>
          <p:nvPr/>
        </p:nvGrpSpPr>
        <p:grpSpPr>
          <a:xfrm>
            <a:off x="6215268" y="1370458"/>
            <a:ext cx="5711166" cy="4725037"/>
            <a:chOff x="6215268" y="1370458"/>
            <a:chExt cx="5711166" cy="4725037"/>
          </a:xfrm>
        </p:grpSpPr>
        <p:pic>
          <p:nvPicPr>
            <p:cNvPr id="2" name="Picture 1" descr="A diagram of a diagram&#10;&#10;Description automatically generated">
              <a:extLst>
                <a:ext uri="{FF2B5EF4-FFF2-40B4-BE49-F238E27FC236}">
                  <a16:creationId xmlns:a16="http://schemas.microsoft.com/office/drawing/2014/main" id="{FE4C995A-67BC-88EF-A7D3-0940C29D7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5268" y="1370458"/>
              <a:ext cx="5711166" cy="3623187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A39E68-03E2-7A8F-A549-5544583BA1D0}"/>
                </a:ext>
              </a:extLst>
            </p:cNvPr>
            <p:cNvSpPr/>
            <p:nvPr/>
          </p:nvSpPr>
          <p:spPr>
            <a:xfrm>
              <a:off x="8564447" y="5791691"/>
              <a:ext cx="1970002" cy="303804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0: He drinks milk</a:t>
              </a:r>
              <a:endParaRPr lang="en-IN" sz="1400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F8AF083A-9F8A-FD91-7DA9-469659691AFB}"/>
                </a:ext>
              </a:extLst>
            </p:cNvPr>
            <p:cNvSpPr/>
            <p:nvPr/>
          </p:nvSpPr>
          <p:spPr>
            <a:xfrm rot="10800000">
              <a:off x="9461073" y="5487886"/>
              <a:ext cx="176751" cy="30380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30DDC7E9-BC19-5E07-2584-A52AD21004F7}"/>
                </a:ext>
              </a:extLst>
            </p:cNvPr>
            <p:cNvSpPr/>
            <p:nvPr/>
          </p:nvSpPr>
          <p:spPr>
            <a:xfrm>
              <a:off x="9473233" y="4882812"/>
              <a:ext cx="176751" cy="30380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B33215-5A1F-3740-52CA-64980EAEC301}"/>
                </a:ext>
              </a:extLst>
            </p:cNvPr>
            <p:cNvSpPr txBox="1"/>
            <p:nvPr/>
          </p:nvSpPr>
          <p:spPr>
            <a:xfrm>
              <a:off x="8576607" y="5179765"/>
              <a:ext cx="1970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Loss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0E0DF50-5223-4545-AA06-3C657D2CD92B}"/>
              </a:ext>
            </a:extLst>
          </p:cNvPr>
          <p:cNvSpPr/>
          <p:nvPr/>
        </p:nvSpPr>
        <p:spPr>
          <a:xfrm>
            <a:off x="0" y="6567811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8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RoBERTa: Implementation</a:t>
            </a:r>
            <a:endParaRPr lang="en-US">
              <a:solidFill>
                <a:schemeClr val="accent2">
                  <a:lumMod val="50000"/>
                </a:schemeClr>
              </a:solidFill>
              <a:ea typeface="+mj-ea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20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8A620-D2D5-20A8-7321-C0EB1674D163}"/>
              </a:ext>
            </a:extLst>
          </p:cNvPr>
          <p:cNvSpPr txBox="1"/>
          <p:nvPr/>
        </p:nvSpPr>
        <p:spPr>
          <a:xfrm>
            <a:off x="464575" y="1636220"/>
            <a:ext cx="6848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1F4E79"/>
                </a:solidFill>
              </a:rPr>
              <a:t>Architecture Parameters:</a:t>
            </a:r>
            <a:r>
              <a:rPr lang="en-US" sz="2400">
                <a:solidFill>
                  <a:srgbClr val="BFBEBB"/>
                </a:solidFill>
                <a:cs typeface="Calibri"/>
              </a:rPr>
              <a:t>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F06FC-56E6-0B4E-D7D7-B319A5D89866}"/>
              </a:ext>
            </a:extLst>
          </p:cNvPr>
          <p:cNvSpPr txBox="1"/>
          <p:nvPr/>
        </p:nvSpPr>
        <p:spPr>
          <a:xfrm>
            <a:off x="464575" y="2103253"/>
            <a:ext cx="1021571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Tokenizer = </a:t>
            </a:r>
            <a:r>
              <a:rPr lang="en-US" sz="2000" err="1">
                <a:ea typeface="+mn-lt"/>
                <a:cs typeface="+mn-lt"/>
              </a:rPr>
              <a:t>RobertaTokenizer.from_pretrained</a:t>
            </a:r>
            <a:r>
              <a:rPr lang="en-US" sz="2000">
                <a:ea typeface="+mn-lt"/>
                <a:cs typeface="+mn-lt"/>
              </a:rPr>
              <a:t>(‘</a:t>
            </a:r>
            <a:r>
              <a:rPr lang="en-US" sz="2000" err="1">
                <a:ea typeface="+mn-lt"/>
                <a:cs typeface="+mn-lt"/>
              </a:rPr>
              <a:t>roberta</a:t>
            </a:r>
            <a:r>
              <a:rPr lang="en-US" sz="2000">
                <a:ea typeface="+mn-lt"/>
                <a:cs typeface="+mn-lt"/>
              </a:rPr>
              <a:t>-base’)</a:t>
            </a:r>
          </a:p>
          <a:p>
            <a:pPr marL="342900" indent="-342900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Layer 1: </a:t>
            </a:r>
            <a:r>
              <a:rPr lang="en-US" sz="2000" err="1">
                <a:ea typeface="+mn-lt"/>
                <a:cs typeface="Arial"/>
              </a:rPr>
              <a:t>RoBERTaModel</a:t>
            </a:r>
            <a:r>
              <a:rPr lang="en-US" sz="2000" err="1">
                <a:ea typeface="+mn-lt"/>
                <a:cs typeface="+mn-lt"/>
              </a:rPr>
              <a:t>.from_pretrained</a:t>
            </a:r>
            <a:r>
              <a:rPr lang="en-US" sz="2000">
                <a:ea typeface="+mn-lt"/>
                <a:cs typeface="+mn-lt"/>
              </a:rPr>
              <a:t>(‘</a:t>
            </a:r>
            <a:r>
              <a:rPr lang="en-US" sz="2000" err="1">
                <a:ea typeface="+mn-lt"/>
                <a:cs typeface="+mn-lt"/>
              </a:rPr>
              <a:t>roberta</a:t>
            </a:r>
            <a:r>
              <a:rPr lang="en-US" sz="2000">
                <a:ea typeface="+mn-lt"/>
                <a:cs typeface="+mn-lt"/>
              </a:rPr>
              <a:t>-base’)</a:t>
            </a:r>
          </a:p>
          <a:p>
            <a:pPr marL="226695" indent="-226695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  Layer 2: Dropout (0.3)</a:t>
            </a:r>
          </a:p>
          <a:p>
            <a:pPr marL="226695" indent="-226695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  Layer 3: Linear (768,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FED45-2E89-D774-76D1-0579A27D7D14}"/>
              </a:ext>
            </a:extLst>
          </p:cNvPr>
          <p:cNvSpPr txBox="1"/>
          <p:nvPr/>
        </p:nvSpPr>
        <p:spPr>
          <a:xfrm>
            <a:off x="464575" y="4192607"/>
            <a:ext cx="7229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1F4E79"/>
                </a:solidFill>
              </a:rPr>
              <a:t>Training Parameters:</a:t>
            </a:r>
            <a:r>
              <a:rPr lang="en-US" sz="2400">
                <a:solidFill>
                  <a:srgbClr val="BFBEBB"/>
                </a:solidFill>
                <a:cs typeface="Calibri"/>
              </a:rPr>
              <a:t>​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1B614-68DF-AB85-ABCA-E3F148D2C775}"/>
              </a:ext>
            </a:extLst>
          </p:cNvPr>
          <p:cNvSpPr txBox="1"/>
          <p:nvPr/>
        </p:nvSpPr>
        <p:spPr>
          <a:xfrm>
            <a:off x="464574" y="4659640"/>
            <a:ext cx="446384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Loss Function = Binary Cross Entropy</a:t>
            </a:r>
            <a:r>
              <a:rPr lang="en-US" sz="2000">
                <a:cs typeface="Arial"/>
              </a:rPr>
              <a:t>​</a:t>
            </a:r>
          </a:p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Optimizer = Adam</a:t>
            </a:r>
            <a:r>
              <a:rPr lang="en-US" sz="2000">
                <a:cs typeface="Arial"/>
              </a:rPr>
              <a:t>​</a:t>
            </a:r>
          </a:p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Learning Rate = 0.00001</a:t>
            </a:r>
            <a:r>
              <a:rPr lang="en-US" sz="2000">
                <a:cs typeface="Arial"/>
              </a:rPr>
              <a:t>​</a:t>
            </a:r>
          </a:p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Number of Epochs = 15</a:t>
            </a:r>
            <a:endParaRPr lang="en-US" sz="2000"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7AA461-F435-B375-E80E-5E9A722678E9}"/>
              </a:ext>
            </a:extLst>
          </p:cNvPr>
          <p:cNvGrpSpPr/>
          <p:nvPr/>
        </p:nvGrpSpPr>
        <p:grpSpPr>
          <a:xfrm>
            <a:off x="8386916" y="1342536"/>
            <a:ext cx="3097161" cy="4951644"/>
            <a:chOff x="8003458" y="1065524"/>
            <a:chExt cx="3637935" cy="55446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B225BA-7DB8-2B98-1C21-FD999E9F69FA}"/>
                </a:ext>
              </a:extLst>
            </p:cNvPr>
            <p:cNvSpPr/>
            <p:nvPr/>
          </p:nvSpPr>
          <p:spPr>
            <a:xfrm>
              <a:off x="8003458" y="3390018"/>
              <a:ext cx="3637935" cy="472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Layer 3: Linear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A982F4-00C0-94BF-5AB9-A8EDDB73E592}"/>
                </a:ext>
              </a:extLst>
            </p:cNvPr>
            <p:cNvSpPr/>
            <p:nvPr/>
          </p:nvSpPr>
          <p:spPr>
            <a:xfrm>
              <a:off x="8003458" y="4423078"/>
              <a:ext cx="3637935" cy="4722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Layer 2: Dropout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D3E69A-B2E8-966D-3E63-0631EC57C30A}"/>
                </a:ext>
              </a:extLst>
            </p:cNvPr>
            <p:cNvSpPr/>
            <p:nvPr/>
          </p:nvSpPr>
          <p:spPr>
            <a:xfrm>
              <a:off x="8003458" y="5407507"/>
              <a:ext cx="3637935" cy="4405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Layer 1: </a:t>
              </a:r>
              <a:r>
                <a:rPr lang="en-IN" err="1"/>
                <a:t>RoBERTa</a:t>
              </a:r>
              <a:endParaRPr lang="en-IN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F17B4B1-6254-DDE7-7F98-7E3E38D35D45}"/>
                </a:ext>
              </a:extLst>
            </p:cNvPr>
            <p:cNvSpPr/>
            <p:nvPr/>
          </p:nvSpPr>
          <p:spPr>
            <a:xfrm rot="10800000">
              <a:off x="9739274" y="5001159"/>
              <a:ext cx="166295" cy="31624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EFD027-0B99-6812-F730-C9FE05D151A0}"/>
                </a:ext>
              </a:extLst>
            </p:cNvPr>
            <p:cNvSpPr txBox="1"/>
            <p:nvPr/>
          </p:nvSpPr>
          <p:spPr>
            <a:xfrm>
              <a:off x="9346424" y="2478717"/>
              <a:ext cx="95199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Softmax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8170AE-109A-0DB6-1792-B98945E0D674}"/>
                </a:ext>
              </a:extLst>
            </p:cNvPr>
            <p:cNvSpPr txBox="1"/>
            <p:nvPr/>
          </p:nvSpPr>
          <p:spPr>
            <a:xfrm>
              <a:off x="9087026" y="1728553"/>
              <a:ext cx="14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Cross Entropy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72F29788-AD1E-6B86-A595-F87EDCF55403}"/>
                </a:ext>
              </a:extLst>
            </p:cNvPr>
            <p:cNvSpPr/>
            <p:nvPr/>
          </p:nvSpPr>
          <p:spPr>
            <a:xfrm rot="10800000">
              <a:off x="9739274" y="3973872"/>
              <a:ext cx="166295" cy="31624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425DFAB8-579E-4C9F-73A4-37600EC90606}"/>
                </a:ext>
              </a:extLst>
            </p:cNvPr>
            <p:cNvSpPr/>
            <p:nvPr/>
          </p:nvSpPr>
          <p:spPr>
            <a:xfrm rot="10800000">
              <a:off x="9739274" y="5959688"/>
              <a:ext cx="166295" cy="31624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8ADBCD7C-910C-C004-DD52-F2886AB3658E}"/>
                </a:ext>
              </a:extLst>
            </p:cNvPr>
            <p:cNvSpPr/>
            <p:nvPr/>
          </p:nvSpPr>
          <p:spPr>
            <a:xfrm rot="10800000">
              <a:off x="9722424" y="2920634"/>
              <a:ext cx="166295" cy="31624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7E57B5-5196-89CC-2252-8D6A04F4D0D0}"/>
                </a:ext>
              </a:extLst>
            </p:cNvPr>
            <p:cNvSpPr txBox="1"/>
            <p:nvPr/>
          </p:nvSpPr>
          <p:spPr>
            <a:xfrm>
              <a:off x="9156998" y="1065524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Actual Class</a:t>
              </a:r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734C9911-E8AA-CF20-48E3-DAF782C2586B}"/>
                </a:ext>
              </a:extLst>
            </p:cNvPr>
            <p:cNvSpPr/>
            <p:nvPr/>
          </p:nvSpPr>
          <p:spPr>
            <a:xfrm rot="10800000">
              <a:off x="9729436" y="2130083"/>
              <a:ext cx="166295" cy="31624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D04D9B81-3DB8-E984-3A8F-7D3612D495A0}"/>
                </a:ext>
              </a:extLst>
            </p:cNvPr>
            <p:cNvSpPr/>
            <p:nvPr/>
          </p:nvSpPr>
          <p:spPr>
            <a:xfrm>
              <a:off x="9724948" y="1422408"/>
              <a:ext cx="166295" cy="31624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FB5AE0-9226-9716-D154-FEF1A66FCE5F}"/>
                </a:ext>
              </a:extLst>
            </p:cNvPr>
            <p:cNvSpPr txBox="1"/>
            <p:nvPr/>
          </p:nvSpPr>
          <p:spPr>
            <a:xfrm>
              <a:off x="9156998" y="6240843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Embeddings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2CC91-C389-C644-83D1-BF6C928A2231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6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F713805-40AD-4082-BA26-B86F0BB06D74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D96B68-0983-4153-A9C9-2EA73AA4B61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0642FD-DCC9-4B5C-ADA2-7E23D169178F}"/>
              </a:ext>
            </a:extLst>
          </p:cNvPr>
          <p:cNvSpPr/>
          <p:nvPr/>
        </p:nvSpPr>
        <p:spPr>
          <a:xfrm>
            <a:off x="6095999" y="-2982"/>
            <a:ext cx="6096000" cy="257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73F6B6-9D18-4476-99DB-AD8DE36DA3D8}"/>
              </a:ext>
            </a:extLst>
          </p:cNvPr>
          <p:cNvSpPr/>
          <p:nvPr/>
        </p:nvSpPr>
        <p:spPr>
          <a:xfrm>
            <a:off x="404190" y="2948739"/>
            <a:ext cx="11383617" cy="960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Bidirectional LSTM (Baseline Model)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593EDC-3BC8-6782-BA8A-67582DB4623C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A1C9A8-B0C8-9940-A9B7-30BDB9334E20}"/>
              </a:ext>
            </a:extLst>
          </p:cNvPr>
          <p:cNvSpPr/>
          <p:nvPr/>
        </p:nvSpPr>
        <p:spPr>
          <a:xfrm>
            <a:off x="0" y="6567811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52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err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RoBERTa</a:t>
            </a:r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: Loss Curves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21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84BF3-CED3-2519-86F4-7DCE499B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17" y="2007667"/>
            <a:ext cx="5260391" cy="3161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1DB10-1A35-B5C3-FAB6-B41CDD39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593" y="2007667"/>
            <a:ext cx="5260391" cy="3161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61DFB8-3D8D-334B-8D68-E252883EDEBF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51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RoBERTa: Training Data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22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Detection of Sarcastic News Headlines</a:t>
            </a:r>
            <a:endParaRPr lang="en-US" sz="130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6A5690-D908-9BE3-8F13-142CBCB3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98868"/>
              </p:ext>
            </p:extLst>
          </p:nvPr>
        </p:nvGraphicFramePr>
        <p:xfrm>
          <a:off x="2944381" y="4409156"/>
          <a:ext cx="6300000" cy="202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7446256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68444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9629818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974125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75049142"/>
                    </a:ext>
                  </a:extLst>
                </a:gridCol>
              </a:tblGrid>
              <a:tr h="25809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Training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4765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 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F1-Score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710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8411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2718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7605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234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992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16016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79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Macro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16016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72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Weighted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16016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51911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F7DB23F-F407-753F-8F71-3799034A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64" y="1257374"/>
            <a:ext cx="4151672" cy="298108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1965E-1A86-16F2-F9FA-031AC7A9B412}"/>
              </a:ext>
            </a:extLst>
          </p:cNvPr>
          <p:cNvSpPr txBox="1"/>
          <p:nvPr/>
        </p:nvSpPr>
        <p:spPr>
          <a:xfrm>
            <a:off x="90948" y="4994787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Classification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Report </a:t>
            </a:r>
            <a:r>
              <a:rPr lang="en-US" sz="2400">
                <a:cs typeface="Segoe UI"/>
              </a:rPr>
              <a:t>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D270E-14FE-E837-D78D-577AFC8BA131}"/>
              </a:ext>
            </a:extLst>
          </p:cNvPr>
          <p:cNvSpPr txBox="1"/>
          <p:nvPr/>
        </p:nvSpPr>
        <p:spPr>
          <a:xfrm>
            <a:off x="0" y="2229465"/>
            <a:ext cx="17894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Confusion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Matrix</a:t>
            </a:r>
            <a:r>
              <a:rPr lang="en-US" sz="2400">
                <a:cs typeface="Segoe UI"/>
              </a:rPr>
              <a:t>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7826F-A052-4A5F-765C-1AA201D77528}"/>
              </a:ext>
            </a:extLst>
          </p:cNvPr>
          <p:cNvSpPr txBox="1"/>
          <p:nvPr/>
        </p:nvSpPr>
        <p:spPr>
          <a:xfrm>
            <a:off x="10156723" y="1860754"/>
            <a:ext cx="203036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1F4E79"/>
                </a:solidFill>
              </a:rPr>
              <a:t>Receiver 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2400" b="1">
                <a:solidFill>
                  <a:srgbClr val="1F4E79"/>
                </a:solidFill>
              </a:rPr>
              <a:t>Operating 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2400" b="1">
                <a:solidFill>
                  <a:srgbClr val="1F4E79"/>
                </a:solidFill>
              </a:rPr>
              <a:t>Characteristic (ROC) Curve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2C01B54D-802C-7C2D-E936-14BF8B026B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3" b="1"/>
          <a:stretch/>
        </p:blipFill>
        <p:spPr>
          <a:xfrm>
            <a:off x="5941142" y="1288559"/>
            <a:ext cx="4028769" cy="30027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8DE7BF-67A8-B249-91FC-B8A13E6E36E0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43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RoBERTa: Validation Data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23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Detection of Sarcastic News Headlines</a:t>
            </a:r>
            <a:endParaRPr lang="en-US" sz="130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6A5690-D908-9BE3-8F13-142CBCB3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2211"/>
              </p:ext>
            </p:extLst>
          </p:nvPr>
        </p:nvGraphicFramePr>
        <p:xfrm>
          <a:off x="2821477" y="4384574"/>
          <a:ext cx="630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7446256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68444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9629818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974125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75049142"/>
                    </a:ext>
                  </a:extLst>
                </a:gridCol>
              </a:tblGrid>
              <a:tr h="2520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Validation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4765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 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F1-Score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710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3572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2718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3292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234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992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6864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79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Macro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6864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72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Weighted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6864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519113"/>
                  </a:ext>
                </a:extLst>
              </a:tr>
            </a:tbl>
          </a:graphicData>
        </a:graphic>
      </p:graphicFrame>
      <p:pic>
        <p:nvPicPr>
          <p:cNvPr id="6" name="Picture 5" descr="A line graph with a blue line&#10;&#10;Description automatically generated">
            <a:extLst>
              <a:ext uri="{FF2B5EF4-FFF2-40B4-BE49-F238E27FC236}">
                <a16:creationId xmlns:a16="http://schemas.microsoft.com/office/drawing/2014/main" id="{7DEC3E97-2D64-C64B-52BA-45750A30C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373"/>
          <a:stretch/>
        </p:blipFill>
        <p:spPr>
          <a:xfrm>
            <a:off x="5971477" y="1239308"/>
            <a:ext cx="3946425" cy="299263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67ACF4-CDF0-E31B-05BD-09F49F95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150" y="1311572"/>
            <a:ext cx="3957792" cy="2918644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733204-2926-CA18-1B13-0AD1225D4F4F}"/>
              </a:ext>
            </a:extLst>
          </p:cNvPr>
          <p:cNvSpPr txBox="1"/>
          <p:nvPr/>
        </p:nvSpPr>
        <p:spPr>
          <a:xfrm>
            <a:off x="-3694" y="4979059"/>
            <a:ext cx="327991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Classification</a:t>
            </a:r>
            <a:endParaRPr lang="en-US">
              <a:solidFill>
                <a:schemeClr val="accent5">
                  <a:lumMod val="50000"/>
                </a:schemeClr>
              </a:solidFill>
              <a:cs typeface="Calibri" panose="020F0502020204030204"/>
            </a:endParaRPr>
          </a:p>
          <a:p>
            <a:pPr algn="ctr"/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 Report </a:t>
            </a:r>
            <a:endParaRPr lang="en-US">
              <a:cs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D9A32B-939E-9249-28A0-9B0B26DA0896}"/>
              </a:ext>
            </a:extLst>
          </p:cNvPr>
          <p:cNvSpPr txBox="1"/>
          <p:nvPr/>
        </p:nvSpPr>
        <p:spPr>
          <a:xfrm>
            <a:off x="0" y="2172212"/>
            <a:ext cx="191713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Confusion</a:t>
            </a:r>
            <a:endParaRPr lang="en-US">
              <a:solidFill>
                <a:schemeClr val="accent5">
                  <a:lumMod val="50000"/>
                </a:schemeClr>
              </a:solidFill>
              <a:cs typeface="Times New Roman"/>
            </a:endParaRPr>
          </a:p>
          <a:p>
            <a:pPr algn="ctr"/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 Matrix</a:t>
            </a:r>
            <a:endParaRPr lang="en-US">
              <a:solidFill>
                <a:schemeClr val="accent5">
                  <a:lumMod val="50000"/>
                </a:schemeClr>
              </a:solidFill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A391E-59B3-A06A-17C4-114C3D1A955F}"/>
              </a:ext>
            </a:extLst>
          </p:cNvPr>
          <p:cNvSpPr txBox="1"/>
          <p:nvPr/>
        </p:nvSpPr>
        <p:spPr>
          <a:xfrm>
            <a:off x="10148111" y="1709032"/>
            <a:ext cx="1977140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Receiver Operating Characteristic (ROC) Curve</a:t>
            </a:r>
            <a:endParaRPr lang="en-US" sz="2400" b="1">
              <a:solidFill>
                <a:schemeClr val="accent5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53C8C9-BAC4-1843-9745-4C679CE7EBAF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7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Test Scores (Kaggle)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24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7A214-8998-D139-5E0A-9F70BDD38191}"/>
              </a:ext>
            </a:extLst>
          </p:cNvPr>
          <p:cNvSpPr txBox="1"/>
          <p:nvPr/>
        </p:nvSpPr>
        <p:spPr>
          <a:xfrm>
            <a:off x="-1" y="5618873"/>
            <a:ext cx="1219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Test Score: </a:t>
            </a:r>
            <a:r>
              <a:rPr lang="en-IN" sz="2800" b="1" err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RoBERTa</a:t>
            </a:r>
            <a:r>
              <a:rPr lang="en-IN" sz="2800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 &gt; BERT &gt; Bidirectional LSTM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43C5EC-A7F9-BB92-1E03-35BF4126927D}"/>
              </a:ext>
            </a:extLst>
          </p:cNvPr>
          <p:cNvGrpSpPr/>
          <p:nvPr/>
        </p:nvGrpSpPr>
        <p:grpSpPr>
          <a:xfrm>
            <a:off x="3111730" y="1596995"/>
            <a:ext cx="5968537" cy="3638442"/>
            <a:chOff x="3111730" y="1596995"/>
            <a:chExt cx="5968537" cy="3638442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75F75BD-3771-43CC-557B-B855AD16A9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20538877"/>
                </p:ext>
              </p:extLst>
            </p:nvPr>
          </p:nvGraphicFramePr>
          <p:xfrm>
            <a:off x="3111730" y="1596995"/>
            <a:ext cx="5968537" cy="36384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0580BA-4BF5-92C5-602B-78499767C933}"/>
                </a:ext>
              </a:extLst>
            </p:cNvPr>
            <p:cNvCxnSpPr>
              <a:cxnSpLocks/>
            </p:cNvCxnSpPr>
            <p:nvPr/>
          </p:nvCxnSpPr>
          <p:spPr>
            <a:xfrm>
              <a:off x="3946155" y="4739149"/>
              <a:ext cx="48438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A69745-6090-3584-E11B-99709A7D27AC}"/>
                </a:ext>
              </a:extLst>
            </p:cNvPr>
            <p:cNvCxnSpPr>
              <a:cxnSpLocks/>
            </p:cNvCxnSpPr>
            <p:nvPr/>
          </p:nvCxnSpPr>
          <p:spPr>
            <a:xfrm>
              <a:off x="3946155" y="1956619"/>
              <a:ext cx="0" cy="2782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02B7109-643D-024A-9C4F-95212391057F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65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3C4EA41-F990-4747-9F06-AFC11E186B52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13805-40AD-4082-BA26-B86F0BB06D74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25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D96B68-0983-4153-A9C9-2EA73AA4B61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0642FD-DCC9-4B5C-ADA2-7E23D169178F}"/>
              </a:ext>
            </a:extLst>
          </p:cNvPr>
          <p:cNvSpPr/>
          <p:nvPr/>
        </p:nvSpPr>
        <p:spPr>
          <a:xfrm>
            <a:off x="6095999" y="-2982"/>
            <a:ext cx="6096000" cy="257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73F6B6-9D18-4476-99DB-AD8DE36DA3D8}"/>
              </a:ext>
            </a:extLst>
          </p:cNvPr>
          <p:cNvSpPr/>
          <p:nvPr/>
        </p:nvSpPr>
        <p:spPr>
          <a:xfrm>
            <a:off x="404190" y="2948739"/>
            <a:ext cx="11383617" cy="960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Thank You</a:t>
            </a:r>
            <a:endParaRPr lang="en-IN" sz="4000" b="1">
              <a:solidFill>
                <a:schemeClr val="accent2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811C8-9AB2-734E-965E-5E1768E91432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Bidirectional LSTM (Baseline Model): Introduction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9A5E8-C8C3-4B2F-8A33-DC32348F2B77}"/>
              </a:ext>
            </a:extLst>
          </p:cNvPr>
          <p:cNvSpPr txBox="1"/>
          <p:nvPr/>
        </p:nvSpPr>
        <p:spPr>
          <a:xfrm>
            <a:off x="137649" y="2295945"/>
            <a:ext cx="5959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LSTM: Long Short Term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601129-4987-CF8B-CE1D-6BEE3E9C6B2E}"/>
              </a:ext>
            </a:extLst>
          </p:cNvPr>
          <p:cNvSpPr txBox="1"/>
          <p:nvPr/>
        </p:nvSpPr>
        <p:spPr>
          <a:xfrm>
            <a:off x="142557" y="2677384"/>
            <a:ext cx="57371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 b="1">
                <a:ea typeface="Calibri" panose="020F0502020204030204" pitchFamily="34" charset="0"/>
              </a:rPr>
              <a:t>Forget gate: </a:t>
            </a:r>
            <a:r>
              <a:rPr lang="en-US" sz="1600">
                <a:ea typeface="Calibri" panose="020F0502020204030204" pitchFamily="34" charset="0"/>
              </a:rPr>
              <a:t>Controls what is kept vs forgotten, from the previous cell state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 b="1">
                <a:ea typeface="Calibri" panose="020F0502020204030204" pitchFamily="34" charset="0"/>
              </a:rPr>
              <a:t>Input gate: </a:t>
            </a:r>
            <a:r>
              <a:rPr lang="en-US" sz="1600">
                <a:ea typeface="Calibri" panose="020F0502020204030204" pitchFamily="34" charset="0"/>
              </a:rPr>
              <a:t>Controls what parts of the new cell content are written to the cell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 b="1">
                <a:ea typeface="Calibri" panose="020F0502020204030204" pitchFamily="34" charset="0"/>
              </a:rPr>
              <a:t>Output gate: </a:t>
            </a:r>
            <a:r>
              <a:rPr lang="en-IN" sz="1600">
                <a:ea typeface="Calibri" panose="020F0502020204030204" pitchFamily="34" charset="0"/>
              </a:rPr>
              <a:t>Controls what parts of the cell are output to hidden state</a:t>
            </a:r>
            <a:endParaRPr lang="en-US" sz="1600">
              <a:ea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A58E6D-95AF-70B0-C403-095A7906372D}"/>
              </a:ext>
            </a:extLst>
          </p:cNvPr>
          <p:cNvSpPr txBox="1"/>
          <p:nvPr/>
        </p:nvSpPr>
        <p:spPr>
          <a:xfrm>
            <a:off x="125359" y="5036743"/>
            <a:ext cx="6108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err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BiLSTM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: Bidirectional LSTM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33E61B-C7D3-6626-CABD-ACDEE2475E48}"/>
              </a:ext>
            </a:extLst>
          </p:cNvPr>
          <p:cNvSpPr txBox="1"/>
          <p:nvPr/>
        </p:nvSpPr>
        <p:spPr>
          <a:xfrm>
            <a:off x="137650" y="1231528"/>
            <a:ext cx="609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RNN: Recurrent Neural Network</a:t>
            </a:r>
            <a:endParaRPr lang="en-US" b="1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2ADD05-3D7C-C177-8D1D-F0FB81EBAF82}"/>
              </a:ext>
            </a:extLst>
          </p:cNvPr>
          <p:cNvSpPr txBox="1"/>
          <p:nvPr/>
        </p:nvSpPr>
        <p:spPr>
          <a:xfrm>
            <a:off x="142557" y="4322472"/>
            <a:ext cx="59598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>
                <a:solidFill>
                  <a:srgbClr val="00B050"/>
                </a:solidFill>
                <a:cs typeface="Times New Roman" pitchFamily="18" charset="0"/>
              </a:rPr>
              <a:t>Long context available!</a:t>
            </a:r>
          </a:p>
          <a:p>
            <a:pPr algn="just"/>
            <a:r>
              <a:rPr lang="en-US" sz="1600" b="1">
                <a:solidFill>
                  <a:srgbClr val="C00000"/>
                </a:solidFill>
                <a:cs typeface="Times New Roman" pitchFamily="18" charset="0"/>
              </a:rPr>
              <a:t>But doesn’t provide bidirectional context for tasks like classification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61E509-A22E-000D-5B1B-488B1D1A510F}"/>
              </a:ext>
            </a:extLst>
          </p:cNvPr>
          <p:cNvSpPr txBox="1"/>
          <p:nvPr/>
        </p:nvSpPr>
        <p:spPr>
          <a:xfrm>
            <a:off x="131504" y="5430289"/>
            <a:ext cx="60959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LSTM in both directions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Concatenation of outputs of both LSTMs to get a single output</a:t>
            </a:r>
          </a:p>
        </p:txBody>
      </p:sp>
      <p:pic>
        <p:nvPicPr>
          <p:cNvPr id="1034" name="Picture 10" descr="What does it mean by Bidirectional LSTM? | by Jaimin Mungalpara | Analytics  Vidhya | Medium">
            <a:extLst>
              <a:ext uri="{FF2B5EF4-FFF2-40B4-BE49-F238E27FC236}">
                <a16:creationId xmlns:a16="http://schemas.microsoft.com/office/drawing/2014/main" id="{1F2FA9E0-6E5D-009E-B1FE-21789608D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80" y="3336920"/>
            <a:ext cx="6071423" cy="32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gated recurrent unit neural network.">
            <a:extLst>
              <a:ext uri="{FF2B5EF4-FFF2-40B4-BE49-F238E27FC236}">
                <a16:creationId xmlns:a16="http://schemas.microsoft.com/office/drawing/2014/main" id="{BE9F7F83-38F1-8F83-3CC8-DEE583EE4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08" y="1206309"/>
            <a:ext cx="6108292" cy="188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FE426B7-99F1-92DE-BB32-8FEC04398B3B}"/>
              </a:ext>
            </a:extLst>
          </p:cNvPr>
          <p:cNvSpPr/>
          <p:nvPr/>
        </p:nvSpPr>
        <p:spPr>
          <a:xfrm>
            <a:off x="7197213" y="5114951"/>
            <a:ext cx="891351" cy="6297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53DA97-3A77-0632-8960-E847C3F4CEBB}"/>
              </a:ext>
            </a:extLst>
          </p:cNvPr>
          <p:cNvCxnSpPr>
            <a:cxnSpLocks/>
            <a:stCxn id="15" idx="0"/>
            <a:endCxn id="40" idx="4"/>
          </p:cNvCxnSpPr>
          <p:nvPr/>
        </p:nvCxnSpPr>
        <p:spPr>
          <a:xfrm flipH="1" flipV="1">
            <a:off x="7438872" y="3203441"/>
            <a:ext cx="204017" cy="1911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256E006-CBDF-5908-5A3C-C52329BD4C78}"/>
              </a:ext>
            </a:extLst>
          </p:cNvPr>
          <p:cNvSpPr/>
          <p:nvPr/>
        </p:nvSpPr>
        <p:spPr>
          <a:xfrm>
            <a:off x="6186027" y="1197238"/>
            <a:ext cx="2505689" cy="200620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2889DA-4370-85CD-1602-1A905CC6E5CC}"/>
              </a:ext>
            </a:extLst>
          </p:cNvPr>
          <p:cNvSpPr txBox="1"/>
          <p:nvPr/>
        </p:nvSpPr>
        <p:spPr>
          <a:xfrm>
            <a:off x="137649" y="1595285"/>
            <a:ext cx="6095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>
                <a:solidFill>
                  <a:srgbClr val="00B050"/>
                </a:solidFill>
                <a:ea typeface="Calibri" panose="020F0502020204030204" pitchFamily="34" charset="0"/>
              </a:rPr>
              <a:t>Solves limited sequence length problem</a:t>
            </a:r>
          </a:p>
          <a:p>
            <a:pPr algn="just"/>
            <a:r>
              <a:rPr lang="en-US" sz="1600" b="1">
                <a:solidFill>
                  <a:srgbClr val="C00000"/>
                </a:solidFill>
                <a:ea typeface="Calibri" panose="020F0502020204030204" pitchFamily="34" charset="0"/>
              </a:rPr>
              <a:t>Drawback: Vanishing Gradient problem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0FAFD2-F42E-E238-5E89-DC2F48263169}"/>
              </a:ext>
            </a:extLst>
          </p:cNvPr>
          <p:cNvSpPr txBox="1"/>
          <p:nvPr/>
        </p:nvSpPr>
        <p:spPr>
          <a:xfrm>
            <a:off x="125359" y="6078608"/>
            <a:ext cx="5959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>
                <a:solidFill>
                  <a:srgbClr val="00B050"/>
                </a:solidFill>
                <a:cs typeface="Times New Roman" pitchFamily="18" charset="0"/>
              </a:rPr>
              <a:t>Provides long bidirectional context!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0DD5-E2CE-F644-9EDC-AA3ED8FB16FA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2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Bidirectional LSTM (Baseline Model): 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5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44059C-D354-57F1-E42C-5026C78D8C3B}"/>
              </a:ext>
            </a:extLst>
          </p:cNvPr>
          <p:cNvGrpSpPr/>
          <p:nvPr/>
        </p:nvGrpSpPr>
        <p:grpSpPr>
          <a:xfrm>
            <a:off x="6887493" y="1242801"/>
            <a:ext cx="5304504" cy="5188874"/>
            <a:chOff x="6887493" y="1242801"/>
            <a:chExt cx="5304504" cy="5188874"/>
          </a:xfrm>
        </p:grpSpPr>
        <p:pic>
          <p:nvPicPr>
            <p:cNvPr id="4098" name="Picture 2" descr="The bidirectional LSTM network architecture for a binary classification...  | Download Scientific Diagram">
              <a:extLst>
                <a:ext uri="{FF2B5EF4-FFF2-40B4-BE49-F238E27FC236}">
                  <a16:creationId xmlns:a16="http://schemas.microsoft.com/office/drawing/2014/main" id="{E1783AC9-D394-61E4-6688-8724D023B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7493" y="1242801"/>
              <a:ext cx="5304504" cy="5188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639A84-D513-450B-F26E-73594E1B6B09}"/>
                </a:ext>
              </a:extLst>
            </p:cNvPr>
            <p:cNvSpPr txBox="1"/>
            <p:nvPr/>
          </p:nvSpPr>
          <p:spPr>
            <a:xfrm>
              <a:off x="8221583" y="4237243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h X 1</a:t>
              </a:r>
              <a:endParaRPr lang="en-US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B8C44F-A6C0-1427-0990-763988B0CD68}"/>
                </a:ext>
              </a:extLst>
            </p:cNvPr>
            <p:cNvSpPr txBox="1"/>
            <p:nvPr/>
          </p:nvSpPr>
          <p:spPr>
            <a:xfrm>
              <a:off x="9687496" y="4237243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h X 1</a:t>
              </a:r>
              <a:endParaRPr 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B04CCC-538D-137C-2123-ADA69D31511F}"/>
                </a:ext>
              </a:extLst>
            </p:cNvPr>
            <p:cNvSpPr txBox="1"/>
            <p:nvPr/>
          </p:nvSpPr>
          <p:spPr>
            <a:xfrm>
              <a:off x="11254835" y="4248399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h X 1</a:t>
              </a:r>
              <a:endParaRPr 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F00328-B962-2128-DA46-8F58C03F72FB}"/>
                </a:ext>
              </a:extLst>
            </p:cNvPr>
            <p:cNvSpPr txBox="1"/>
            <p:nvPr/>
          </p:nvSpPr>
          <p:spPr>
            <a:xfrm>
              <a:off x="8221583" y="5026682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h X 1</a:t>
              </a:r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0DB546-B24F-5C0A-AD28-D858861A6E3E}"/>
                </a:ext>
              </a:extLst>
            </p:cNvPr>
            <p:cNvSpPr txBox="1"/>
            <p:nvPr/>
          </p:nvSpPr>
          <p:spPr>
            <a:xfrm>
              <a:off x="9687496" y="5026682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h X 1</a:t>
              </a:r>
              <a:endParaRPr lang="en-US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F5A5D3-0119-A943-4170-FCED71444F1C}"/>
                </a:ext>
              </a:extLst>
            </p:cNvPr>
            <p:cNvSpPr txBox="1"/>
            <p:nvPr/>
          </p:nvSpPr>
          <p:spPr>
            <a:xfrm>
              <a:off x="11254835" y="5046677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h X 1</a:t>
              </a:r>
              <a:endParaRPr lang="en-US" sz="1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2477F2-235B-9555-C5E0-87D6B8ED0072}"/>
                </a:ext>
              </a:extLst>
            </p:cNvPr>
            <p:cNvSpPr txBox="1"/>
            <p:nvPr/>
          </p:nvSpPr>
          <p:spPr>
            <a:xfrm>
              <a:off x="8297138" y="5664060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d X 1</a:t>
              </a:r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277AF2-DEB2-3740-65FC-30B454186608}"/>
                </a:ext>
              </a:extLst>
            </p:cNvPr>
            <p:cNvSpPr txBox="1"/>
            <p:nvPr/>
          </p:nvSpPr>
          <p:spPr>
            <a:xfrm>
              <a:off x="9839901" y="5673893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d X 1</a:t>
              </a:r>
              <a:endParaRPr lang="en-US" sz="1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D455D4-0320-36EA-22E4-4E1BD4DCF217}"/>
                </a:ext>
              </a:extLst>
            </p:cNvPr>
            <p:cNvSpPr txBox="1"/>
            <p:nvPr/>
          </p:nvSpPr>
          <p:spPr>
            <a:xfrm>
              <a:off x="11412151" y="5662232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d X 1</a:t>
              </a:r>
              <a:endParaRPr lang="en-US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E78846-2EA6-EBB6-7161-497B5B01BD42}"/>
                </a:ext>
              </a:extLst>
            </p:cNvPr>
            <p:cNvSpPr txBox="1"/>
            <p:nvPr/>
          </p:nvSpPr>
          <p:spPr>
            <a:xfrm>
              <a:off x="10879016" y="3552948"/>
              <a:ext cx="6600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2h X 1</a:t>
              </a:r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7544AB-2663-532E-2C6D-03DA1969F889}"/>
                </a:ext>
              </a:extLst>
            </p:cNvPr>
            <p:cNvSpPr txBox="1"/>
            <p:nvPr/>
          </p:nvSpPr>
          <p:spPr>
            <a:xfrm>
              <a:off x="9641700" y="2868149"/>
              <a:ext cx="6600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1 X 1</a:t>
              </a:r>
              <a:endParaRPr lang="en-US" sz="140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C9C2ABD-C3DA-4ED9-7273-2E08D4E9BE15}"/>
              </a:ext>
            </a:extLst>
          </p:cNvPr>
          <p:cNvSpPr txBox="1"/>
          <p:nvPr/>
        </p:nvSpPr>
        <p:spPr>
          <a:xfrm>
            <a:off x="412586" y="1480465"/>
            <a:ext cx="6108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Architecture Parameters: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1F86D3-B9BE-148D-F450-B50436D19180}"/>
              </a:ext>
            </a:extLst>
          </p:cNvPr>
          <p:cNvSpPr txBox="1"/>
          <p:nvPr/>
        </p:nvSpPr>
        <p:spPr>
          <a:xfrm>
            <a:off x="412585" y="2000389"/>
            <a:ext cx="68874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2000"/>
              <a:t>Tokenizer = </a:t>
            </a:r>
            <a:r>
              <a:rPr lang="en-IN" sz="2000" err="1"/>
              <a:t>torchtext.data.utils</a:t>
            </a:r>
            <a:r>
              <a:rPr lang="en-US" sz="2000"/>
              <a:t>.</a:t>
            </a:r>
            <a:r>
              <a:rPr lang="en-US" sz="2000" err="1"/>
              <a:t>get_tokenizer</a:t>
            </a:r>
            <a:r>
              <a:rPr lang="en-US" sz="2000"/>
              <a:t>('</a:t>
            </a:r>
            <a:r>
              <a:rPr lang="en-US" sz="2000" err="1"/>
              <a:t>basic_english</a:t>
            </a:r>
            <a:r>
              <a:rPr lang="en-US" sz="2000"/>
              <a:t>’)</a:t>
            </a:r>
            <a:endParaRPr lang="en-US" sz="2000">
              <a:ea typeface="Calibri" panose="020F0502020204030204" pitchFamily="34" charset="0"/>
            </a:endParaRP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2000">
                <a:ea typeface="Calibri" panose="020F0502020204030204" pitchFamily="34" charset="0"/>
              </a:rPr>
              <a:t>Vocabulary size (|V|) = 27235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2000">
                <a:ea typeface="Calibri" panose="020F0502020204030204" pitchFamily="34" charset="0"/>
              </a:rPr>
              <a:t>Embedding dimension (d) = 100</a:t>
            </a:r>
            <a:endParaRPr lang="en-US" sz="200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2000">
                <a:ea typeface="Calibri" panose="020F0502020204030204" pitchFamily="34" charset="0"/>
              </a:rPr>
              <a:t>Hidden state dimension (h) = 256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2000">
                <a:ea typeface="Calibri" panose="020F0502020204030204" pitchFamily="34" charset="0"/>
              </a:rPr>
              <a:t>Number of layers (LSTM) = 2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2000">
                <a:ea typeface="Calibri" panose="020F0502020204030204" pitchFamily="34" charset="0"/>
              </a:rPr>
              <a:t>Dropout (LSTM) = 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3178AE-988C-2CB1-B5F9-6FB58623478F}"/>
              </a:ext>
            </a:extLst>
          </p:cNvPr>
          <p:cNvSpPr txBox="1"/>
          <p:nvPr/>
        </p:nvSpPr>
        <p:spPr>
          <a:xfrm>
            <a:off x="412585" y="4829561"/>
            <a:ext cx="58574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IN" sz="2000">
                <a:ea typeface="Calibri" panose="020F0502020204030204" pitchFamily="34" charset="0"/>
              </a:rPr>
              <a:t>Loss Function = Binary Cross Entropy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IN" sz="2000">
                <a:ea typeface="Calibri" panose="020F0502020204030204" pitchFamily="34" charset="0"/>
              </a:rPr>
              <a:t>Optimizer = Adam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IN" sz="2000">
                <a:ea typeface="Calibri" panose="020F0502020204030204" pitchFamily="34" charset="0"/>
              </a:rPr>
              <a:t>Learning Rate = 0.001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IN" sz="2000">
                <a:ea typeface="Calibri" panose="020F0502020204030204" pitchFamily="34" charset="0"/>
              </a:rPr>
              <a:t>Number of Epochs = 15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C36EDF-4B41-ACF5-A88F-F3E55A99713B}"/>
              </a:ext>
            </a:extLst>
          </p:cNvPr>
          <p:cNvSpPr txBox="1"/>
          <p:nvPr/>
        </p:nvSpPr>
        <p:spPr>
          <a:xfrm>
            <a:off x="412586" y="4306267"/>
            <a:ext cx="6145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Training Parameters:</a:t>
            </a:r>
            <a:endParaRPr lang="en-IN" sz="2400" b="1">
              <a:solidFill>
                <a:schemeClr val="accent5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237A30-B8CC-6345-973D-D3FA75DC476A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4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Bidirectional LSTM (Baseline Model): Loss Curves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6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AA77F-E9CE-DEA0-4E32-85E24E62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73" y="2226138"/>
            <a:ext cx="5209426" cy="3135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866F8-11C3-4B64-0044-CE93D2CB6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71" y="2226138"/>
            <a:ext cx="5212456" cy="3133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14AA83-5C07-CC4E-BEBB-C35734920108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0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Bidirectional LSTM (Baseline Model): Training Data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7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E64C7-3F2E-56A6-E566-F0BB91F3B361}"/>
              </a:ext>
            </a:extLst>
          </p:cNvPr>
          <p:cNvSpPr txBox="1"/>
          <p:nvPr/>
        </p:nvSpPr>
        <p:spPr>
          <a:xfrm>
            <a:off x="0" y="2180303"/>
            <a:ext cx="218403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Confusion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Matrix</a:t>
            </a:r>
            <a:r>
              <a:rPr lang="en-US" sz="2400">
                <a:cs typeface="Segoe UI"/>
              </a:rPr>
              <a:t>​​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03FEC-9CF6-E0DF-AC86-6925D91FC662}"/>
              </a:ext>
            </a:extLst>
          </p:cNvPr>
          <p:cNvSpPr txBox="1"/>
          <p:nvPr/>
        </p:nvSpPr>
        <p:spPr>
          <a:xfrm>
            <a:off x="644013" y="4871884"/>
            <a:ext cx="1895168" cy="855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</a:rPr>
              <a:t>Classification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algn="ctr"/>
            <a:r>
              <a:rPr lang="en-US" sz="2400" b="1">
                <a:solidFill>
                  <a:srgbClr val="1F4E79"/>
                </a:solidFill>
              </a:rPr>
              <a:t> Report </a:t>
            </a:r>
            <a:r>
              <a:rPr lang="en-US" sz="2400"/>
              <a:t>​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BEB5D-1CFE-44BC-692F-40C1EBA6F41E}"/>
              </a:ext>
            </a:extLst>
          </p:cNvPr>
          <p:cNvSpPr txBox="1"/>
          <p:nvPr/>
        </p:nvSpPr>
        <p:spPr>
          <a:xfrm>
            <a:off x="9829799" y="1914149"/>
            <a:ext cx="200578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Receiver 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Operating 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Characteristic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(ROC) Curve</a:t>
            </a:r>
            <a:r>
              <a:rPr lang="en-US" sz="2400">
                <a:cs typeface="Segoe UI"/>
              </a:rPr>
              <a:t>​​</a:t>
            </a:r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4138582-9F28-6692-B474-2E79EA6A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10968"/>
              </p:ext>
            </p:extLst>
          </p:nvPr>
        </p:nvGraphicFramePr>
        <p:xfrm>
          <a:off x="2945999" y="4280830"/>
          <a:ext cx="630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7446256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68444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9629818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974125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75049142"/>
                    </a:ext>
                  </a:extLst>
                </a:gridCol>
              </a:tblGrid>
              <a:tr h="2520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Training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4765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 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710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2718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234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992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16026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79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16026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72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16026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519113"/>
                  </a:ext>
                </a:extLst>
              </a:tr>
            </a:tbl>
          </a:graphicData>
        </a:graphic>
      </p:graphicFrame>
      <p:pic>
        <p:nvPicPr>
          <p:cNvPr id="3" name="Picture 2" descr="A chart with numbers and a number on it&#10;&#10;Description automatically generated with medium confidence">
            <a:extLst>
              <a:ext uri="{FF2B5EF4-FFF2-40B4-BE49-F238E27FC236}">
                <a16:creationId xmlns:a16="http://schemas.microsoft.com/office/drawing/2014/main" id="{238F9C3D-0B71-6556-A6BD-F8433486AB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t="8750" r="10260"/>
          <a:stretch/>
        </p:blipFill>
        <p:spPr>
          <a:xfrm>
            <a:off x="2184036" y="1242801"/>
            <a:ext cx="3378122" cy="2861932"/>
          </a:xfrm>
          <a:prstGeom prst="rect">
            <a:avLst/>
          </a:prstGeom>
        </p:spPr>
      </p:pic>
      <p:pic>
        <p:nvPicPr>
          <p:cNvPr id="7" name="Picture 6" descr="A graph of a positive rate&#10;&#10;Description automatically generated with medium confidence">
            <a:extLst>
              <a:ext uri="{FF2B5EF4-FFF2-40B4-BE49-F238E27FC236}">
                <a16:creationId xmlns:a16="http://schemas.microsoft.com/office/drawing/2014/main" id="{966C86CD-62A0-4A4E-D9BB-B2CD4F0C6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11294" r="8386"/>
          <a:stretch/>
        </p:blipFill>
        <p:spPr>
          <a:xfrm>
            <a:off x="6004559" y="1327694"/>
            <a:ext cx="3677854" cy="27425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D9CA31B-EC7D-7342-A3D0-97A799FF6881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Bidirectional LSTM (Baseline Model): Validation Data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8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D591E-2F2F-953E-1194-A7FE79BE2167}"/>
              </a:ext>
            </a:extLst>
          </p:cNvPr>
          <p:cNvSpPr txBox="1"/>
          <p:nvPr/>
        </p:nvSpPr>
        <p:spPr>
          <a:xfrm>
            <a:off x="0" y="2180303"/>
            <a:ext cx="22614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Confusion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Matrix</a:t>
            </a:r>
            <a:r>
              <a:rPr lang="en-US" sz="2400">
                <a:cs typeface="Segoe UI"/>
              </a:rPr>
              <a:t>​​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CE6BD-E37A-FB2F-9AB1-26B2BC06587F}"/>
              </a:ext>
            </a:extLst>
          </p:cNvPr>
          <p:cNvSpPr txBox="1"/>
          <p:nvPr/>
        </p:nvSpPr>
        <p:spPr>
          <a:xfrm>
            <a:off x="644013" y="4871884"/>
            <a:ext cx="1895168" cy="855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</a:rPr>
              <a:t>Classification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algn="ctr"/>
            <a:r>
              <a:rPr lang="en-US" sz="2400" b="1">
                <a:solidFill>
                  <a:srgbClr val="1F4E79"/>
                </a:solidFill>
              </a:rPr>
              <a:t> Report </a:t>
            </a:r>
            <a:r>
              <a:rPr lang="en-US" sz="2400"/>
              <a:t>​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EDB33-7A90-43E3-0CE8-6B1FFEA4DF6C}"/>
              </a:ext>
            </a:extLst>
          </p:cNvPr>
          <p:cNvSpPr txBox="1"/>
          <p:nvPr/>
        </p:nvSpPr>
        <p:spPr>
          <a:xfrm>
            <a:off x="9751141" y="1922206"/>
            <a:ext cx="200578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Receiver 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Operating 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Characteristic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(ROC) Curve</a:t>
            </a:r>
            <a:r>
              <a:rPr lang="en-US" sz="2400">
                <a:cs typeface="Segoe UI"/>
              </a:rPr>
              <a:t>​​</a:t>
            </a:r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475831A-863F-FDF2-D3D3-3FFC47E8B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96892"/>
              </p:ext>
            </p:extLst>
          </p:nvPr>
        </p:nvGraphicFramePr>
        <p:xfrm>
          <a:off x="2945999" y="4281672"/>
          <a:ext cx="630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7446256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68444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9629818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974125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75049142"/>
                    </a:ext>
                  </a:extLst>
                </a:gridCol>
              </a:tblGrid>
              <a:tr h="2520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Validation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4765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 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710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2718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234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992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79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72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519113"/>
                  </a:ext>
                </a:extLst>
              </a:tr>
            </a:tbl>
          </a:graphicData>
        </a:graphic>
      </p:graphicFrame>
      <p:pic>
        <p:nvPicPr>
          <p:cNvPr id="6" name="Picture 5" descr="A chart with numbers and labels&#10;&#10;Description automatically generated with medium confidence">
            <a:extLst>
              <a:ext uri="{FF2B5EF4-FFF2-40B4-BE49-F238E27FC236}">
                <a16:creationId xmlns:a16="http://schemas.microsoft.com/office/drawing/2014/main" id="{E52B679E-B3A2-E0BA-09E2-8D60A42B1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t="9167" r="9635"/>
          <a:stretch/>
        </p:blipFill>
        <p:spPr>
          <a:xfrm>
            <a:off x="2261419" y="1242016"/>
            <a:ext cx="3446625" cy="2884318"/>
          </a:xfrm>
          <a:prstGeom prst="rect">
            <a:avLst/>
          </a:prstGeom>
        </p:spPr>
      </p:pic>
      <p:pic>
        <p:nvPicPr>
          <p:cNvPr id="9" name="Picture 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E496D7CB-2460-1948-FA2E-AC847FA4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t="11500" r="7448" b="1"/>
          <a:stretch/>
        </p:blipFill>
        <p:spPr>
          <a:xfrm>
            <a:off x="6095999" y="1348884"/>
            <a:ext cx="3615271" cy="267552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8446399-3515-3042-B71A-2C12ED67D129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0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F713805-40AD-4082-BA26-B86F0BB06D74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9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D96B68-0983-4153-A9C9-2EA73AA4B61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0642FD-DCC9-4B5C-ADA2-7E23D169178F}"/>
              </a:ext>
            </a:extLst>
          </p:cNvPr>
          <p:cNvSpPr/>
          <p:nvPr/>
        </p:nvSpPr>
        <p:spPr>
          <a:xfrm>
            <a:off x="6095999" y="-2982"/>
            <a:ext cx="6096000" cy="257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73F6B6-9D18-4476-99DB-AD8DE36DA3D8}"/>
              </a:ext>
            </a:extLst>
          </p:cNvPr>
          <p:cNvSpPr/>
          <p:nvPr/>
        </p:nvSpPr>
        <p:spPr>
          <a:xfrm>
            <a:off x="404190" y="2720608"/>
            <a:ext cx="11383617" cy="141678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BERT</a:t>
            </a:r>
          </a:p>
          <a:p>
            <a:pPr algn="ctr"/>
            <a:r>
              <a:rPr lang="en-IN" sz="35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(Bidirectional Encoder Representations from Transformers)</a:t>
            </a:r>
            <a:endParaRPr lang="en-US" sz="3500"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7270F-E6B3-7FFE-47D5-09291605C266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Detection of Sarcastic News Headlines</a:t>
            </a:r>
            <a:endParaRPr lang="en-US" sz="130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20C84-B9D9-F140-98DC-E11634D6F136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3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BERT: Introduction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6FF66C-0E5F-9D5E-97FA-31C9FE86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14" y="3960360"/>
            <a:ext cx="3918856" cy="2126797"/>
          </a:xfrm>
          <a:prstGeom prst="rect">
            <a:avLst/>
          </a:prstGeom>
        </p:spPr>
      </p:pic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785B7AE8-E9CF-D31B-FB67-687E53BF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5" y="1240292"/>
            <a:ext cx="1896836" cy="2722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85590A5-85F4-549B-2990-2E19FF22FB7F}"/>
              </a:ext>
            </a:extLst>
          </p:cNvPr>
          <p:cNvSpPr/>
          <p:nvPr/>
        </p:nvSpPr>
        <p:spPr>
          <a:xfrm>
            <a:off x="9843407" y="2598964"/>
            <a:ext cx="304800" cy="174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F023BEA6-B7DA-92F1-47CF-4FB22BE2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8" y="1451882"/>
            <a:ext cx="1317172" cy="2288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34CE8-B81C-432C-7D3B-3B711F1D74B2}"/>
              </a:ext>
            </a:extLst>
          </p:cNvPr>
          <p:cNvSpPr txBox="1"/>
          <p:nvPr/>
        </p:nvSpPr>
        <p:spPr>
          <a:xfrm>
            <a:off x="283030" y="2215945"/>
            <a:ext cx="62919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cs typeface="Segoe UI"/>
              </a:rPr>
              <a:t>Linear Interaction Distance:  O(Seq Length) -&gt; O(1)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cs typeface="Segoe UI"/>
              </a:rPr>
              <a:t>Parallelizability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A27B1-65E3-A828-D4DA-BC52AE34EB2E}"/>
              </a:ext>
            </a:extLst>
          </p:cNvPr>
          <p:cNvSpPr txBox="1"/>
          <p:nvPr/>
        </p:nvSpPr>
        <p:spPr>
          <a:xfrm>
            <a:off x="283030" y="3224835"/>
            <a:ext cx="717965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Segoe UI"/>
              </a:rPr>
              <a:t>Bidirectional context</a:t>
            </a:r>
            <a:r>
              <a:rPr lang="en-US" sz="2000" dirty="0">
                <a:cs typeface="Segoe UI"/>
              </a:rPr>
              <a:t> captured</a:t>
            </a: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Calibri"/>
              </a:rPr>
              <a:t>Pretraining</a:t>
            </a:r>
            <a:r>
              <a:rPr lang="en-US" sz="2000" dirty="0">
                <a:cs typeface="Calibri"/>
              </a:rPr>
              <a:t> on large </a:t>
            </a:r>
            <a:r>
              <a:rPr lang="en-US" sz="2000" b="1" dirty="0">
                <a:cs typeface="Calibri"/>
              </a:rPr>
              <a:t>unlabeled corpora</a:t>
            </a:r>
            <a:endParaRPr lang="en-US" sz="2000" dirty="0"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Calibri"/>
              </a:rPr>
              <a:t>Fine-tuning</a:t>
            </a:r>
            <a:r>
              <a:rPr lang="en-US" sz="2000" dirty="0">
                <a:cs typeface="Calibri"/>
              </a:rPr>
              <a:t> on </a:t>
            </a:r>
            <a:r>
              <a:rPr lang="en-US" sz="2000" b="1" dirty="0">
                <a:cs typeface="Calibri"/>
              </a:rPr>
              <a:t>specific tasks</a:t>
            </a:r>
            <a:endParaRPr lang="en-US" sz="2000" dirty="0"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Calibri"/>
              </a:rPr>
              <a:t>Multiple layers</a:t>
            </a:r>
            <a:r>
              <a:rPr lang="en-US" sz="2000" dirty="0">
                <a:cs typeface="Calibri"/>
              </a:rPr>
              <a:t> and</a:t>
            </a:r>
            <a:r>
              <a:rPr lang="en-US" sz="2000" b="1" dirty="0">
                <a:cs typeface="Calibri"/>
              </a:rPr>
              <a:t> attention heads</a:t>
            </a:r>
            <a:r>
              <a:rPr lang="en-US" sz="2000" dirty="0">
                <a:cs typeface="Calibri" panose="020F0502020204030204"/>
              </a:rPr>
              <a:t> for diverse linguistic patterns</a:t>
            </a: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Calibri"/>
              </a:rPr>
              <a:t>Large-scale pretraining</a:t>
            </a:r>
            <a:r>
              <a:rPr lang="en-US" sz="2000" dirty="0">
                <a:cs typeface="Calibri" panose="020F0502020204030204"/>
              </a:rPr>
              <a:t> on billions of words</a:t>
            </a: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Calibri"/>
              </a:rPr>
              <a:t>Contextual embeddings</a:t>
            </a:r>
            <a:r>
              <a:rPr lang="en-US" sz="2000" dirty="0">
                <a:cs typeface="Calibri" panose="020F0502020204030204"/>
              </a:rPr>
              <a:t> for word meanings in context</a:t>
            </a: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Calibri"/>
              </a:rPr>
              <a:t>Fine-grained representations</a:t>
            </a:r>
            <a:r>
              <a:rPr lang="en-US" sz="2000" dirty="0">
                <a:cs typeface="Calibri" panose="020F0502020204030204"/>
              </a:rPr>
              <a:t>: token, segment, positional embeddings</a:t>
            </a:r>
            <a:endParaRPr lang="en-US" sz="2000" dirty="0">
              <a:cs typeface="Segoe UI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D28A0D5-42B3-B2CA-E993-8EA6C352B856}"/>
              </a:ext>
            </a:extLst>
          </p:cNvPr>
          <p:cNvSpPr/>
          <p:nvPr/>
        </p:nvSpPr>
        <p:spPr>
          <a:xfrm>
            <a:off x="5940254" y="2139591"/>
            <a:ext cx="260863" cy="87148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E1E9B-327E-39A3-5CC9-CE77210C7803}"/>
              </a:ext>
            </a:extLst>
          </p:cNvPr>
          <p:cNvSpPr txBox="1"/>
          <p:nvPr/>
        </p:nvSpPr>
        <p:spPr>
          <a:xfrm>
            <a:off x="6215268" y="2215945"/>
            <a:ext cx="15666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Segoe UI"/>
              </a:rPr>
              <a:t>Using Transformer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F8EB9-343E-7B3D-10E0-0B0E62BBE3A9}"/>
              </a:ext>
            </a:extLst>
          </p:cNvPr>
          <p:cNvSpPr txBox="1"/>
          <p:nvPr/>
        </p:nvSpPr>
        <p:spPr>
          <a:xfrm>
            <a:off x="283030" y="1647399"/>
            <a:ext cx="6135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Segoe UI"/>
              </a:rPr>
              <a:t>Benefits: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8A2F76-4B80-7A4A-BB49-B7ECEF03B873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9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1285</Words>
  <Application>Microsoft Macintosh PowerPoint</Application>
  <PresentationFormat>Widescreen</PresentationFormat>
  <Paragraphs>451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 Narrow</vt:lpstr>
      <vt:lpstr>Arial</vt:lpstr>
      <vt:lpstr>Calibri</vt:lpstr>
      <vt:lpstr>Calibri Light</vt:lpstr>
      <vt:lpstr>Wingdings</vt:lpstr>
      <vt:lpstr>Wingdings,Sans-Serif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Pulkit Singal</dc:creator>
  <cp:lastModifiedBy>Microsoft Office User</cp:lastModifiedBy>
  <cp:revision>3</cp:revision>
  <dcterms:created xsi:type="dcterms:W3CDTF">2021-12-03T05:59:43Z</dcterms:created>
  <dcterms:modified xsi:type="dcterms:W3CDTF">2025-08-05T19:24:28Z</dcterms:modified>
</cp:coreProperties>
</file>