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7"/>
  </p:notesMasterIdLst>
  <p:handoutMasterIdLst>
    <p:handoutMasterId r:id="rId28"/>
  </p:handoutMasterIdLst>
  <p:sldIdLst>
    <p:sldId id="256" r:id="rId5"/>
    <p:sldId id="277" r:id="rId6"/>
    <p:sldId id="261" r:id="rId7"/>
    <p:sldId id="262" r:id="rId8"/>
    <p:sldId id="289" r:id="rId9"/>
    <p:sldId id="264" r:id="rId10"/>
    <p:sldId id="258" r:id="rId11"/>
    <p:sldId id="307" r:id="rId12"/>
    <p:sldId id="308" r:id="rId13"/>
    <p:sldId id="309" r:id="rId14"/>
    <p:sldId id="296" r:id="rId15"/>
    <p:sldId id="297" r:id="rId16"/>
    <p:sldId id="298" r:id="rId17"/>
    <p:sldId id="270" r:id="rId18"/>
    <p:sldId id="299" r:id="rId19"/>
    <p:sldId id="292" r:id="rId20"/>
    <p:sldId id="268" r:id="rId21"/>
    <p:sldId id="304" r:id="rId22"/>
    <p:sldId id="305" r:id="rId23"/>
    <p:sldId id="306"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2/10/2023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A7DDABAE-B64D-46E9-BC8E-7B0EC762CE03}" type="datetime1">
              <a:rPr lang="en-US" smtClean="0"/>
              <a:t>2/10/2023</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Fake news Classification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88E9BBE9-9D84-4879-9342-47D8B2678C50}" type="datetime1">
              <a:rPr lang="en-US" smtClean="0"/>
              <a:t>2/10/2023</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Fake news Classification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76670D81-EEE0-4A0F-921D-6801F51C79C1}" type="datetime1">
              <a:rPr lang="en-US" smtClean="0"/>
              <a:t>2/10/2023</a:t>
            </a:fld>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Fake news Classification</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fld id="{D33B29F9-9264-4ACB-BB2E-FBAC1EDC43F3}" type="datetime1">
              <a:rPr lang="en-US" smtClean="0"/>
              <a:t>2/10/2023</a:t>
            </a:fld>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Fake news Classification</a:t>
            </a:r>
            <a:endParaRPr lang="en-US"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42783BC1-DE53-4155-AE49-4B3065B4E4E0}" type="datetime1">
              <a:rPr lang="en-US" smtClean="0"/>
              <a:t>2/10/2023</a:t>
            </a:fld>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Fake news Classification</a:t>
            </a:r>
            <a:endParaRPr lang="en-US" dirty="0"/>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44815886-0027-4824-BA29-0AEC74B01739}" type="datetime1">
              <a:rPr lang="en-US" smtClean="0"/>
              <a:t>2/10/2023</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Fake news Classification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fld id="{3B54DCB8-1F6B-4F73-BCBC-09E4B322548E}" type="datetime1">
              <a:rPr lang="en-US" smtClean="0"/>
              <a:t>2/10/2023</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Fake news Classification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E615D0E9-3A2B-487D-AC90-464207FBA3CD}" type="datetime1">
              <a:rPr lang="en-US" smtClean="0"/>
              <a:t>2/10/2023</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Fake news Classification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5EC3CC46-71D4-4205-BBF8-2A32B6014C56}" type="datetime1">
              <a:rPr lang="en-US" smtClean="0"/>
              <a:t>2/10/2023</a:t>
            </a:fld>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Fake news Classification</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fld id="{87A0E174-21A0-463E-B811-1FA20F7B8D47}" type="datetime1">
              <a:rPr lang="en-US" smtClean="0"/>
              <a:t>2/10/2023</a:t>
            </a:fld>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Fake news Classification</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fld id="{79827065-1F9A-4537-BCE2-525794BD6B8A}" type="datetime1">
              <a:rPr lang="en-US" smtClean="0"/>
              <a:t>2/10/2023</a:t>
            </a:fld>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Fake news Classification</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fld id="{6E6BC16D-08C5-44A8-9872-1F3B0BFF36F6}" type="datetime1">
              <a:rPr lang="en-US" smtClean="0"/>
              <a:t>2/10/2023</a:t>
            </a:fld>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a:t>Fake news Classification</a:t>
            </a:r>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fld id="{BB7ED275-2EF9-4F51-88FB-D50EA0EB2758}" type="datetime1">
              <a:rPr lang="en-US" smtClean="0"/>
              <a:t>2/10/2023</a:t>
            </a:fld>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Fake news Classification</a:t>
            </a:r>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fld id="{A2FBF803-05D2-4B3F-AE76-DF85EA987CF4}" type="datetime1">
              <a:rPr lang="en-US" smtClean="0"/>
              <a:t>2/10/2023</a:t>
            </a:fld>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Fake news Classification</a:t>
            </a:r>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fld id="{D4092E3C-D8CF-4751-A59D-21111609633F}" type="datetime1">
              <a:rPr lang="en-US" smtClean="0"/>
              <a:t>2/10/2023</a:t>
            </a:fld>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Fake news Classification</a:t>
            </a:r>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fld id="{78C05EF9-CE6E-40E7-89A1-C2E61296ED94}" type="datetime1">
              <a:rPr lang="en-US" smtClean="0"/>
              <a:t>2/10/2023</a:t>
            </a:fld>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Fake news Classification</a:t>
            </a:r>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AA06A734-370A-4AA0-A795-F58CA4A4C055}" type="datetime1">
              <a:rPr lang="en-US" smtClean="0"/>
              <a:t>2/10/2023</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Fake news Classification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F8EBB33-9210-47CA-AC52-E692A3873A2B}" type="datetime1">
              <a:rPr lang="en-US" smtClean="0"/>
              <a:t>2/10/2023</a:t>
            </a:fld>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Fake news Classification</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97633" y="4464688"/>
            <a:ext cx="6561728" cy="1122202"/>
          </a:xfrm>
        </p:spPr>
        <p:txBody>
          <a:bodyPr/>
          <a:lstStyle/>
          <a:p>
            <a:r>
              <a:rPr lang="en-US" sz="3600" dirty="0"/>
              <a:t>FAKE NEWS CLASSIFIER PROJECT</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9789951" y="5586890"/>
            <a:ext cx="2160002" cy="562898"/>
          </a:xfrm>
        </p:spPr>
        <p:txBody>
          <a:bodyPr>
            <a:normAutofit fontScale="92500"/>
          </a:bodyPr>
          <a:lstStyle/>
          <a:p>
            <a:r>
              <a:rPr lang="en-US" sz="2400" dirty="0"/>
              <a:t>Shubham Hajari</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fld id="{347B59CB-7506-439A-AA04-7B372477F626}" type="datetime1">
              <a:rPr lang="en-US" smtClean="0"/>
              <a:t>2/10/2023</a:t>
            </a:fld>
            <a:endParaRPr lang="en-US" dirty="0"/>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a:t>Fake news Classification</a:t>
            </a:r>
            <a:endParaRPr lang="en-ZA" dirty="0"/>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10</a:t>
            </a:fld>
            <a:endParaRPr lang="en-ZA" dirty="0"/>
          </a:p>
        </p:txBody>
      </p:sp>
      <p:sp>
        <p:nvSpPr>
          <p:cNvPr id="15" name="TextBox 14">
            <a:extLst>
              <a:ext uri="{FF2B5EF4-FFF2-40B4-BE49-F238E27FC236}">
                <a16:creationId xmlns:a16="http://schemas.microsoft.com/office/drawing/2014/main" id="{045E6D57-848A-4169-B1BB-DB684052EDAB}"/>
              </a:ext>
            </a:extLst>
          </p:cNvPr>
          <p:cNvSpPr txBox="1"/>
          <p:nvPr/>
        </p:nvSpPr>
        <p:spPr>
          <a:xfrm>
            <a:off x="85987" y="136525"/>
            <a:ext cx="5366857" cy="1384995"/>
          </a:xfrm>
          <a:prstGeom prst="rect">
            <a:avLst/>
          </a:prstGeom>
          <a:noFill/>
        </p:spPr>
        <p:txBody>
          <a:bodyPr wrap="square">
            <a:spAutoFit/>
          </a:bodyPr>
          <a:lstStyle/>
          <a:p>
            <a:r>
              <a:rPr lang="en-US" sz="2400" b="1" u="sng" dirty="0"/>
              <a:t>Mathematical/ Analytical Modeling of the Problem </a:t>
            </a:r>
          </a:p>
          <a:p>
            <a:r>
              <a:rPr lang="en-US" dirty="0"/>
              <a:t>Concatenated both the dataset and shuffle the datasets.</a:t>
            </a:r>
            <a:endParaRPr lang="en-IN" dirty="0"/>
          </a:p>
        </p:txBody>
      </p:sp>
      <p:pic>
        <p:nvPicPr>
          <p:cNvPr id="14" name="Picture 13">
            <a:extLst>
              <a:ext uri="{FF2B5EF4-FFF2-40B4-BE49-F238E27FC236}">
                <a16:creationId xmlns:a16="http://schemas.microsoft.com/office/drawing/2014/main" id="{FA7353D6-B5B3-C445-F9E0-6006CE334362}"/>
              </a:ext>
            </a:extLst>
          </p:cNvPr>
          <p:cNvPicPr>
            <a:picLocks noChangeAspect="1"/>
          </p:cNvPicPr>
          <p:nvPr/>
        </p:nvPicPr>
        <p:blipFill>
          <a:blip r:embed="rId2"/>
          <a:stretch>
            <a:fillRect/>
          </a:stretch>
        </p:blipFill>
        <p:spPr>
          <a:xfrm>
            <a:off x="5658963" y="233082"/>
            <a:ext cx="6249925" cy="3026640"/>
          </a:xfrm>
          <a:prstGeom prst="rect">
            <a:avLst/>
          </a:prstGeom>
        </p:spPr>
      </p:pic>
      <p:pic>
        <p:nvPicPr>
          <p:cNvPr id="17" name="Picture 16">
            <a:extLst>
              <a:ext uri="{FF2B5EF4-FFF2-40B4-BE49-F238E27FC236}">
                <a16:creationId xmlns:a16="http://schemas.microsoft.com/office/drawing/2014/main" id="{AA40CFD7-D70D-7029-9FE8-A59C161A59F3}"/>
              </a:ext>
            </a:extLst>
          </p:cNvPr>
          <p:cNvPicPr>
            <a:picLocks noChangeAspect="1"/>
          </p:cNvPicPr>
          <p:nvPr/>
        </p:nvPicPr>
        <p:blipFill>
          <a:blip r:embed="rId3"/>
          <a:stretch>
            <a:fillRect/>
          </a:stretch>
        </p:blipFill>
        <p:spPr>
          <a:xfrm>
            <a:off x="5658962" y="3375286"/>
            <a:ext cx="6083493" cy="2260398"/>
          </a:xfrm>
          <a:prstGeom prst="rect">
            <a:avLst/>
          </a:prstGeom>
        </p:spPr>
      </p:pic>
      <p:pic>
        <p:nvPicPr>
          <p:cNvPr id="19" name="Picture 18">
            <a:extLst>
              <a:ext uri="{FF2B5EF4-FFF2-40B4-BE49-F238E27FC236}">
                <a16:creationId xmlns:a16="http://schemas.microsoft.com/office/drawing/2014/main" id="{55530AF8-AEA5-B0E5-3925-C8B829335A2E}"/>
              </a:ext>
            </a:extLst>
          </p:cNvPr>
          <p:cNvPicPr>
            <a:picLocks noChangeAspect="1"/>
          </p:cNvPicPr>
          <p:nvPr/>
        </p:nvPicPr>
        <p:blipFill>
          <a:blip r:embed="rId4"/>
          <a:stretch>
            <a:fillRect/>
          </a:stretch>
        </p:blipFill>
        <p:spPr>
          <a:xfrm>
            <a:off x="85987" y="3375286"/>
            <a:ext cx="5572975" cy="2260398"/>
          </a:xfrm>
          <a:prstGeom prst="rect">
            <a:avLst/>
          </a:prstGeom>
        </p:spPr>
      </p:pic>
      <p:pic>
        <p:nvPicPr>
          <p:cNvPr id="2" name="Picture 1">
            <a:extLst>
              <a:ext uri="{FF2B5EF4-FFF2-40B4-BE49-F238E27FC236}">
                <a16:creationId xmlns:a16="http://schemas.microsoft.com/office/drawing/2014/main" id="{B84E2F6F-7599-FC62-FD9E-92E0B3AAF3DF}"/>
              </a:ext>
            </a:extLst>
          </p:cNvPr>
          <p:cNvPicPr>
            <a:picLocks noChangeAspect="1"/>
          </p:cNvPicPr>
          <p:nvPr/>
        </p:nvPicPr>
        <p:blipFill>
          <a:blip r:embed="rId2"/>
          <a:stretch>
            <a:fillRect/>
          </a:stretch>
        </p:blipFill>
        <p:spPr>
          <a:xfrm>
            <a:off x="5658963" y="197224"/>
            <a:ext cx="6249925" cy="3026640"/>
          </a:xfrm>
          <a:prstGeom prst="rect">
            <a:avLst/>
          </a:prstGeom>
        </p:spPr>
      </p:pic>
      <p:pic>
        <p:nvPicPr>
          <p:cNvPr id="5" name="Picture 4">
            <a:extLst>
              <a:ext uri="{FF2B5EF4-FFF2-40B4-BE49-F238E27FC236}">
                <a16:creationId xmlns:a16="http://schemas.microsoft.com/office/drawing/2014/main" id="{4141DAB0-B2C7-F7D2-3724-3F9467903F86}"/>
              </a:ext>
            </a:extLst>
          </p:cNvPr>
          <p:cNvPicPr>
            <a:picLocks noChangeAspect="1"/>
          </p:cNvPicPr>
          <p:nvPr/>
        </p:nvPicPr>
        <p:blipFill>
          <a:blip r:embed="rId3"/>
          <a:stretch>
            <a:fillRect/>
          </a:stretch>
        </p:blipFill>
        <p:spPr>
          <a:xfrm>
            <a:off x="5658962" y="3375287"/>
            <a:ext cx="6083493" cy="2260398"/>
          </a:xfrm>
          <a:prstGeom prst="rect">
            <a:avLst/>
          </a:prstGeom>
        </p:spPr>
      </p:pic>
    </p:spTree>
    <p:extLst>
      <p:ext uri="{BB962C8B-B14F-4D97-AF65-F5344CB8AC3E}">
        <p14:creationId xmlns:p14="http://schemas.microsoft.com/office/powerpoint/2010/main" val="280527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90013"/>
            <a:ext cx="8421688" cy="533951"/>
          </a:xfrm>
        </p:spPr>
        <p:txBody>
          <a:bodyPr/>
          <a:lstStyle/>
          <a:p>
            <a:r>
              <a:rPr lang="en-US" u="sng" dirty="0"/>
              <a:t>Data Pre-Processing.</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fld id="{BCF553D6-C2E9-4909-BE45-9665FA70E6F4}" type="datetime1">
              <a:rPr lang="en-US" smtClean="0"/>
              <a:t>2/10/2023</a:t>
            </a:fld>
            <a:endParaRPr lang="en-US" dirty="0"/>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a:t>Fake news Classification</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13" name="TextBox 12">
            <a:extLst>
              <a:ext uri="{FF2B5EF4-FFF2-40B4-BE49-F238E27FC236}">
                <a16:creationId xmlns:a16="http://schemas.microsoft.com/office/drawing/2014/main" id="{2F536DE0-7932-4D8C-85B0-69872AD519A6}"/>
              </a:ext>
            </a:extLst>
          </p:cNvPr>
          <p:cNvSpPr txBox="1"/>
          <p:nvPr/>
        </p:nvSpPr>
        <p:spPr>
          <a:xfrm>
            <a:off x="461853" y="1085551"/>
            <a:ext cx="4551727" cy="173701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ct val="150000"/>
              </a:lnSpc>
              <a:spcBef>
                <a:spcPts val="200"/>
              </a:spcBef>
            </a:pPr>
            <a:r>
              <a:rPr lang="en-IN" sz="1800" dirty="0">
                <a:effectLst/>
                <a:latin typeface="Calibri" panose="020F0502020204030204" pitchFamily="34" charset="0"/>
                <a:ea typeface="Calibri" panose="020F0502020204030204" pitchFamily="34" charset="0"/>
                <a:cs typeface="Times New Roman" panose="02020603050405020304" pitchFamily="18" charset="0"/>
              </a:rPr>
              <a:t>I started the pre-processing with cleansing the data, filtering out all the Bash data and I like to keep only the required data for our analysis.</a:t>
            </a:r>
          </a:p>
          <a:p>
            <a:pPr algn="just">
              <a:lnSpc>
                <a:spcPct val="150000"/>
              </a:lnSpc>
              <a:spcBef>
                <a:spcPts val="200"/>
              </a:spcBef>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A375A729-3039-46A7-9AE8-3BF648FF03F9}"/>
              </a:ext>
            </a:extLst>
          </p:cNvPr>
          <p:cNvSpPr txBox="1"/>
          <p:nvPr/>
        </p:nvSpPr>
        <p:spPr>
          <a:xfrm>
            <a:off x="448112" y="4461976"/>
            <a:ext cx="4551727"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 started with importing the required libraries. And I have declared stop words and lemmatize to a variable</a:t>
            </a:r>
            <a:endParaRPr lang="en-IN" dirty="0"/>
          </a:p>
        </p:txBody>
      </p:sp>
      <p:pic>
        <p:nvPicPr>
          <p:cNvPr id="12" name="Picture 11">
            <a:extLst>
              <a:ext uri="{FF2B5EF4-FFF2-40B4-BE49-F238E27FC236}">
                <a16:creationId xmlns:a16="http://schemas.microsoft.com/office/drawing/2014/main" id="{5A1C6636-FE14-43C1-B769-2BFF88FB0595}"/>
              </a:ext>
            </a:extLst>
          </p:cNvPr>
          <p:cNvPicPr/>
          <p:nvPr/>
        </p:nvPicPr>
        <p:blipFill>
          <a:blip r:embed="rId2">
            <a:extLst>
              <a:ext uri="{28A0092B-C50C-407E-A947-70E740481C1C}">
                <a14:useLocalDpi xmlns:a14="http://schemas.microsoft.com/office/drawing/2010/main" val="0"/>
              </a:ext>
            </a:extLst>
          </a:blip>
          <a:stretch>
            <a:fillRect/>
          </a:stretch>
        </p:blipFill>
        <p:spPr>
          <a:xfrm>
            <a:off x="5300662" y="1608405"/>
            <a:ext cx="6619875" cy="3189131"/>
          </a:xfrm>
          <a:prstGeom prst="rect">
            <a:avLst/>
          </a:prstGeom>
        </p:spPr>
      </p:pic>
    </p:spTree>
    <p:extLst>
      <p:ext uri="{BB962C8B-B14F-4D97-AF65-F5344CB8AC3E}">
        <p14:creationId xmlns:p14="http://schemas.microsoft.com/office/powerpoint/2010/main" val="3424439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90013"/>
            <a:ext cx="8421688" cy="533951"/>
          </a:xfrm>
        </p:spPr>
        <p:txBody>
          <a:bodyPr/>
          <a:lstStyle/>
          <a:p>
            <a:r>
              <a:rPr lang="en-US" u="sng" dirty="0"/>
              <a:t>Data Pre-Processing.</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fld id="{BCF553D6-C2E9-4909-BE45-9665FA70E6F4}" type="datetime1">
              <a:rPr lang="en-US" smtClean="0"/>
              <a:t>2/10/2023</a:t>
            </a:fld>
            <a:endParaRPr lang="en-US" dirty="0"/>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a:t>Fake news Classification</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
        <p:nvSpPr>
          <p:cNvPr id="3" name="Rectangle 2">
            <a:extLst>
              <a:ext uri="{FF2B5EF4-FFF2-40B4-BE49-F238E27FC236}">
                <a16:creationId xmlns:a16="http://schemas.microsoft.com/office/drawing/2014/main" id="{A606EE21-2FF4-4CB4-B5D2-F88B40658CF3}"/>
              </a:ext>
            </a:extLst>
          </p:cNvPr>
          <p:cNvSpPr>
            <a:spLocks noChangeArrowheads="1"/>
          </p:cNvSpPr>
          <p:nvPr/>
        </p:nvSpPr>
        <p:spPr bwMode="auto">
          <a:xfrm>
            <a:off x="1577130" y="14345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39">
            <a:extLst>
              <a:ext uri="{FF2B5EF4-FFF2-40B4-BE49-F238E27FC236}">
                <a16:creationId xmlns:a16="http://schemas.microsoft.com/office/drawing/2014/main" id="{0F87ED31-900D-42E9-8434-66DE1A1FC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168" y="1803849"/>
            <a:ext cx="6600825" cy="447889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E2FAAB4-B41D-4090-AD95-797636E25174}"/>
              </a:ext>
            </a:extLst>
          </p:cNvPr>
          <p:cNvSpPr txBox="1"/>
          <p:nvPr/>
        </p:nvSpPr>
        <p:spPr>
          <a:xfrm>
            <a:off x="3098564" y="1181164"/>
            <a:ext cx="5925795"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Then I have created a function to clean the data as like below.</a:t>
            </a:r>
            <a:endParaRPr lang="en-IN" dirty="0"/>
          </a:p>
        </p:txBody>
      </p:sp>
    </p:spTree>
    <p:extLst>
      <p:ext uri="{BB962C8B-B14F-4D97-AF65-F5344CB8AC3E}">
        <p14:creationId xmlns:p14="http://schemas.microsoft.com/office/powerpoint/2010/main" val="189504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90013"/>
            <a:ext cx="8421688" cy="533951"/>
          </a:xfrm>
        </p:spPr>
        <p:txBody>
          <a:bodyPr/>
          <a:lstStyle/>
          <a:p>
            <a:r>
              <a:rPr lang="en-US" u="sng" dirty="0"/>
              <a:t>Data Pre-Processing.</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fld id="{BCF553D6-C2E9-4909-BE45-9665FA70E6F4}" type="datetime1">
              <a:rPr lang="en-US" smtClean="0"/>
              <a:t>2/10/2023</a:t>
            </a:fld>
            <a:endParaRPr lang="en-US" dirty="0"/>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a:t>Fake news Classification</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
        <p:nvSpPr>
          <p:cNvPr id="3" name="Rectangle 2">
            <a:extLst>
              <a:ext uri="{FF2B5EF4-FFF2-40B4-BE49-F238E27FC236}">
                <a16:creationId xmlns:a16="http://schemas.microsoft.com/office/drawing/2014/main" id="{A606EE21-2FF4-4CB4-B5D2-F88B40658CF3}"/>
              </a:ext>
            </a:extLst>
          </p:cNvPr>
          <p:cNvSpPr>
            <a:spLocks noChangeArrowheads="1"/>
          </p:cNvSpPr>
          <p:nvPr/>
        </p:nvSpPr>
        <p:spPr bwMode="auto">
          <a:xfrm>
            <a:off x="1577130" y="14345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TextBox 13">
            <a:extLst>
              <a:ext uri="{FF2B5EF4-FFF2-40B4-BE49-F238E27FC236}">
                <a16:creationId xmlns:a16="http://schemas.microsoft.com/office/drawing/2014/main" id="{6E2FAAB4-B41D-4090-AD95-797636E25174}"/>
              </a:ext>
            </a:extLst>
          </p:cNvPr>
          <p:cNvSpPr txBox="1"/>
          <p:nvPr/>
        </p:nvSpPr>
        <p:spPr>
          <a:xfrm>
            <a:off x="3133102" y="797572"/>
            <a:ext cx="5925795" cy="923330"/>
          </a:xfrm>
          <a:prstGeom prst="rect">
            <a:avLst/>
          </a:prstGeom>
          <a:noFill/>
        </p:spPr>
        <p:txBody>
          <a:bodyPr wrap="square">
            <a:spAutoFit/>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To understand how much data, I have removed I calculated with the length of the column before cleansing and I calculated length of the columns after cleansing</a:t>
            </a:r>
            <a:endParaRPr lang="en-IN" dirty="0"/>
          </a:p>
        </p:txBody>
      </p:sp>
      <p:pic>
        <p:nvPicPr>
          <p:cNvPr id="5" name="Picture 4">
            <a:extLst>
              <a:ext uri="{FF2B5EF4-FFF2-40B4-BE49-F238E27FC236}">
                <a16:creationId xmlns:a16="http://schemas.microsoft.com/office/drawing/2014/main" id="{9ACF775D-B62F-A7CF-098D-24FC5876916E}"/>
              </a:ext>
            </a:extLst>
          </p:cNvPr>
          <p:cNvPicPr>
            <a:picLocks noChangeAspect="1"/>
          </p:cNvPicPr>
          <p:nvPr/>
        </p:nvPicPr>
        <p:blipFill>
          <a:blip r:embed="rId2"/>
          <a:stretch>
            <a:fillRect/>
          </a:stretch>
        </p:blipFill>
        <p:spPr>
          <a:xfrm>
            <a:off x="388124" y="1763134"/>
            <a:ext cx="11415749" cy="2232853"/>
          </a:xfrm>
          <a:prstGeom prst="rect">
            <a:avLst/>
          </a:prstGeom>
        </p:spPr>
      </p:pic>
      <p:pic>
        <p:nvPicPr>
          <p:cNvPr id="7" name="Picture 6">
            <a:extLst>
              <a:ext uri="{FF2B5EF4-FFF2-40B4-BE49-F238E27FC236}">
                <a16:creationId xmlns:a16="http://schemas.microsoft.com/office/drawing/2014/main" id="{708F5FFF-DA98-EA73-6307-E2D39F7DD5E7}"/>
              </a:ext>
            </a:extLst>
          </p:cNvPr>
          <p:cNvPicPr>
            <a:picLocks noChangeAspect="1"/>
          </p:cNvPicPr>
          <p:nvPr/>
        </p:nvPicPr>
        <p:blipFill>
          <a:blip r:embed="rId3"/>
          <a:stretch>
            <a:fillRect/>
          </a:stretch>
        </p:blipFill>
        <p:spPr>
          <a:xfrm>
            <a:off x="6376340" y="3429000"/>
            <a:ext cx="5365114" cy="2844678"/>
          </a:xfrm>
          <a:prstGeom prst="rect">
            <a:avLst/>
          </a:prstGeom>
        </p:spPr>
      </p:pic>
    </p:spTree>
    <p:extLst>
      <p:ext uri="{BB962C8B-B14F-4D97-AF65-F5344CB8AC3E}">
        <p14:creationId xmlns:p14="http://schemas.microsoft.com/office/powerpoint/2010/main" val="2424914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1828" y="250232"/>
            <a:ext cx="5431971" cy="846301"/>
          </a:xfrm>
        </p:spPr>
        <p:txBody>
          <a:bodyPr/>
          <a:lstStyle/>
          <a:p>
            <a:r>
              <a:rPr lang="en-US" dirty="0"/>
              <a:t>Insights with word cloud</a:t>
            </a:r>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fld id="{E3949610-1DD7-4081-8AED-62CFDF9E7DEC}" type="datetime1">
              <a:rPr lang="en-US" smtClean="0"/>
              <a:t>2/10/2023</a:t>
            </a:fld>
            <a:endParaRPr lang="en-US" dirty="0"/>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a:t>Fake news Classification</a:t>
            </a:r>
            <a:endParaRPr lang="en-US" dirty="0"/>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
        <p:nvSpPr>
          <p:cNvPr id="14" name="TextBox 13">
            <a:extLst>
              <a:ext uri="{FF2B5EF4-FFF2-40B4-BE49-F238E27FC236}">
                <a16:creationId xmlns:a16="http://schemas.microsoft.com/office/drawing/2014/main" id="{03E6053A-2731-42E5-A5BD-AB48E5CA8E54}"/>
              </a:ext>
            </a:extLst>
          </p:cNvPr>
          <p:cNvSpPr txBox="1"/>
          <p:nvPr/>
        </p:nvSpPr>
        <p:spPr>
          <a:xfrm>
            <a:off x="203434" y="1956182"/>
            <a:ext cx="5568192" cy="2083647"/>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Observations:</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evidently see that most of the fake news are 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not_avaliable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Dtype</a:t>
            </a:r>
            <a:r>
              <a:rPr lang="en-IN" sz="1800" dirty="0">
                <a:effectLst/>
                <a:latin typeface="Calibri" panose="020F0502020204030204" pitchFamily="34" charset="0"/>
                <a:ea typeface="Calibri" panose="020F0502020204030204" pitchFamily="34" charset="0"/>
                <a:cs typeface="Times New Roman" panose="02020603050405020304" pitchFamily="18" charset="0"/>
              </a:rPr>
              <a:t>', "Length", "Editor" which means these fake news sources are not available.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News without a proper author name is being a fake news.</a:t>
            </a:r>
          </a:p>
        </p:txBody>
      </p:sp>
      <p:pic>
        <p:nvPicPr>
          <p:cNvPr id="3" name="Picture 4">
            <a:extLst>
              <a:ext uri="{FF2B5EF4-FFF2-40B4-BE49-F238E27FC236}">
                <a16:creationId xmlns:a16="http://schemas.microsoft.com/office/drawing/2014/main" id="{7025C19F-E6A1-CE30-A50B-6DD78E1C8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99309"/>
            <a:ext cx="5721664" cy="4022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10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1828" y="250232"/>
            <a:ext cx="5431971" cy="846301"/>
          </a:xfrm>
        </p:spPr>
        <p:txBody>
          <a:bodyPr/>
          <a:lstStyle/>
          <a:p>
            <a:r>
              <a:rPr lang="en-US" dirty="0"/>
              <a:t>Insights with word cloud</a:t>
            </a:r>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fld id="{E3949610-1DD7-4081-8AED-62CFDF9E7DEC}" type="datetime1">
              <a:rPr lang="en-US" smtClean="0"/>
              <a:t>2/10/2023</a:t>
            </a:fld>
            <a:endParaRPr lang="en-US" dirty="0"/>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a:t>Fake news Classification</a:t>
            </a:r>
            <a:endParaRPr lang="en-US" dirty="0"/>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
        <p:nvSpPr>
          <p:cNvPr id="14" name="TextBox 13">
            <a:extLst>
              <a:ext uri="{FF2B5EF4-FFF2-40B4-BE49-F238E27FC236}">
                <a16:creationId xmlns:a16="http://schemas.microsoft.com/office/drawing/2014/main" id="{03E6053A-2731-42E5-A5BD-AB48E5CA8E54}"/>
              </a:ext>
            </a:extLst>
          </p:cNvPr>
          <p:cNvSpPr txBox="1"/>
          <p:nvPr/>
        </p:nvSpPr>
        <p:spPr>
          <a:xfrm>
            <a:off x="203434" y="1956182"/>
            <a:ext cx="5568192" cy="2700996"/>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Observations:</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Fake news headlines have most repeated keywords Trump, Prison, win outcome November. So, any news on these keywords might be fake.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data should be taken at the time of election or before the time of election because we link the key words, we can understand these news’s are fake propaganda.</a:t>
            </a:r>
          </a:p>
          <a:p>
            <a:pPr algn="just">
              <a:lnSpc>
                <a:spcPct val="107000"/>
              </a:lnSpc>
              <a:spcBef>
                <a:spcPts val="200"/>
              </a:spcBef>
            </a:pPr>
            <a:endPar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2054" name="Picture 6">
            <a:extLst>
              <a:ext uri="{FF2B5EF4-FFF2-40B4-BE49-F238E27FC236}">
                <a16:creationId xmlns:a16="http://schemas.microsoft.com/office/drawing/2014/main" id="{B778A078-6FCF-54FF-249E-F3E7A77D0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96533"/>
            <a:ext cx="5963954" cy="4192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10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Hardware and software requirements.</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fld id="{044EA39D-51F3-4502-984D-C484D3712ED1}" type="datetime1">
              <a:rPr lang="en-US" smtClean="0"/>
              <a:t>2/10/2023</a:t>
            </a:fld>
            <a:endParaRPr lang="en-US" dirty="0"/>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a:t>Fake news Classification</a:t>
            </a:r>
            <a:endParaRPr lang="en-US" dirty="0"/>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
        <p:nvSpPr>
          <p:cNvPr id="34" name="TextBox 33">
            <a:extLst>
              <a:ext uri="{FF2B5EF4-FFF2-40B4-BE49-F238E27FC236}">
                <a16:creationId xmlns:a16="http://schemas.microsoft.com/office/drawing/2014/main" id="{BD812E00-1C99-4FE7-A063-60DE6F2AF5FD}"/>
              </a:ext>
            </a:extLst>
          </p:cNvPr>
          <p:cNvSpPr txBox="1"/>
          <p:nvPr/>
        </p:nvSpPr>
        <p:spPr>
          <a:xfrm>
            <a:off x="2887911" y="2136338"/>
            <a:ext cx="6094602" cy="258532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 3.8.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NumPy.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 6. Data science.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SciPy </a:t>
            </a:r>
          </a:p>
          <a:p>
            <a:pPr marL="342900" lvl="0" indent="-342900" algn="l">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Anaconda Environment,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Notebook.</a:t>
            </a:r>
          </a:p>
          <a:p>
            <a:pPr marL="457200" algn="l"/>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04854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843862" y="221058"/>
            <a:ext cx="8421688" cy="634619"/>
          </a:xfrm>
        </p:spPr>
        <p:txBody>
          <a:bodyPr/>
          <a:lstStyle/>
          <a:p>
            <a:r>
              <a:rPr lang="en-US" u="sng" dirty="0"/>
              <a:t>Model Development.</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fld id="{7663499F-5473-4D5F-AB60-479A4D7298F1}" type="datetime1">
              <a:rPr lang="en-US" smtClean="0"/>
              <a:t>2/10/2023</a:t>
            </a:fld>
            <a:endParaRPr lang="en-US" dirty="0"/>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a:t>Fake news Classification</a:t>
            </a:r>
            <a:endParaRPr lang="en-US" dirty="0"/>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
        <p:nvSpPr>
          <p:cNvPr id="15" name="TextBox 14">
            <a:extLst>
              <a:ext uri="{FF2B5EF4-FFF2-40B4-BE49-F238E27FC236}">
                <a16:creationId xmlns:a16="http://schemas.microsoft.com/office/drawing/2014/main" id="{240303D4-D8E7-4749-AD5A-44DC490EF566}"/>
              </a:ext>
            </a:extLst>
          </p:cNvPr>
          <p:cNvSpPr txBox="1"/>
          <p:nvPr/>
        </p:nvSpPr>
        <p:spPr>
          <a:xfrm>
            <a:off x="2641836" y="1095832"/>
            <a:ext cx="6094602" cy="646331"/>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I have started the training in selecting the best random state parameter for the model as follows.</a:t>
            </a:r>
            <a:endParaRPr lang="en-IN" dirty="0"/>
          </a:p>
        </p:txBody>
      </p:sp>
      <p:pic>
        <p:nvPicPr>
          <p:cNvPr id="3" name="Picture 2">
            <a:extLst>
              <a:ext uri="{FF2B5EF4-FFF2-40B4-BE49-F238E27FC236}">
                <a16:creationId xmlns:a16="http://schemas.microsoft.com/office/drawing/2014/main" id="{A2B1AE57-3457-92AB-341E-8E8AFF553882}"/>
              </a:ext>
            </a:extLst>
          </p:cNvPr>
          <p:cNvPicPr>
            <a:picLocks noChangeAspect="1"/>
          </p:cNvPicPr>
          <p:nvPr/>
        </p:nvPicPr>
        <p:blipFill>
          <a:blip r:embed="rId2"/>
          <a:stretch>
            <a:fillRect/>
          </a:stretch>
        </p:blipFill>
        <p:spPr>
          <a:xfrm>
            <a:off x="349624" y="1742163"/>
            <a:ext cx="8628372" cy="2912974"/>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843862" y="221058"/>
            <a:ext cx="8421688" cy="634619"/>
          </a:xfrm>
        </p:spPr>
        <p:txBody>
          <a:bodyPr/>
          <a:lstStyle/>
          <a:p>
            <a:r>
              <a:rPr lang="en-US" u="sng" dirty="0"/>
              <a:t>Model Development.</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fld id="{7663499F-5473-4D5F-AB60-479A4D7298F1}" type="datetime1">
              <a:rPr lang="en-US" smtClean="0"/>
              <a:t>2/10/2023</a:t>
            </a:fld>
            <a:endParaRPr lang="en-US" dirty="0"/>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a:t>Fake news Classification</a:t>
            </a:r>
            <a:endParaRPr lang="en-US" dirty="0"/>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
        <p:nvSpPr>
          <p:cNvPr id="15" name="TextBox 14">
            <a:extLst>
              <a:ext uri="{FF2B5EF4-FFF2-40B4-BE49-F238E27FC236}">
                <a16:creationId xmlns:a16="http://schemas.microsoft.com/office/drawing/2014/main" id="{240303D4-D8E7-4749-AD5A-44DC490EF566}"/>
              </a:ext>
            </a:extLst>
          </p:cNvPr>
          <p:cNvSpPr txBox="1"/>
          <p:nvPr/>
        </p:nvSpPr>
        <p:spPr>
          <a:xfrm>
            <a:off x="933827" y="1828800"/>
            <a:ext cx="2743200" cy="2450094"/>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After selecting the best random state parameter, I have spitted the data into test and train with test size as 20 %. Again, I have imported the required libraries to import my ML algorithms.</a:t>
            </a:r>
          </a:p>
        </p:txBody>
      </p:sp>
      <p:pic>
        <p:nvPicPr>
          <p:cNvPr id="3" name="Picture 2">
            <a:extLst>
              <a:ext uri="{FF2B5EF4-FFF2-40B4-BE49-F238E27FC236}">
                <a16:creationId xmlns:a16="http://schemas.microsoft.com/office/drawing/2014/main" id="{24643F59-DDAD-C928-0469-4D0E62E3E1A8}"/>
              </a:ext>
            </a:extLst>
          </p:cNvPr>
          <p:cNvPicPr>
            <a:picLocks noChangeAspect="1"/>
          </p:cNvPicPr>
          <p:nvPr/>
        </p:nvPicPr>
        <p:blipFill>
          <a:blip r:embed="rId2"/>
          <a:stretch>
            <a:fillRect/>
          </a:stretch>
        </p:blipFill>
        <p:spPr>
          <a:xfrm>
            <a:off x="4038600" y="1018574"/>
            <a:ext cx="7476565" cy="1936114"/>
          </a:xfrm>
          <a:prstGeom prst="rect">
            <a:avLst/>
          </a:prstGeom>
        </p:spPr>
      </p:pic>
      <p:pic>
        <p:nvPicPr>
          <p:cNvPr id="7" name="Picture 6">
            <a:extLst>
              <a:ext uri="{FF2B5EF4-FFF2-40B4-BE49-F238E27FC236}">
                <a16:creationId xmlns:a16="http://schemas.microsoft.com/office/drawing/2014/main" id="{3004F6CB-A529-CB2C-C83B-7E05C2E07759}"/>
              </a:ext>
            </a:extLst>
          </p:cNvPr>
          <p:cNvPicPr>
            <a:picLocks noChangeAspect="1"/>
          </p:cNvPicPr>
          <p:nvPr/>
        </p:nvPicPr>
        <p:blipFill>
          <a:blip r:embed="rId3"/>
          <a:stretch>
            <a:fillRect/>
          </a:stretch>
        </p:blipFill>
        <p:spPr>
          <a:xfrm>
            <a:off x="4038600" y="3117584"/>
            <a:ext cx="7552765" cy="970321"/>
          </a:xfrm>
          <a:prstGeom prst="rect">
            <a:avLst/>
          </a:prstGeom>
        </p:spPr>
      </p:pic>
    </p:spTree>
    <p:extLst>
      <p:ext uri="{BB962C8B-B14F-4D97-AF65-F5344CB8AC3E}">
        <p14:creationId xmlns:p14="http://schemas.microsoft.com/office/powerpoint/2010/main" val="3284428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30138" y="499377"/>
            <a:ext cx="10331723" cy="634619"/>
          </a:xfrm>
        </p:spPr>
        <p:txBody>
          <a:bodyPr>
            <a:noAutofit/>
          </a:bodyPr>
          <a:lstStyle/>
          <a:p>
            <a:r>
              <a:rPr lang="en-IN"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Key-Metrics for success in solving problem under consideration.</a:t>
            </a:r>
            <a:endParaRPr lang="en-US" u="sng" dirty="0"/>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fld id="{7663499F-5473-4D5F-AB60-479A4D7298F1}" type="datetime1">
              <a:rPr lang="en-US" smtClean="0"/>
              <a:t>2/10/2023</a:t>
            </a:fld>
            <a:endParaRPr lang="en-US" dirty="0"/>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a:t>Fake news Classification</a:t>
            </a:r>
            <a:endParaRPr lang="en-US" dirty="0"/>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
        <p:nvSpPr>
          <p:cNvPr id="15" name="TextBox 14">
            <a:extLst>
              <a:ext uri="{FF2B5EF4-FFF2-40B4-BE49-F238E27FC236}">
                <a16:creationId xmlns:a16="http://schemas.microsoft.com/office/drawing/2014/main" id="{240303D4-D8E7-4749-AD5A-44DC490EF566}"/>
              </a:ext>
            </a:extLst>
          </p:cNvPr>
          <p:cNvSpPr txBox="1"/>
          <p:nvPr/>
        </p:nvSpPr>
        <p:spPr>
          <a:xfrm>
            <a:off x="1797892" y="2009528"/>
            <a:ext cx="3294224" cy="1367234"/>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I have taken key metrics as Accuracy, Precision</a:t>
            </a:r>
            <a:r>
              <a:rPr lang="en-IN" dirty="0">
                <a:latin typeface="Calibri" panose="020F0502020204030204" pitchFamily="34" charset="0"/>
                <a:ea typeface="Calibri" panose="020F0502020204030204" pitchFamily="34" charset="0"/>
                <a:cs typeface="Times New Roman" panose="02020603050405020304" pitchFamily="18" charset="0"/>
              </a:rPr>
              <a:t> and </a:t>
            </a:r>
            <a:r>
              <a:rPr lang="en-IN" dirty="0" err="1">
                <a:latin typeface="Calibri" panose="020F0502020204030204" pitchFamily="34" charset="0"/>
                <a:ea typeface="Calibri" panose="020F0502020204030204" pitchFamily="34" charset="0"/>
                <a:cs typeface="Times New Roman" panose="02020603050405020304" pitchFamily="18" charset="0"/>
              </a:rPr>
              <a:t>auc</a:t>
            </a:r>
            <a:r>
              <a:rPr lang="en-IN">
                <a:latin typeface="Calibri" panose="020F0502020204030204" pitchFamily="34" charset="0"/>
                <a:ea typeface="Calibri" panose="020F0502020204030204" pitchFamily="34" charset="0"/>
                <a:cs typeface="Times New Roman" panose="02020603050405020304" pitchFamily="18" charset="0"/>
              </a:rPr>
              <a:t> 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044D5CF8-E61B-41CC-BE6B-A95CB46DE6D0}"/>
              </a:ext>
            </a:extLst>
          </p:cNvPr>
          <p:cNvSpPr txBox="1"/>
          <p:nvPr/>
        </p:nvSpPr>
        <p:spPr>
          <a:xfrm>
            <a:off x="2980189" y="4200679"/>
            <a:ext cx="6094602" cy="1561005"/>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above Random Forest tops the chart, I have selected Random Forest model as my final model and I have Hyper parameter tuned the same to increase the performance of the model and have achieved the accuracy of 99.732% and I have saved the model.</a:t>
            </a:r>
          </a:p>
        </p:txBody>
      </p:sp>
      <p:pic>
        <p:nvPicPr>
          <p:cNvPr id="3" name="Picture 2">
            <a:extLst>
              <a:ext uri="{FF2B5EF4-FFF2-40B4-BE49-F238E27FC236}">
                <a16:creationId xmlns:a16="http://schemas.microsoft.com/office/drawing/2014/main" id="{87D0B4B7-AF30-F5DE-6A08-545EF46BD1BA}"/>
              </a:ext>
            </a:extLst>
          </p:cNvPr>
          <p:cNvPicPr>
            <a:picLocks noChangeAspect="1"/>
          </p:cNvPicPr>
          <p:nvPr/>
        </p:nvPicPr>
        <p:blipFill>
          <a:blip r:embed="rId2"/>
          <a:stretch>
            <a:fillRect/>
          </a:stretch>
        </p:blipFill>
        <p:spPr>
          <a:xfrm>
            <a:off x="5099094" y="1661550"/>
            <a:ext cx="7023011" cy="1694267"/>
          </a:xfrm>
          <a:prstGeom prst="rect">
            <a:avLst/>
          </a:prstGeom>
        </p:spPr>
      </p:pic>
    </p:spTree>
    <p:extLst>
      <p:ext uri="{BB962C8B-B14F-4D97-AF65-F5344CB8AC3E}">
        <p14:creationId xmlns:p14="http://schemas.microsoft.com/office/powerpoint/2010/main" val="340540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4966633" cy="1325563"/>
          </a:xfrm>
        </p:spPr>
        <p:txBody>
          <a:bodyPr/>
          <a:lstStyle/>
          <a:p>
            <a:r>
              <a:rPr lang="en-ZA" dirty="0"/>
              <a:t>ABOUT Fake news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930827" y="2865452"/>
            <a:ext cx="6594098" cy="2519363"/>
          </a:xfrm>
        </p:spPr>
        <p:style>
          <a:lnRef idx="1">
            <a:schemeClr val="accent2"/>
          </a:lnRef>
          <a:fillRef idx="3">
            <a:schemeClr val="accent2"/>
          </a:fillRef>
          <a:effectRef idx="2">
            <a:schemeClr val="accent2"/>
          </a:effectRef>
          <a:fontRef idx="minor">
            <a:schemeClr val="lt1"/>
          </a:fontRef>
        </p:style>
        <p:txBody>
          <a:bodyPr>
            <a:normAutofit fontScale="77500" lnSpcReduction="20000"/>
          </a:bodyPr>
          <a:lstStyle/>
          <a:p>
            <a:pPr algn="just"/>
            <a:r>
              <a:rPr lang="en-US" sz="2400" dirty="0"/>
              <a:t>    Fake news is false or misleading information presented as news. It often has the aim of damaging the reputation of a person or entity, or making money through advertising revenue. However, the term does not have a fixed definition, and has been applied more broadly to include any type of false information, including unintentional and unconscious mechanisms, and also by high-profile individuals to apply to any news unfavorable to his/her personal perspectives.</a:t>
            </a:r>
            <a:endParaRPr lang="en-US" sz="1800"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
        <p:nvSpPr>
          <p:cNvPr id="5" name="Date Placeholder 4">
            <a:extLst>
              <a:ext uri="{FF2B5EF4-FFF2-40B4-BE49-F238E27FC236}">
                <a16:creationId xmlns:a16="http://schemas.microsoft.com/office/drawing/2014/main" id="{7F9F20AF-B92A-486E-B719-A944AF4C813D}"/>
              </a:ext>
            </a:extLst>
          </p:cNvPr>
          <p:cNvSpPr>
            <a:spLocks noGrp="1"/>
          </p:cNvSpPr>
          <p:nvPr>
            <p:ph type="dt" sz="half" idx="10"/>
          </p:nvPr>
        </p:nvSpPr>
        <p:spPr/>
        <p:txBody>
          <a:bodyPr/>
          <a:lstStyle/>
          <a:p>
            <a:fld id="{7149B98F-07D8-46E9-8C87-51A2642F1122}" type="datetime1">
              <a:rPr lang="en-US" smtClean="0"/>
              <a:t>2/10/2023</a:t>
            </a:fld>
            <a:endParaRPr lang="en-US" dirty="0"/>
          </a:p>
        </p:txBody>
      </p:sp>
      <p:sp>
        <p:nvSpPr>
          <p:cNvPr id="6" name="Footer Placeholder 5">
            <a:extLst>
              <a:ext uri="{FF2B5EF4-FFF2-40B4-BE49-F238E27FC236}">
                <a16:creationId xmlns:a16="http://schemas.microsoft.com/office/drawing/2014/main" id="{FA63F435-02E8-426B-AC0F-256ACE1AC09D}"/>
              </a:ext>
            </a:extLst>
          </p:cNvPr>
          <p:cNvSpPr>
            <a:spLocks noGrp="1"/>
          </p:cNvSpPr>
          <p:nvPr>
            <p:ph type="ftr" sz="quarter" idx="11"/>
          </p:nvPr>
        </p:nvSpPr>
        <p:spPr/>
        <p:txBody>
          <a:bodyPr/>
          <a:lstStyle/>
          <a:p>
            <a:r>
              <a:rPr lang="en-US"/>
              <a:t>Fake news Classification</a:t>
            </a:r>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30138" y="499377"/>
            <a:ext cx="10331723" cy="634619"/>
          </a:xfrm>
        </p:spPr>
        <p:txBody>
          <a:bodyPr>
            <a:noAutofit/>
          </a:bodyPr>
          <a:lstStyle/>
          <a:p>
            <a:r>
              <a:rPr lang="en-IN"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Key-Metrics for success in solving problem under consideration.</a:t>
            </a:r>
            <a:endParaRPr lang="en-US" u="sng" dirty="0"/>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fld id="{7663499F-5473-4D5F-AB60-479A4D7298F1}" type="datetime1">
              <a:rPr lang="en-US" smtClean="0"/>
              <a:t>2/10/2023</a:t>
            </a:fld>
            <a:endParaRPr lang="en-US" dirty="0"/>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a:t>Fake news Classification</a:t>
            </a:r>
            <a:endParaRPr lang="en-US" dirty="0"/>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pic>
        <p:nvPicPr>
          <p:cNvPr id="9" name="Picture 8">
            <a:extLst>
              <a:ext uri="{FF2B5EF4-FFF2-40B4-BE49-F238E27FC236}">
                <a16:creationId xmlns:a16="http://schemas.microsoft.com/office/drawing/2014/main" id="{85FE8D96-577D-4C61-9CDC-062C4E7C4620}"/>
              </a:ext>
            </a:extLst>
          </p:cNvPr>
          <p:cNvPicPr/>
          <p:nvPr/>
        </p:nvPicPr>
        <p:blipFill>
          <a:blip r:embed="rId2"/>
          <a:stretch>
            <a:fillRect/>
          </a:stretch>
        </p:blipFill>
        <p:spPr>
          <a:xfrm>
            <a:off x="4127867" y="1689735"/>
            <a:ext cx="6089924" cy="2160812"/>
          </a:xfrm>
          <a:prstGeom prst="rect">
            <a:avLst/>
          </a:prstGeom>
        </p:spPr>
      </p:pic>
      <p:sp>
        <p:nvSpPr>
          <p:cNvPr id="11" name="TextBox 10">
            <a:extLst>
              <a:ext uri="{FF2B5EF4-FFF2-40B4-BE49-F238E27FC236}">
                <a16:creationId xmlns:a16="http://schemas.microsoft.com/office/drawing/2014/main" id="{F51D1953-FD0B-444F-9CBA-B8A3BD3617D2}"/>
              </a:ext>
            </a:extLst>
          </p:cNvPr>
          <p:cNvSpPr txBox="1"/>
          <p:nvPr/>
        </p:nvSpPr>
        <p:spPr>
          <a:xfrm>
            <a:off x="2209800" y="4254644"/>
            <a:ext cx="6094602" cy="1560171"/>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above Random Forest tops the chart, I have selected Random Forest model as my final model and I have Hyper parameter tuned the same to increase the performance of the model and have achieved the accuracy of 99.364 % and I have saved the model</a:t>
            </a:r>
            <a:endParaRPr lang="en-IN" dirty="0"/>
          </a:p>
        </p:txBody>
      </p:sp>
    </p:spTree>
    <p:extLst>
      <p:ext uri="{BB962C8B-B14F-4D97-AF65-F5344CB8AC3E}">
        <p14:creationId xmlns:p14="http://schemas.microsoft.com/office/powerpoint/2010/main" val="3314477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3398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style>
          <a:lnRef idx="3">
            <a:schemeClr val="lt1"/>
          </a:lnRef>
          <a:fillRef idx="1">
            <a:schemeClr val="accent1"/>
          </a:fillRef>
          <a:effectRef idx="1">
            <a:schemeClr val="accent1"/>
          </a:effectRef>
          <a:fontRef idx="minor">
            <a:schemeClr val="lt1"/>
          </a:fontRef>
        </p:style>
        <p:txBody>
          <a:bodyPr vert="horz" lIns="91440" tIns="45720" rIns="91440" bIns="45720" rtlCol="0" anchor="b">
            <a:normAutofit fontScale="85000" lnSpcReduction="2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The finding of the study is that when the news’s are being published on a bogus name, the author names not available that news are end up being Fake, and also, we can understand this fake news’s are desperately being spread among the public to create a fake image of an individual, or to get profit out of it or to destroy the good deeds of the target person.</a:t>
            </a:r>
            <a:endParaRPr lang="en-US" dirty="0"/>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fld id="{FC8278C5-78E4-4422-A0C5-BBF7850F3973}" type="datetime1">
              <a:rPr lang="en-US" smtClean="0"/>
              <a:t>2/10/2023</a:t>
            </a:fld>
            <a:endParaRPr lang="en-US" dirty="0"/>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a:t>Fake news Classification</a:t>
            </a:r>
            <a:endParaRPr lang="en-US"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
        <p:nvSpPr>
          <p:cNvPr id="8" name="TextBox 7">
            <a:extLst>
              <a:ext uri="{FF2B5EF4-FFF2-40B4-BE49-F238E27FC236}">
                <a16:creationId xmlns:a16="http://schemas.microsoft.com/office/drawing/2014/main" id="{E4EF2694-F494-4128-9129-2C156D4BDA44}"/>
              </a:ext>
            </a:extLst>
          </p:cNvPr>
          <p:cNvSpPr txBox="1"/>
          <p:nvPr/>
        </p:nvSpPr>
        <p:spPr>
          <a:xfrm>
            <a:off x="5647888" y="2541298"/>
            <a:ext cx="6094602" cy="769441"/>
          </a:xfrm>
          <a:prstGeom prst="rect">
            <a:avLst/>
          </a:prstGeom>
          <a:noFill/>
        </p:spPr>
        <p:txBody>
          <a:bodyPr wrap="square">
            <a:spAutoFit/>
          </a:bodyPr>
          <a:lstStyle/>
          <a:p>
            <a:pPr algn="just">
              <a:lnSpc>
                <a:spcPct val="150000"/>
              </a:lnSpc>
              <a:spcBef>
                <a:spcPts val="200"/>
              </a:spcBef>
            </a:pPr>
            <a:r>
              <a:rPr lang="en-IN" sz="3200" u="sng" dirty="0">
                <a:effectLst/>
                <a:latin typeface="Freestyle Script" panose="030804020302050B0404" pitchFamily="66" charset="0"/>
                <a:ea typeface="Times New Roman" panose="02020603050405020304" pitchFamily="18" charset="0"/>
                <a:cs typeface="Times New Roman" panose="02020603050405020304" pitchFamily="18" charset="0"/>
              </a:rPr>
              <a:t>Key Findings and Conclusions of the Study</a:t>
            </a:r>
          </a:p>
        </p:txBody>
      </p:sp>
    </p:spTree>
    <p:extLst>
      <p:ext uri="{BB962C8B-B14F-4D97-AF65-F5344CB8AC3E}">
        <p14:creationId xmlns:p14="http://schemas.microsoft.com/office/powerpoint/2010/main" val="92017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fld id="{53EA3E15-0B3E-4B2D-8ADC-53D8EAFF6213}" type="datetime1">
              <a:rPr lang="en-US" smtClean="0"/>
              <a:t>2/10/2023</a:t>
            </a:fld>
            <a:endParaRPr lang="en-US" dirty="0"/>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a:t>Fake news Classification</a:t>
            </a:r>
            <a:endParaRPr lang="en-US" dirty="0"/>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introduction</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436228" y="2557463"/>
            <a:ext cx="2419911" cy="514350"/>
          </a:xfrm>
        </p:spPr>
        <p:txBody>
          <a:bodyPr/>
          <a:lstStyle/>
          <a:p>
            <a:r>
              <a:rPr lang="en-US" dirty="0"/>
              <a:t>Analytical problem Framing</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838200" y="3633788"/>
            <a:ext cx="2624364" cy="514350"/>
          </a:xfrm>
        </p:spPr>
        <p:txBody>
          <a:bodyPr/>
          <a:lstStyle/>
          <a:p>
            <a:r>
              <a:rPr lang="en-US" dirty="0"/>
              <a:t>Insights and model development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Conclusion</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Problem analysis introduction, conceptual background and review of literature.</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Mathematical/ Analytical Modeling of the Problem, Data Sources and their formats.</a:t>
            </a:r>
          </a:p>
          <a:p>
            <a:endParaRPr lang="en-US" dirty="0"/>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EDA, Word cloud, Training the model</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Key Findings, learning outcome, limitation of the work.</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fld id="{7FFDFC10-B2C2-48DE-A3DC-0FABB0632D21}" type="datetime1">
              <a:rPr lang="en-US" smtClean="0"/>
              <a:t>2/10/2023</a:t>
            </a:fld>
            <a:endParaRPr lang="en-US" dirty="0"/>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476301"/>
            <a:ext cx="1402658" cy="245174"/>
          </a:xfrm>
        </p:spPr>
        <p:txBody>
          <a:bodyPr/>
          <a:lstStyle/>
          <a:p>
            <a:r>
              <a:rPr lang="en-US" dirty="0"/>
              <a:t>Fake news Classification</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32144" y="2574789"/>
            <a:ext cx="5738070" cy="365125"/>
          </a:xfrm>
        </p:spPr>
        <p:txBody>
          <a:bodyPr vert="horz" lIns="91440" tIns="45720" rIns="91440" bIns="45720" rtlCol="0" anchor="t">
            <a:normAutofit lnSpcReduction="10000"/>
          </a:bodyPr>
          <a:lstStyle/>
          <a:p>
            <a:r>
              <a:rPr lang="en-US" dirty="0"/>
              <a:t>Understanding the Business requirements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We have done reasonable analysis with the data collected and figured out news without author name are tend to be more fake than other</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EDA</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Done basic data cleansing and play around with the data and preprocessing.</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Insights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With use of word cloud we are analyzing the data</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Plotting the model with NLP</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With all above collected and preprocessed data using ML we are creating a model.</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fld id="{E9A217EB-AE56-4A80-85F3-79FCCF225987}" type="datetime1">
              <a:rPr lang="en-US" smtClean="0"/>
              <a:t>2/10/2023</a:t>
            </a:fld>
            <a:endParaRPr lang="en-US" dirty="0"/>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a:t>Fake news Classification</a:t>
            </a: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11060" y="4167242"/>
            <a:ext cx="4848837" cy="1325563"/>
          </a:xfrm>
        </p:spPr>
        <p:txBody>
          <a:bodyPr>
            <a:normAutofit/>
          </a:bodyPr>
          <a:lstStyle/>
          <a:p>
            <a:r>
              <a:rPr lang="en-US" dirty="0"/>
              <a:t>Conceptual Background of the Domain Problem</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fld id="{114D9F30-4B60-46E3-BE51-633EC8E6CF37}" type="datetime1">
              <a:rPr lang="en-US" smtClean="0"/>
              <a:t>2/10/2023</a:t>
            </a:fld>
            <a:endParaRPr lang="en-US" dirty="0"/>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a:t>Fake news Classification</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
        <p:nvSpPr>
          <p:cNvPr id="31" name="TextBox 30">
            <a:extLst>
              <a:ext uri="{FF2B5EF4-FFF2-40B4-BE49-F238E27FC236}">
                <a16:creationId xmlns:a16="http://schemas.microsoft.com/office/drawing/2014/main" id="{28F731BD-3A6D-4105-9971-99984BDA7E1C}"/>
              </a:ext>
            </a:extLst>
          </p:cNvPr>
          <p:cNvSpPr txBox="1"/>
          <p:nvPr/>
        </p:nvSpPr>
        <p:spPr>
          <a:xfrm>
            <a:off x="5431872" y="494193"/>
            <a:ext cx="6098796" cy="2585323"/>
          </a:xfrm>
          <a:prstGeom prst="rect">
            <a:avLst/>
          </a:prstGeom>
          <a:solidFill>
            <a:schemeClr val="accent6">
              <a:alpha val="5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dirty="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a:t>
            </a:r>
            <a:endParaRPr lang="en-IN" dirty="0"/>
          </a:p>
        </p:txBody>
      </p:sp>
      <p:sp>
        <p:nvSpPr>
          <p:cNvPr id="33" name="TextBox 32">
            <a:extLst>
              <a:ext uri="{FF2B5EF4-FFF2-40B4-BE49-F238E27FC236}">
                <a16:creationId xmlns:a16="http://schemas.microsoft.com/office/drawing/2014/main" id="{908B1F67-4C9B-4CE5-B57E-6BFD505AD8CD}"/>
              </a:ext>
            </a:extLst>
          </p:cNvPr>
          <p:cNvSpPr txBox="1"/>
          <p:nvPr/>
        </p:nvSpPr>
        <p:spPr>
          <a:xfrm>
            <a:off x="5431872" y="4097509"/>
            <a:ext cx="6098796" cy="1754326"/>
          </a:xfrm>
          <a:prstGeom prst="rect">
            <a:avLst/>
          </a:prstGeom>
          <a:solidFill>
            <a:schemeClr val="accent6">
              <a:alpha val="50000"/>
            </a:schemeClr>
          </a:solid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a:spAutoFit/>
          </a:bodyPr>
          <a:lstStyle/>
          <a:p>
            <a:pPr algn="just"/>
            <a:r>
              <a:rPr lang="en-US" dirty="0"/>
              <a:t>In the below blog we are going to see about how we are classifying the fake news with the genuine news; we are going to use several machine learning techniques and we will plot and </a:t>
            </a:r>
            <a:r>
              <a:rPr lang="en-US" dirty="0" err="1"/>
              <a:t>analyse</a:t>
            </a:r>
            <a:r>
              <a:rPr lang="en-US" dirty="0"/>
              <a:t> how to identify a news as fake. I have tried using several NLP techniques and arrived at a model that will classify news is fake or genuine. </a:t>
            </a:r>
            <a:endParaRPr lang="en-IN"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2668588" y="203566"/>
            <a:ext cx="5111750" cy="794724"/>
          </a:xfrm>
        </p:spPr>
        <p:txBody>
          <a:bodyPr/>
          <a:lstStyle/>
          <a:p>
            <a:r>
              <a:rPr lang="en-IN" dirty="0"/>
              <a:t>Review of Literature</a:t>
            </a:r>
            <a:endParaRPr lang="en-US"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US" sz="1800" b="1" dirty="0"/>
              <a:t>The purpose of the literature review is to: </a:t>
            </a:r>
          </a:p>
          <a:p>
            <a:pPr marL="342900" indent="-342900">
              <a:buAutoNum type="arabicPeriod"/>
            </a:pPr>
            <a:r>
              <a:rPr lang="en-US" dirty="0"/>
              <a:t>Identify the News basis on the content and author to tell weather it is fake or not.</a:t>
            </a:r>
          </a:p>
          <a:p>
            <a:pPr marL="342900" indent="-342900">
              <a:buAutoNum type="arabicPeriod"/>
            </a:pPr>
            <a:r>
              <a:rPr lang="en-US" dirty="0"/>
              <a:t>Stop the spread of fake news which will potentially spread incorrect information amount the people.</a:t>
            </a:r>
            <a:endParaRPr lang="en-ZA"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fld id="{F7F76900-111C-4671-BCBE-5196A2B44588}" type="datetime1">
              <a:rPr lang="en-US" smtClean="0"/>
              <a:t>2/10/2023</a:t>
            </a:fld>
            <a:endParaRPr lang="en-US" dirty="0"/>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a:t>Fake news Classification</a:t>
            </a:r>
            <a:endParaRPr lang="en-US" dirty="0"/>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157519" y="2571235"/>
            <a:ext cx="5013401" cy="1715531"/>
          </a:xfr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lstStyle/>
          <a:p>
            <a:r>
              <a:rPr lang="en-IN" dirty="0"/>
              <a:t>Analytical Problem Framing</a:t>
            </a:r>
            <a:endParaRPr lang="en-US" dirty="0"/>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fld id="{347B59CB-7506-439A-AA04-7B372477F626}" type="datetime1">
              <a:rPr lang="en-US" smtClean="0"/>
              <a:t>2/10/2023</a:t>
            </a:fld>
            <a:endParaRPr lang="en-US" dirty="0"/>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a:t>Fake news Classification</a:t>
            </a:r>
            <a:endParaRPr lang="en-ZA" dirty="0"/>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8</a:t>
            </a:fld>
            <a:endParaRPr lang="en-ZA" dirty="0"/>
          </a:p>
        </p:txBody>
      </p:sp>
      <p:sp>
        <p:nvSpPr>
          <p:cNvPr id="15" name="TextBox 14">
            <a:extLst>
              <a:ext uri="{FF2B5EF4-FFF2-40B4-BE49-F238E27FC236}">
                <a16:creationId xmlns:a16="http://schemas.microsoft.com/office/drawing/2014/main" id="{045E6D57-848A-4169-B1BB-DB684052EDAB}"/>
              </a:ext>
            </a:extLst>
          </p:cNvPr>
          <p:cNvSpPr txBox="1"/>
          <p:nvPr/>
        </p:nvSpPr>
        <p:spPr>
          <a:xfrm>
            <a:off x="85987" y="136525"/>
            <a:ext cx="5366857" cy="2215991"/>
          </a:xfrm>
          <a:prstGeom prst="rect">
            <a:avLst/>
          </a:prstGeom>
          <a:noFill/>
        </p:spPr>
        <p:txBody>
          <a:bodyPr wrap="square">
            <a:spAutoFit/>
          </a:bodyPr>
          <a:lstStyle/>
          <a:p>
            <a:r>
              <a:rPr lang="en-US" sz="2400" b="1" u="sng" dirty="0"/>
              <a:t>Mathematical/ Analytical Modeling of the Problem </a:t>
            </a:r>
          </a:p>
          <a:p>
            <a:r>
              <a:rPr lang="en-US" dirty="0"/>
              <a:t>I start analysis on this project in importing the data set and simple play around with the data and identifying the characteristics of each column. I noticed that there are four columns “title”, “text”, “subject” and “data” in each train and test dataset.</a:t>
            </a:r>
            <a:endParaRPr lang="en-IN" dirty="0"/>
          </a:p>
        </p:txBody>
      </p:sp>
      <p:sp>
        <p:nvSpPr>
          <p:cNvPr id="20" name="TextBox 19">
            <a:extLst>
              <a:ext uri="{FF2B5EF4-FFF2-40B4-BE49-F238E27FC236}">
                <a16:creationId xmlns:a16="http://schemas.microsoft.com/office/drawing/2014/main" id="{B96A6ABC-0532-47B5-8532-4B7DF8AC7987}"/>
              </a:ext>
            </a:extLst>
          </p:cNvPr>
          <p:cNvSpPr txBox="1"/>
          <p:nvPr/>
        </p:nvSpPr>
        <p:spPr>
          <a:xfrm>
            <a:off x="5452843" y="3406588"/>
            <a:ext cx="6618315" cy="968278"/>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post this I analysed the label column which is our target variable and I understood that label column has two variables ‘0’ and ‘1’. ‘0’denotes not a fake news and 1 denotes fake news.</a:t>
            </a:r>
          </a:p>
        </p:txBody>
      </p:sp>
      <p:pic>
        <p:nvPicPr>
          <p:cNvPr id="5" name="Picture 4">
            <a:extLst>
              <a:ext uri="{FF2B5EF4-FFF2-40B4-BE49-F238E27FC236}">
                <a16:creationId xmlns:a16="http://schemas.microsoft.com/office/drawing/2014/main" id="{BBA3E096-F656-93C9-F4EC-756C5496DDE5}"/>
              </a:ext>
            </a:extLst>
          </p:cNvPr>
          <p:cNvPicPr>
            <a:picLocks noChangeAspect="1"/>
          </p:cNvPicPr>
          <p:nvPr/>
        </p:nvPicPr>
        <p:blipFill>
          <a:blip r:embed="rId2"/>
          <a:stretch>
            <a:fillRect/>
          </a:stretch>
        </p:blipFill>
        <p:spPr>
          <a:xfrm>
            <a:off x="5452843" y="64805"/>
            <a:ext cx="6618316" cy="3072840"/>
          </a:xfrm>
          <a:prstGeom prst="rect">
            <a:avLst/>
          </a:prstGeom>
        </p:spPr>
      </p:pic>
    </p:spTree>
    <p:extLst>
      <p:ext uri="{BB962C8B-B14F-4D97-AF65-F5344CB8AC3E}">
        <p14:creationId xmlns:p14="http://schemas.microsoft.com/office/powerpoint/2010/main" val="376126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fld id="{347B59CB-7506-439A-AA04-7B372477F626}" type="datetime1">
              <a:rPr lang="en-US" smtClean="0"/>
              <a:t>2/10/2023</a:t>
            </a:fld>
            <a:endParaRPr lang="en-US" dirty="0"/>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a:t>Fake news Classification</a:t>
            </a:r>
            <a:endParaRPr lang="en-ZA" dirty="0"/>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9</a:t>
            </a:fld>
            <a:endParaRPr lang="en-ZA" dirty="0"/>
          </a:p>
        </p:txBody>
      </p:sp>
      <p:sp>
        <p:nvSpPr>
          <p:cNvPr id="15" name="TextBox 14">
            <a:extLst>
              <a:ext uri="{FF2B5EF4-FFF2-40B4-BE49-F238E27FC236}">
                <a16:creationId xmlns:a16="http://schemas.microsoft.com/office/drawing/2014/main" id="{045E6D57-848A-4169-B1BB-DB684052EDAB}"/>
              </a:ext>
            </a:extLst>
          </p:cNvPr>
          <p:cNvSpPr txBox="1"/>
          <p:nvPr/>
        </p:nvSpPr>
        <p:spPr>
          <a:xfrm>
            <a:off x="85987" y="136525"/>
            <a:ext cx="5366857" cy="1938992"/>
          </a:xfrm>
          <a:prstGeom prst="rect">
            <a:avLst/>
          </a:prstGeom>
          <a:noFill/>
        </p:spPr>
        <p:txBody>
          <a:bodyPr wrap="square">
            <a:spAutoFit/>
          </a:bodyPr>
          <a:lstStyle/>
          <a:p>
            <a:r>
              <a:rPr lang="en-US" sz="2400" b="1" u="sng" dirty="0"/>
              <a:t>Mathematical/ Analytical Modeling of the Problem </a:t>
            </a:r>
          </a:p>
          <a:p>
            <a:r>
              <a:rPr lang="en-US" dirty="0"/>
              <a:t>There are no null values present in both the dataset.</a:t>
            </a:r>
          </a:p>
          <a:p>
            <a:r>
              <a:rPr lang="en-US" dirty="0"/>
              <a:t>There are  21417 rows and 4 columns present in true dataset and 23481 columns and 4 columns are present in fake dataset.</a:t>
            </a:r>
            <a:endParaRPr lang="en-IN" dirty="0"/>
          </a:p>
        </p:txBody>
      </p:sp>
      <p:pic>
        <p:nvPicPr>
          <p:cNvPr id="6" name="Picture 5">
            <a:extLst>
              <a:ext uri="{FF2B5EF4-FFF2-40B4-BE49-F238E27FC236}">
                <a16:creationId xmlns:a16="http://schemas.microsoft.com/office/drawing/2014/main" id="{19D662AA-43A6-E42D-88EB-B642AD23D2D4}"/>
              </a:ext>
            </a:extLst>
          </p:cNvPr>
          <p:cNvPicPr>
            <a:picLocks noChangeAspect="1"/>
          </p:cNvPicPr>
          <p:nvPr/>
        </p:nvPicPr>
        <p:blipFill>
          <a:blip r:embed="rId2"/>
          <a:stretch>
            <a:fillRect/>
          </a:stretch>
        </p:blipFill>
        <p:spPr>
          <a:xfrm>
            <a:off x="6545162" y="266884"/>
            <a:ext cx="4808637" cy="891617"/>
          </a:xfrm>
          <a:prstGeom prst="rect">
            <a:avLst/>
          </a:prstGeom>
        </p:spPr>
      </p:pic>
      <p:pic>
        <p:nvPicPr>
          <p:cNvPr id="8" name="Picture 7">
            <a:extLst>
              <a:ext uri="{FF2B5EF4-FFF2-40B4-BE49-F238E27FC236}">
                <a16:creationId xmlns:a16="http://schemas.microsoft.com/office/drawing/2014/main" id="{C3E57A3B-23D8-01B2-576F-1F008B7E4306}"/>
              </a:ext>
            </a:extLst>
          </p:cNvPr>
          <p:cNvPicPr>
            <a:picLocks noChangeAspect="1"/>
          </p:cNvPicPr>
          <p:nvPr/>
        </p:nvPicPr>
        <p:blipFill>
          <a:blip r:embed="rId3"/>
          <a:stretch>
            <a:fillRect/>
          </a:stretch>
        </p:blipFill>
        <p:spPr>
          <a:xfrm>
            <a:off x="6545162" y="1158501"/>
            <a:ext cx="3103013" cy="3384395"/>
          </a:xfrm>
          <a:prstGeom prst="rect">
            <a:avLst/>
          </a:prstGeom>
        </p:spPr>
      </p:pic>
      <p:pic>
        <p:nvPicPr>
          <p:cNvPr id="10" name="Picture 9">
            <a:extLst>
              <a:ext uri="{FF2B5EF4-FFF2-40B4-BE49-F238E27FC236}">
                <a16:creationId xmlns:a16="http://schemas.microsoft.com/office/drawing/2014/main" id="{D64211C0-81B6-D982-1327-64734378C2C7}"/>
              </a:ext>
            </a:extLst>
          </p:cNvPr>
          <p:cNvPicPr>
            <a:picLocks noChangeAspect="1"/>
          </p:cNvPicPr>
          <p:nvPr/>
        </p:nvPicPr>
        <p:blipFill>
          <a:blip r:embed="rId4"/>
          <a:stretch>
            <a:fillRect/>
          </a:stretch>
        </p:blipFill>
        <p:spPr>
          <a:xfrm>
            <a:off x="85987" y="2573870"/>
            <a:ext cx="6068877" cy="3353495"/>
          </a:xfrm>
          <a:prstGeom prst="rect">
            <a:avLst/>
          </a:prstGeom>
        </p:spPr>
      </p:pic>
    </p:spTree>
    <p:extLst>
      <p:ext uri="{BB962C8B-B14F-4D97-AF65-F5344CB8AC3E}">
        <p14:creationId xmlns:p14="http://schemas.microsoft.com/office/powerpoint/2010/main" val="3090965731"/>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241</TotalTime>
  <Words>1212</Words>
  <Application>Microsoft Office PowerPoint</Application>
  <PresentationFormat>Widescreen</PresentationFormat>
  <Paragraphs>136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Freestyle Script</vt:lpstr>
      <vt:lpstr>Tenorite</vt:lpstr>
      <vt:lpstr>Monoline</vt:lpstr>
      <vt:lpstr>FAKE NEWS CLASSIFIER PROJECT</vt:lpstr>
      <vt:lpstr>ABOUT Fake news</vt:lpstr>
      <vt:lpstr>PROBLEM</vt:lpstr>
      <vt:lpstr>SOLUTION</vt:lpstr>
      <vt:lpstr>Conceptual Background of the Domain Problem</vt:lpstr>
      <vt:lpstr>Review of Literature</vt:lpstr>
      <vt:lpstr>Analytical Problem Framing</vt:lpstr>
      <vt:lpstr>PowerPoint Presentation</vt:lpstr>
      <vt:lpstr>PowerPoint Presentation</vt:lpstr>
      <vt:lpstr>PowerPoint Presentation</vt:lpstr>
      <vt:lpstr>Data Pre-Processing.</vt:lpstr>
      <vt:lpstr>Data Pre-Processing.</vt:lpstr>
      <vt:lpstr>Data Pre-Processing.</vt:lpstr>
      <vt:lpstr>Insights with word cloud</vt:lpstr>
      <vt:lpstr>Insights with word cloud</vt:lpstr>
      <vt:lpstr>Hardware and software requirements.</vt:lpstr>
      <vt:lpstr>Model Development.</vt:lpstr>
      <vt:lpstr>Model Development.</vt:lpstr>
      <vt:lpstr>Key-Metrics for success in solving problem under consideration.</vt:lpstr>
      <vt:lpstr>Key-Metrics for success in solving problem under consideration.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CLASSIFIER PROJECT</dc:title>
  <dc:creator>Dilip Kumar</dc:creator>
  <cp:lastModifiedBy>Shubham Hajari</cp:lastModifiedBy>
  <cp:revision>13</cp:revision>
  <dcterms:created xsi:type="dcterms:W3CDTF">2021-09-03T19:42:27Z</dcterms:created>
  <dcterms:modified xsi:type="dcterms:W3CDTF">2023-02-10T17:22:04Z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