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96" r:id="rId18"/>
    <p:sldId id="297" r:id="rId19"/>
    <p:sldId id="298" r:id="rId20"/>
    <p:sldId id="299" r:id="rId21"/>
    <p:sldId id="300" r:id="rId22"/>
    <p:sldId id="301" r:id="rId23"/>
    <p:sldId id="302" r:id="rId24"/>
    <p:sldId id="303" r:id="rId25"/>
    <p:sldId id="304" r:id="rId26"/>
    <p:sldId id="305" r:id="rId27"/>
    <p:sldId id="306" r:id="rId28"/>
    <p:sldId id="269" r:id="rId29"/>
    <p:sldId id="307" r:id="rId30"/>
    <p:sldId id="308" r:id="rId31"/>
    <p:sldId id="309" r:id="rId32"/>
    <p:sldId id="310" r:id="rId33"/>
    <p:sldId id="311" r:id="rId34"/>
    <p:sldId id="312" r:id="rId35"/>
    <p:sldId id="313" r:id="rId36"/>
    <p:sldId id="314" r:id="rId37"/>
    <p:sldId id="315" r:id="rId38"/>
    <p:sldId id="316" r:id="rId39"/>
    <p:sldId id="317" r:id="rId40"/>
    <p:sldId id="287" r:id="rId41"/>
    <p:sldId id="293" r:id="rId4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13052"/>
        </a:solidFill>
        <a:effectLst/>
      </p:bgPr>
    </p:bg>
    <p:spTree>
      <p:nvGrpSpPr>
        <p:cNvPr id="1" name=""/>
        <p:cNvGrpSpPr/>
        <p:nvPr/>
      </p:nvGrpSpPr>
      <p:grpSpPr>
        <a:xfrm>
          <a:off x="0" y="0"/>
          <a:ext cx="0" cy="0"/>
          <a:chOff x="0" y="0"/>
          <a:chExt cx="0" cy="0"/>
        </a:xfrm>
      </p:grpSpPr>
      <p:sp>
        <p:nvSpPr>
          <p:cNvPr id="4" name="CustomShape 1" hidden="1"/>
          <p:cNvSpPr/>
          <p:nvPr/>
        </p:nvSpPr>
        <p:spPr>
          <a:xfrm>
            <a:off x="11292840" y="0"/>
            <a:ext cx="913680" cy="685728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5" name="CustomShape 2"/>
          <p:cNvSpPr/>
          <p:nvPr/>
        </p:nvSpPr>
        <p:spPr>
          <a:xfrm>
            <a:off x="0" y="0"/>
            <a:ext cx="45648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1261800" y="365760"/>
            <a:ext cx="9691920" cy="1324800"/>
          </a:xfrm>
          <a:prstGeom prst="rect">
            <a:avLst/>
          </a:prstGeom>
        </p:spPr>
        <p:txBody>
          <a:bodyPr lIns="0" tIns="0" rIns="0" bIns="0" anchor="ctr">
            <a:noAutofit/>
          </a:bodyPr>
          <a:lstStyle/>
          <a:p>
            <a:pPr algn="ctr"/>
            <a:r>
              <a:rPr lang="en-IN" sz="1800" b="0" strike="noStrike" spc="-1">
                <a:latin typeface="Arial"/>
              </a:rPr>
              <a:t>Click to edit the title text format</a:t>
            </a:r>
          </a:p>
        </p:txBody>
      </p:sp>
      <p:sp>
        <p:nvSpPr>
          <p:cNvPr id="3"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11292840" y="0"/>
            <a:ext cx="913680" cy="685728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1" name="PlaceHolder 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42"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3.xml"/><Relationship Id="rId1" Type="http://schemas.openxmlformats.org/officeDocument/2006/relationships/themeOverride" Target="../theme/themeOverride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3.xml"/><Relationship Id="rId1" Type="http://schemas.openxmlformats.org/officeDocument/2006/relationships/themeOverride" Target="../theme/themeOverride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3.xml"/><Relationship Id="rId1" Type="http://schemas.openxmlformats.org/officeDocument/2006/relationships/themeOverride" Target="../theme/themeOverride8.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3.xml"/><Relationship Id="rId1" Type="http://schemas.openxmlformats.org/officeDocument/2006/relationships/themeOverride" Target="../theme/themeOverride9.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3.xml"/><Relationship Id="rId1" Type="http://schemas.openxmlformats.org/officeDocument/2006/relationships/themeOverride" Target="../theme/themeOverride10.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3.xml"/><Relationship Id="rId1" Type="http://schemas.openxmlformats.org/officeDocument/2006/relationships/themeOverride" Target="../theme/themeOverride1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3.xml"/><Relationship Id="rId1" Type="http://schemas.openxmlformats.org/officeDocument/2006/relationships/themeOverride" Target="../theme/themeOverride1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3.xml"/><Relationship Id="rId1" Type="http://schemas.openxmlformats.org/officeDocument/2006/relationships/themeOverride" Target="../theme/themeOverride1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3.xml"/><Relationship Id="rId1" Type="http://schemas.openxmlformats.org/officeDocument/2006/relationships/themeOverride" Target="../theme/themeOverr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3.xml"/><Relationship Id="rId1" Type="http://schemas.openxmlformats.org/officeDocument/2006/relationships/themeOverride" Target="../theme/themeOverride15.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3.xml"/><Relationship Id="rId1" Type="http://schemas.openxmlformats.org/officeDocument/2006/relationships/themeOverride" Target="../theme/themeOverride16.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13.xml"/><Relationship Id="rId1" Type="http://schemas.openxmlformats.org/officeDocument/2006/relationships/themeOverride" Target="../theme/themeOverride17.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13.xml"/><Relationship Id="rId1" Type="http://schemas.openxmlformats.org/officeDocument/2006/relationships/themeOverride" Target="../theme/themeOverride18.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3.xml"/><Relationship Id="rId1" Type="http://schemas.openxmlformats.org/officeDocument/2006/relationships/themeOverride" Target="../theme/themeOverride19.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13.xml"/><Relationship Id="rId1" Type="http://schemas.openxmlformats.org/officeDocument/2006/relationships/themeOverride" Target="../theme/themeOverride2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710640" y="322200"/>
            <a:ext cx="9009000" cy="356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85000"/>
              </a:lnSpc>
            </a:pPr>
            <a:r>
              <a:rPr lang="en-US" sz="5400" b="0" strike="noStrike" spc="-52" dirty="0">
                <a:solidFill>
                  <a:srgbClr val="FFFFFF"/>
                </a:solidFill>
                <a:latin typeface="Century Schoolbook"/>
              </a:rPr>
              <a:t>CUSTOMER RETENTION PRESENTATION</a:t>
            </a:r>
            <a:endParaRPr lang="en-IN" sz="5400" b="0" strike="noStrike" spc="-1" dirty="0">
              <a:latin typeface="Arial"/>
            </a:endParaRPr>
          </a:p>
        </p:txBody>
      </p:sp>
      <p:sp>
        <p:nvSpPr>
          <p:cNvPr id="80" name="CustomShape 2"/>
          <p:cNvSpPr/>
          <p:nvPr/>
        </p:nvSpPr>
        <p:spPr>
          <a:xfrm>
            <a:off x="8319960" y="4968000"/>
            <a:ext cx="3199680" cy="97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a:lnSpc>
                <a:spcPct val="95000"/>
              </a:lnSpc>
              <a:spcBef>
                <a:spcPts val="1400"/>
              </a:spcBef>
              <a:spcAft>
                <a:spcPts val="201"/>
              </a:spcAft>
            </a:pPr>
            <a:r>
              <a:rPr lang="en-IN" sz="2800" b="0" strike="noStrike" spc="7" dirty="0">
                <a:solidFill>
                  <a:srgbClr val="BFBFBF"/>
                </a:solidFill>
                <a:latin typeface="Century Schoolbook"/>
              </a:rPr>
              <a:t>Shubham Hajari</a:t>
            </a:r>
            <a:endParaRPr lang="en-IN" sz="2800" b="0" strike="noStrike" spc="-1" dirty="0">
              <a:latin typeface="Arial"/>
            </a:endParaRPr>
          </a:p>
          <a:p>
            <a:pPr>
              <a:lnSpc>
                <a:spcPct val="95000"/>
              </a:lnSpc>
              <a:spcBef>
                <a:spcPts val="1400"/>
              </a:spcBef>
              <a:spcAft>
                <a:spcPts val="201"/>
              </a:spcAft>
            </a:pPr>
            <a:r>
              <a:rPr lang="en-US" sz="2800" b="0" strike="noStrike" spc="7" dirty="0">
                <a:solidFill>
                  <a:srgbClr val="BFBFBF"/>
                </a:solidFill>
                <a:latin typeface="Century Schoolbook"/>
              </a:rPr>
              <a:t>13 - Oct - 2022</a:t>
            </a:r>
            <a:endParaRPr lang="en-IN" sz="28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154800" y="162720"/>
            <a:ext cx="9602640" cy="74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1" strike="noStrike" spc="-52">
                <a:solidFill>
                  <a:srgbClr val="000000"/>
                </a:solidFill>
                <a:latin typeface="Calibri"/>
              </a:rPr>
              <a:t>Analytical Models:</a:t>
            </a:r>
            <a:endParaRPr lang="en-IN" sz="3600" b="0" strike="noStrike" spc="-1">
              <a:latin typeface="Arial"/>
            </a:endParaRPr>
          </a:p>
        </p:txBody>
      </p:sp>
      <p:pic>
        <p:nvPicPr>
          <p:cNvPr id="108" name="Picture 2"/>
          <p:cNvPicPr/>
          <p:nvPr/>
        </p:nvPicPr>
        <p:blipFill>
          <a:blip r:embed="rId2"/>
          <a:stretch/>
        </p:blipFill>
        <p:spPr>
          <a:xfrm>
            <a:off x="7055280" y="72000"/>
            <a:ext cx="4248360" cy="2404800"/>
          </a:xfrm>
          <a:prstGeom prst="rect">
            <a:avLst/>
          </a:prstGeom>
          <a:ln>
            <a:noFill/>
          </a:ln>
        </p:spPr>
      </p:pic>
      <p:sp>
        <p:nvSpPr>
          <p:cNvPr id="109" name="CustomShape 2"/>
          <p:cNvSpPr/>
          <p:nvPr/>
        </p:nvSpPr>
        <p:spPr>
          <a:xfrm>
            <a:off x="159120" y="904680"/>
            <a:ext cx="8984520" cy="584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Calibri"/>
                <a:ea typeface="DejaVu Sans"/>
              </a:rPr>
              <a:t>An analytical model is quantitative in nature, and used to </a:t>
            </a:r>
            <a:endParaRPr lang="en-IN" sz="1400" b="0" strike="noStrike" spc="-1">
              <a:latin typeface="Arial"/>
            </a:endParaRPr>
          </a:p>
          <a:p>
            <a:pPr>
              <a:lnSpc>
                <a:spcPct val="100000"/>
              </a:lnSpc>
            </a:pPr>
            <a:r>
              <a:rPr lang="en-US" sz="1400" b="0" strike="noStrike" spc="-1">
                <a:solidFill>
                  <a:srgbClr val="000000"/>
                </a:solidFill>
                <a:latin typeface="Calibri"/>
                <a:ea typeface="DejaVu Sans"/>
              </a:rPr>
              <a:t>answer a specific question or make a specific design decision. </a:t>
            </a:r>
            <a:endParaRPr lang="en-IN" sz="1400" b="0" strike="noStrike" spc="-1">
              <a:latin typeface="Arial"/>
            </a:endParaRPr>
          </a:p>
          <a:p>
            <a:pPr>
              <a:lnSpc>
                <a:spcPct val="100000"/>
              </a:lnSpc>
            </a:pPr>
            <a:r>
              <a:rPr lang="en-US" sz="1400" b="0" strike="noStrike" spc="-1">
                <a:solidFill>
                  <a:srgbClr val="000000"/>
                </a:solidFill>
                <a:latin typeface="Calibri"/>
                <a:ea typeface="DejaVu Sans"/>
              </a:rPr>
              <a:t>Different analytical models are used to address different aspects </a:t>
            </a:r>
            <a:endParaRPr lang="en-IN" sz="1400" b="0" strike="noStrike" spc="-1">
              <a:latin typeface="Arial"/>
            </a:endParaRPr>
          </a:p>
          <a:p>
            <a:pPr>
              <a:lnSpc>
                <a:spcPct val="100000"/>
              </a:lnSpc>
            </a:pPr>
            <a:r>
              <a:rPr lang="en-US" sz="1400" b="0" strike="noStrike" spc="-1">
                <a:solidFill>
                  <a:srgbClr val="000000"/>
                </a:solidFill>
                <a:latin typeface="Calibri"/>
                <a:ea typeface="DejaVu Sans"/>
              </a:rPr>
              <a:t>of the system, such as its performance, reliability, or mass properties. </a:t>
            </a:r>
            <a:endParaRPr lang="en-IN" sz="1400" b="0" strike="noStrike" spc="-1">
              <a:latin typeface="Arial"/>
            </a:endParaRPr>
          </a:p>
          <a:p>
            <a:pPr>
              <a:lnSpc>
                <a:spcPct val="100000"/>
              </a:lnSpc>
            </a:pPr>
            <a:r>
              <a:rPr lang="en-US" sz="1400" b="0" strike="noStrike" spc="-1">
                <a:solidFill>
                  <a:srgbClr val="000000"/>
                </a:solidFill>
                <a:latin typeface="Calibri"/>
                <a:ea typeface="DejaVu Sans"/>
              </a:rPr>
              <a:t>Data analysis comes with the fundamental types of data analytics </a:t>
            </a:r>
            <a:endParaRPr lang="en-IN" sz="1400" b="0" strike="noStrike" spc="-1">
              <a:latin typeface="Arial"/>
            </a:endParaRPr>
          </a:p>
          <a:p>
            <a:pPr>
              <a:lnSpc>
                <a:spcPct val="100000"/>
              </a:lnSpc>
            </a:pPr>
            <a:r>
              <a:rPr lang="en-US" sz="1400" b="0" strike="noStrike" spc="-1">
                <a:solidFill>
                  <a:srgbClr val="000000"/>
                </a:solidFill>
                <a:latin typeface="Calibri"/>
                <a:ea typeface="DejaVu Sans"/>
              </a:rPr>
              <a:t>encounter in data science: Descriptive, Diagnostic, Predictive, and </a:t>
            </a:r>
            <a:endParaRPr lang="en-IN" sz="1400" b="0" strike="noStrike" spc="-1">
              <a:latin typeface="Arial"/>
            </a:endParaRPr>
          </a:p>
          <a:p>
            <a:pPr>
              <a:lnSpc>
                <a:spcPct val="100000"/>
              </a:lnSpc>
            </a:pPr>
            <a:r>
              <a:rPr lang="en-US" sz="1400" b="0" strike="noStrike" spc="-1">
                <a:solidFill>
                  <a:srgbClr val="000000"/>
                </a:solidFill>
                <a:latin typeface="Calibri"/>
                <a:ea typeface="DejaVu Sans"/>
              </a:rPr>
              <a:t>Prescriptive.</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Descriptive analytics is a statistical method that is used to search and summarize historical data in order to identify patterns or meaning.</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Descriptive analysis is often used when reviewing any past or present data. This is because raw data is difficult to consume and interpret, while the metrics offered by descriptive analysis are much more focused.</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The example of descriptive statistics or analytics is to calculate the mean, median mode, standard deviation, and similar kinds of statistical calculation on finance or sales data. </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Diagnostic analytics takes it a step further to uncover the reasoning behind certain results. Diagnostic analytics is usually performed using such techniques as data discovery, drill-down, data mining, and different type of bivariant data analysis like  correlations. etc.,</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Predictive Analytics is a statistical method that utilizes algorithms and machine learning to identify trends in data and predict future behaviors. Predictive Analytics can take both past and current data and offer predictions of what could happen in the future.</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Predictive models typically utilize variability in data to make the correct prediction and more variability of ingredient data that shows the relationship with what is possible to predict that united together into a prediction or valid score.</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Prescriptive analytics automatically synthesizes big data, mathematical sciences, business rules, algorithms,  and machine learning to make predictions and then suggests decision options to take advantage of the predictions. Prescriptive means (optimization and simulation).</a:t>
            </a:r>
            <a:endParaRPr lang="en-IN" sz="1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144000" y="410040"/>
            <a:ext cx="9602640" cy="74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1" strike="noStrike" spc="-52">
                <a:solidFill>
                  <a:srgbClr val="000000"/>
                </a:solidFill>
                <a:latin typeface="Calibri"/>
              </a:rPr>
              <a:t> Data Sources and their formats</a:t>
            </a:r>
            <a:endParaRPr lang="en-IN" sz="3600" b="0" strike="noStrike" spc="-1">
              <a:latin typeface="Arial"/>
            </a:endParaRPr>
          </a:p>
        </p:txBody>
      </p:sp>
      <p:sp>
        <p:nvSpPr>
          <p:cNvPr id="111" name="CustomShape 2"/>
          <p:cNvSpPr/>
          <p:nvPr/>
        </p:nvSpPr>
        <p:spPr>
          <a:xfrm>
            <a:off x="271800" y="1245240"/>
            <a:ext cx="10959840" cy="357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IN" sz="1600" b="1" u="sng" strike="noStrike" spc="-1">
                <a:solidFill>
                  <a:srgbClr val="000000"/>
                </a:solidFill>
                <a:uFillTx/>
                <a:latin typeface="Calibri"/>
                <a:ea typeface="Calibri"/>
              </a:rPr>
              <a:t>Technical Requirements</a:t>
            </a:r>
            <a:r>
              <a:rPr lang="en-IN" sz="1600" b="0" strike="noStrike" spc="-1">
                <a:solidFill>
                  <a:srgbClr val="000000"/>
                </a:solidFill>
                <a:latin typeface="Calibri"/>
                <a:ea typeface="Calibri"/>
              </a:rPr>
              <a:t>: </a:t>
            </a:r>
            <a:endParaRPr lang="en-IN" sz="1600" b="0" strike="noStrike" spc="-1">
              <a:latin typeface="Arial"/>
            </a:endParaRPr>
          </a:p>
          <a:p>
            <a:pPr>
              <a:lnSpc>
                <a:spcPct val="100000"/>
              </a:lnSpc>
              <a:spcAft>
                <a:spcPts val="799"/>
              </a:spcAft>
            </a:pPr>
            <a:r>
              <a:rPr lang="en-IN" sz="1600" b="0" strike="noStrike" spc="-1">
                <a:solidFill>
                  <a:srgbClr val="000000"/>
                </a:solidFill>
                <a:latin typeface="Calibri"/>
                <a:ea typeface="Calibri"/>
              </a:rPr>
              <a:t>• </a:t>
            </a:r>
            <a:r>
              <a:rPr lang="en-US" sz="1600" b="0" strike="noStrike" spc="-1">
                <a:solidFill>
                  <a:srgbClr val="000000"/>
                </a:solidFill>
                <a:latin typeface="Calibri"/>
                <a:ea typeface="Calibri"/>
              </a:rPr>
              <a:t>Data contains 269 entries each having 71 variables. </a:t>
            </a:r>
            <a:endParaRPr lang="en-IN" sz="1600" b="0" strike="noStrike" spc="-1">
              <a:latin typeface="Arial"/>
            </a:endParaRPr>
          </a:p>
          <a:p>
            <a:pPr>
              <a:lnSpc>
                <a:spcPct val="100000"/>
              </a:lnSpc>
              <a:spcAft>
                <a:spcPts val="799"/>
              </a:spcAft>
            </a:pPr>
            <a:r>
              <a:rPr lang="en-US" sz="1600" b="0" strike="noStrike" spc="-1">
                <a:solidFill>
                  <a:srgbClr val="000000"/>
                </a:solidFill>
                <a:latin typeface="Calibri"/>
                <a:ea typeface="Calibri"/>
              </a:rPr>
              <a:t>• Data set doesn’t contains Null values. We treated them using the domain knowledge and our own understanding.</a:t>
            </a:r>
            <a:endParaRPr lang="en-IN" sz="1600" b="0" strike="noStrike" spc="-1">
              <a:latin typeface="Arial"/>
            </a:endParaRPr>
          </a:p>
          <a:p>
            <a:pPr>
              <a:lnSpc>
                <a:spcPct val="100000"/>
              </a:lnSpc>
              <a:spcAft>
                <a:spcPts val="799"/>
              </a:spcAft>
            </a:pPr>
            <a:r>
              <a:rPr lang="en-US" sz="1600" b="0" strike="noStrike" spc="-1">
                <a:solidFill>
                  <a:srgbClr val="000000"/>
                </a:solidFill>
                <a:latin typeface="Calibri"/>
                <a:ea typeface="Calibri"/>
              </a:rPr>
              <a:t> • Extensive EDA has been performed to gain relationships of important variable and price. </a:t>
            </a:r>
            <a:endParaRPr lang="en-IN" sz="1600" b="0" strike="noStrike" spc="-1">
              <a:latin typeface="Arial"/>
            </a:endParaRPr>
          </a:p>
          <a:p>
            <a:pPr>
              <a:lnSpc>
                <a:spcPct val="100000"/>
              </a:lnSpc>
              <a:spcAft>
                <a:spcPts val="799"/>
              </a:spcAft>
            </a:pPr>
            <a:r>
              <a:rPr lang="en-US" sz="1600" b="0" strike="noStrike" spc="-1">
                <a:solidFill>
                  <a:srgbClr val="000000"/>
                </a:solidFill>
                <a:latin typeface="Calibri"/>
                <a:ea typeface="Calibri"/>
              </a:rPr>
              <a:t>• Data contains one numerical and all others as categorical variable. We handled them accordingly. </a:t>
            </a:r>
            <a:endParaRPr lang="en-IN" sz="1600" b="0" strike="noStrike" spc="-1">
              <a:latin typeface="Arial"/>
            </a:endParaRPr>
          </a:p>
          <a:p>
            <a:pPr>
              <a:lnSpc>
                <a:spcPct val="100000"/>
              </a:lnSpc>
              <a:spcAft>
                <a:spcPts val="799"/>
              </a:spcAft>
            </a:pPr>
            <a:r>
              <a:rPr lang="en-US" sz="1600" b="0" strike="noStrike" spc="-1">
                <a:solidFill>
                  <a:srgbClr val="000000"/>
                </a:solidFill>
                <a:latin typeface="Calibri"/>
                <a:ea typeface="Calibri"/>
              </a:rPr>
              <a:t>• We built Machine Learning models, applied regularization and determined the optimal values of Hyper Parameters. </a:t>
            </a:r>
            <a:endParaRPr lang="en-IN" sz="1600" b="0" strike="noStrike" spc="-1">
              <a:latin typeface="Arial"/>
            </a:endParaRPr>
          </a:p>
          <a:p>
            <a:pPr>
              <a:lnSpc>
                <a:spcPct val="100000"/>
              </a:lnSpc>
              <a:spcAft>
                <a:spcPts val="799"/>
              </a:spcAft>
            </a:pPr>
            <a:r>
              <a:rPr lang="en-US" sz="1600" b="0" strike="noStrike" spc="-1">
                <a:solidFill>
                  <a:srgbClr val="000000"/>
                </a:solidFill>
                <a:latin typeface="Calibri"/>
                <a:ea typeface="Calibri"/>
              </a:rPr>
              <a:t>• We found important features which affect the price positively or negatively. </a:t>
            </a:r>
            <a:endParaRPr lang="en-IN" sz="1600" b="0" strike="noStrike" spc="-1">
              <a:latin typeface="Arial"/>
            </a:endParaRPr>
          </a:p>
          <a:p>
            <a:pPr>
              <a:lnSpc>
                <a:spcPct val="100000"/>
              </a:lnSpc>
              <a:spcAft>
                <a:spcPts val="799"/>
              </a:spcAft>
            </a:pPr>
            <a:r>
              <a:rPr lang="en-US" sz="1600" b="0" strike="noStrike" spc="-1">
                <a:solidFill>
                  <a:srgbClr val="000000"/>
                </a:solidFill>
                <a:latin typeface="Calibri"/>
                <a:ea typeface="Calibri"/>
              </a:rPr>
              <a:t>The dataset is enclosed in notebook file</a:t>
            </a:r>
            <a:endParaRPr lang="en-IN" sz="1600" b="0" strike="noStrike" spc="-1">
              <a:latin typeface="Arial"/>
            </a:endParaRPr>
          </a:p>
          <a:p>
            <a:pPr>
              <a:lnSpc>
                <a:spcPct val="100000"/>
              </a:lnSpc>
              <a:spcAft>
                <a:spcPts val="799"/>
              </a:spcAft>
            </a:pPr>
            <a:r>
              <a:rPr lang="en-US" sz="1600" b="0" strike="noStrike" spc="-1">
                <a:solidFill>
                  <a:srgbClr val="000000"/>
                </a:solidFill>
                <a:latin typeface="Calibri"/>
                <a:ea typeface="Calibri"/>
              </a:rPr>
              <a:t>The dataset is provided to us by FlipRobo Technologies. And the dataset is in excel file format.</a:t>
            </a:r>
            <a:endParaRPr lang="en-IN" sz="16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154800" y="162720"/>
            <a:ext cx="9602640" cy="74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1" strike="noStrike" spc="-52">
                <a:solidFill>
                  <a:srgbClr val="000000"/>
                </a:solidFill>
                <a:latin typeface="Calibri"/>
              </a:rPr>
              <a:t> Data Description</a:t>
            </a:r>
            <a:endParaRPr lang="en-IN" sz="3600" b="0" strike="noStrike" spc="-1">
              <a:latin typeface="Arial"/>
            </a:endParaRPr>
          </a:p>
        </p:txBody>
      </p:sp>
      <p:sp>
        <p:nvSpPr>
          <p:cNvPr id="113" name="CustomShape 2"/>
          <p:cNvSpPr/>
          <p:nvPr/>
        </p:nvSpPr>
        <p:spPr>
          <a:xfrm>
            <a:off x="154800" y="819360"/>
            <a:ext cx="8092080" cy="276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a:solidFill>
                  <a:srgbClr val="000000"/>
                </a:solidFill>
                <a:latin typeface="Calibri"/>
                <a:ea typeface="DejaVu Sans"/>
              </a:rPr>
              <a:t>Here the columns / data inputs are as below,</a:t>
            </a:r>
            <a:endParaRPr lang="en-IN" sz="1600" b="0" strike="noStrike" spc="-1">
              <a:latin typeface="Arial"/>
            </a:endParaRPr>
          </a:p>
          <a:p>
            <a:pPr>
              <a:lnSpc>
                <a:spcPct val="100000"/>
              </a:lnSpc>
            </a:pPr>
            <a:r>
              <a:rPr lang="en-US" sz="1600" b="0" strike="noStrike" spc="-1">
                <a:solidFill>
                  <a:srgbClr val="000000"/>
                </a:solidFill>
                <a:latin typeface="Calibri"/>
                <a:ea typeface="DejaVu Sans"/>
              </a:rPr>
              <a:t>How old are you?,How many times you have made an online purchase in the past 1 year?, </a:t>
            </a:r>
            <a:endParaRPr lang="en-IN" sz="1600" b="0" strike="noStrike" spc="-1">
              <a:latin typeface="Arial"/>
            </a:endParaRPr>
          </a:p>
          <a:p>
            <a:pPr>
              <a:lnSpc>
                <a:spcPct val="100000"/>
              </a:lnSpc>
            </a:pPr>
            <a:r>
              <a:rPr lang="en-US" sz="1600" b="0" strike="noStrike" spc="-1">
                <a:solidFill>
                  <a:srgbClr val="000000"/>
                </a:solidFill>
                <a:latin typeface="Calibri"/>
                <a:ea typeface="DejaVu Sans"/>
              </a:rPr>
              <a:t>What is the Pin Code of where you shop online from?, What is the Pin Code of where you shop online from?, What is the Pin Code of where you shop online from? are categorical ordinal data type. And all other columns are categorical nominal data type. </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US" sz="1600" b="0" strike="noStrike" spc="-1">
                <a:solidFill>
                  <a:srgbClr val="000000"/>
                </a:solidFill>
                <a:latin typeface="Calibri"/>
                <a:ea typeface="DejaVu Sans"/>
              </a:rPr>
              <a:t>Our Target column Which of the Indian online retailer would you recommend to a friend? is the categorical nominal data type.</a:t>
            </a:r>
            <a:endParaRPr lang="en-IN" sz="1600" b="0" strike="noStrike" spc="-1">
              <a:latin typeface="Arial"/>
            </a:endParaRPr>
          </a:p>
          <a:p>
            <a:pPr>
              <a:lnSpc>
                <a:spcPct val="100000"/>
              </a:lnSpc>
            </a:pPr>
            <a:r>
              <a:rPr lang="en-US" sz="1600" b="0" strike="noStrike" spc="-1">
                <a:solidFill>
                  <a:srgbClr val="000000"/>
                </a:solidFill>
                <a:latin typeface="Calibri"/>
                <a:ea typeface="DejaVu Sans"/>
              </a:rPr>
              <a:t>So. It’s a categorical problem.</a:t>
            </a:r>
            <a:endParaRPr lang="en-IN" sz="16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 name="Picture 113"/>
          <p:cNvPicPr/>
          <p:nvPr/>
        </p:nvPicPr>
        <p:blipFill>
          <a:blip r:embed="rId2"/>
          <a:stretch/>
        </p:blipFill>
        <p:spPr>
          <a:xfrm>
            <a:off x="958680" y="197640"/>
            <a:ext cx="9552960" cy="643824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248760" y="426240"/>
            <a:ext cx="614592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IN" sz="1800" b="1" u="sng" strike="noStrike" spc="-1">
                <a:solidFill>
                  <a:srgbClr val="000000"/>
                </a:solidFill>
                <a:uFillTx/>
                <a:latin typeface="Calibri"/>
                <a:ea typeface="Calibri"/>
              </a:rPr>
              <a:t>FEATURE DESCRIPTION:</a:t>
            </a:r>
            <a:endParaRPr lang="en-IN" sz="1800" b="0" strike="noStrike" spc="-1">
              <a:latin typeface="Arial"/>
            </a:endParaRPr>
          </a:p>
        </p:txBody>
      </p:sp>
      <p:sp>
        <p:nvSpPr>
          <p:cNvPr id="119" name="CustomShape 2"/>
          <p:cNvSpPr/>
          <p:nvPr/>
        </p:nvSpPr>
        <p:spPr>
          <a:xfrm>
            <a:off x="291600" y="929520"/>
            <a:ext cx="1073340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ea typeface="Calibri"/>
              </a:rPr>
              <a:t>Five major factors that contributed to the success of an e-commerce store have been identified as: service quality, system quality, information quality, trust and net benefit</a:t>
            </a:r>
            <a:endParaRPr lang="en-IN" sz="1800" b="0" strike="noStrike" spc="-1">
              <a:latin typeface="Arial"/>
            </a:endParaRPr>
          </a:p>
        </p:txBody>
      </p:sp>
      <p:pic>
        <p:nvPicPr>
          <p:cNvPr id="120" name="Picture 7"/>
          <p:cNvPicPr/>
          <p:nvPr/>
        </p:nvPicPr>
        <p:blipFill>
          <a:blip r:embed="rId2"/>
          <a:stretch/>
        </p:blipFill>
        <p:spPr>
          <a:xfrm>
            <a:off x="5951880" y="1785960"/>
            <a:ext cx="5730840" cy="2622960"/>
          </a:xfrm>
          <a:prstGeom prst="rect">
            <a:avLst/>
          </a:prstGeom>
          <a:ln>
            <a:noFill/>
          </a:ln>
        </p:spPr>
      </p:pic>
      <p:sp>
        <p:nvSpPr>
          <p:cNvPr id="121" name="CustomShape 3"/>
          <p:cNvSpPr/>
          <p:nvPr/>
        </p:nvSpPr>
        <p:spPr>
          <a:xfrm>
            <a:off x="464040" y="4677480"/>
            <a:ext cx="10667520" cy="1063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a:solidFill>
                  <a:srgbClr val="000000"/>
                </a:solidFill>
                <a:latin typeface="Calibri"/>
                <a:ea typeface="DejaVu Sans"/>
              </a:rPr>
              <a:t>The left side are Hedonic values and the right side corner values are Utilitarian values. And these values we found in the dataset as attributes. These Attributes contributes as main impactful factors for the Customer Satisfaction and Retention. So our analysis also proved this  with more further investigation. And also Found furthermore impactful factors for the E-Retail Business Enhancement.</a:t>
            </a:r>
            <a:endParaRPr lang="en-IN" sz="1600" b="0" strike="noStrike" spc="-1">
              <a:latin typeface="Arial"/>
            </a:endParaRPr>
          </a:p>
        </p:txBody>
      </p:sp>
      <p:pic>
        <p:nvPicPr>
          <p:cNvPr id="122" name="Picture 121"/>
          <p:cNvPicPr/>
          <p:nvPr/>
        </p:nvPicPr>
        <p:blipFill>
          <a:blip r:embed="rId3"/>
          <a:stretch/>
        </p:blipFill>
        <p:spPr>
          <a:xfrm>
            <a:off x="569880" y="1796040"/>
            <a:ext cx="4965840" cy="266760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248760" y="454680"/>
            <a:ext cx="500688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US" sz="1600" b="1" u="sng" strike="noStrike" spc="-1">
                <a:solidFill>
                  <a:srgbClr val="000000"/>
                </a:solidFill>
                <a:uFillTx/>
                <a:latin typeface="Calibri"/>
                <a:ea typeface="Calibri"/>
              </a:rPr>
              <a:t>Data Analysis and Pre-peprocessing</a:t>
            </a:r>
            <a:endParaRPr lang="en-IN" sz="1600" b="0" strike="noStrike" spc="-1">
              <a:latin typeface="Arial"/>
            </a:endParaRPr>
          </a:p>
        </p:txBody>
      </p:sp>
      <p:pic>
        <p:nvPicPr>
          <p:cNvPr id="124" name="Picture 123"/>
          <p:cNvPicPr/>
          <p:nvPr/>
        </p:nvPicPr>
        <p:blipFill>
          <a:blip r:embed="rId2"/>
          <a:stretch/>
        </p:blipFill>
        <p:spPr>
          <a:xfrm>
            <a:off x="360000" y="864000"/>
            <a:ext cx="8394840" cy="5759640"/>
          </a:xfrm>
          <a:prstGeom prst="rect">
            <a:avLst/>
          </a:prstGeom>
          <a:ln>
            <a:noFill/>
          </a:ln>
        </p:spPr>
      </p:pic>
      <p:pic>
        <p:nvPicPr>
          <p:cNvPr id="125" name="Picture 124"/>
          <p:cNvPicPr/>
          <p:nvPr/>
        </p:nvPicPr>
        <p:blipFill>
          <a:blip r:embed="rId3"/>
          <a:stretch/>
        </p:blipFill>
        <p:spPr>
          <a:xfrm>
            <a:off x="4608000" y="2232000"/>
            <a:ext cx="6047640" cy="1561320"/>
          </a:xfrm>
          <a:prstGeom prst="rect">
            <a:avLst/>
          </a:prstGeom>
          <a:ln>
            <a:noFill/>
          </a:ln>
        </p:spPr>
      </p:pic>
      <p:pic>
        <p:nvPicPr>
          <p:cNvPr id="126" name="Picture 125"/>
          <p:cNvPicPr/>
          <p:nvPr/>
        </p:nvPicPr>
        <p:blipFill>
          <a:blip r:embed="rId4"/>
          <a:stretch/>
        </p:blipFill>
        <p:spPr>
          <a:xfrm>
            <a:off x="4680000" y="4824000"/>
            <a:ext cx="6066720" cy="116136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8A188726-DD7A-434A-940D-D3810D26398D}"/>
              </a:ext>
            </a:extLst>
          </p:cNvPr>
          <p:cNvPicPr>
            <a:picLocks noChangeAspect="1"/>
          </p:cNvPicPr>
          <p:nvPr/>
        </p:nvPicPr>
        <p:blipFill>
          <a:blip r:embed="rId3"/>
          <a:stretch>
            <a:fillRect/>
          </a:stretch>
        </p:blipFill>
        <p:spPr>
          <a:xfrm>
            <a:off x="1568215" y="425183"/>
            <a:ext cx="9224178" cy="5908496"/>
          </a:xfrm>
          <a:prstGeom prst="rect">
            <a:avLst/>
          </a:prstGeom>
        </p:spPr>
      </p:pic>
    </p:spTree>
    <p:extLst>
      <p:ext uri="{BB962C8B-B14F-4D97-AF65-F5344CB8AC3E}">
        <p14:creationId xmlns:p14="http://schemas.microsoft.com/office/powerpoint/2010/main" val="38310920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677FCF33-C49C-4BA7-A4D3-90B35C252799}"/>
              </a:ext>
            </a:extLst>
          </p:cNvPr>
          <p:cNvPicPr>
            <a:picLocks noChangeAspect="1"/>
          </p:cNvPicPr>
          <p:nvPr/>
        </p:nvPicPr>
        <p:blipFill>
          <a:blip r:embed="rId3"/>
          <a:stretch>
            <a:fillRect/>
          </a:stretch>
        </p:blipFill>
        <p:spPr>
          <a:xfrm>
            <a:off x="846016" y="310502"/>
            <a:ext cx="9161583" cy="5367532"/>
          </a:xfrm>
          <a:prstGeom prst="rect">
            <a:avLst/>
          </a:prstGeom>
        </p:spPr>
      </p:pic>
    </p:spTree>
    <p:extLst>
      <p:ext uri="{BB962C8B-B14F-4D97-AF65-F5344CB8AC3E}">
        <p14:creationId xmlns:p14="http://schemas.microsoft.com/office/powerpoint/2010/main" val="13888372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9F42B0D8-3FC6-45AD-9D92-AD6566B00803}"/>
              </a:ext>
            </a:extLst>
          </p:cNvPr>
          <p:cNvPicPr>
            <a:picLocks noChangeAspect="1"/>
          </p:cNvPicPr>
          <p:nvPr/>
        </p:nvPicPr>
        <p:blipFill>
          <a:blip r:embed="rId3"/>
          <a:stretch>
            <a:fillRect/>
          </a:stretch>
        </p:blipFill>
        <p:spPr>
          <a:xfrm>
            <a:off x="1725247" y="577002"/>
            <a:ext cx="8047891" cy="4648920"/>
          </a:xfrm>
          <a:prstGeom prst="rect">
            <a:avLst/>
          </a:prstGeom>
        </p:spPr>
      </p:pic>
    </p:spTree>
    <p:extLst>
      <p:ext uri="{BB962C8B-B14F-4D97-AF65-F5344CB8AC3E}">
        <p14:creationId xmlns:p14="http://schemas.microsoft.com/office/powerpoint/2010/main" val="46591226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AB601A8D-99F1-4D02-A0A6-F400CB06CEAD}"/>
              </a:ext>
            </a:extLst>
          </p:cNvPr>
          <p:cNvPicPr>
            <a:picLocks noChangeAspect="1"/>
          </p:cNvPicPr>
          <p:nvPr/>
        </p:nvPicPr>
        <p:blipFill>
          <a:blip r:embed="rId3"/>
          <a:stretch>
            <a:fillRect/>
          </a:stretch>
        </p:blipFill>
        <p:spPr>
          <a:xfrm>
            <a:off x="1373554" y="398963"/>
            <a:ext cx="9269045" cy="4780304"/>
          </a:xfrm>
          <a:prstGeom prst="rect">
            <a:avLst/>
          </a:prstGeom>
        </p:spPr>
      </p:pic>
    </p:spTree>
    <p:extLst>
      <p:ext uri="{BB962C8B-B14F-4D97-AF65-F5344CB8AC3E}">
        <p14:creationId xmlns:p14="http://schemas.microsoft.com/office/powerpoint/2010/main" val="228992895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154800" y="153360"/>
            <a:ext cx="9602640" cy="56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7000" lnSpcReduction="10000"/>
          </a:bodyPr>
          <a:lstStyle/>
          <a:p>
            <a:pPr>
              <a:lnSpc>
                <a:spcPct val="90000"/>
              </a:lnSpc>
            </a:pPr>
            <a:r>
              <a:rPr lang="en-US" sz="3600" b="1" strike="noStrike" cap="all" spc="-52">
                <a:solidFill>
                  <a:srgbClr val="000000"/>
                </a:solidFill>
                <a:latin typeface="Calibri"/>
              </a:rPr>
              <a:t>Problem Overview</a:t>
            </a:r>
            <a:endParaRPr lang="en-IN" sz="3600" b="0" strike="noStrike" spc="-1">
              <a:latin typeface="Arial"/>
            </a:endParaRPr>
          </a:p>
        </p:txBody>
      </p:sp>
      <p:sp>
        <p:nvSpPr>
          <p:cNvPr id="82" name="CustomShape 2"/>
          <p:cNvSpPr/>
          <p:nvPr/>
        </p:nvSpPr>
        <p:spPr>
          <a:xfrm>
            <a:off x="134280" y="792000"/>
            <a:ext cx="11097360" cy="61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u="sng" strike="noStrike" spc="-1">
                <a:solidFill>
                  <a:srgbClr val="000000"/>
                </a:solidFill>
                <a:uFillTx/>
                <a:latin typeface="Calibri"/>
                <a:ea typeface="DejaVu Sans"/>
              </a:rPr>
              <a:t>E-retail factors for customer activation and retention: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0000"/>
                </a:solidFill>
                <a:latin typeface="Calibri"/>
                <a:ea typeface="DejaVu Sans"/>
              </a:rPr>
              <a:t>A case study from Indian e-commerce customers. </a:t>
            </a:r>
            <a:endParaRPr lang="en-IN" sz="2000" b="0" strike="noStrike" spc="-1">
              <a:latin typeface="Arial"/>
            </a:endParaRPr>
          </a:p>
          <a:p>
            <a:pPr>
              <a:lnSpc>
                <a:spcPct val="100000"/>
              </a:lnSpc>
            </a:pPr>
            <a:r>
              <a:rPr lang="en-US" sz="2000" b="0" strike="noStrike" spc="-1">
                <a:solidFill>
                  <a:srgbClr val="000000"/>
                </a:solidFill>
                <a:latin typeface="Calibri"/>
                <a:ea typeface="DejaVu Sans"/>
              </a:rPr>
              <a:t>Customer satisfaction has emerged as one of the most important factors that guarantee the success of online store; it has been posited as a key stimulant of purchase, repurchase intentions and customer loyalty.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0000"/>
                </a:solidFill>
                <a:latin typeface="Calibri"/>
                <a:ea typeface="DejaVu Sans"/>
              </a:rPr>
              <a:t>A comprehensive review of the literature, theories and models have been carried out to propose the models for customer activation and customer retention. </a:t>
            </a:r>
            <a:endParaRPr lang="en-IN" sz="2000" b="0" strike="noStrike" spc="-1">
              <a:latin typeface="Arial"/>
            </a:endParaRPr>
          </a:p>
          <a:p>
            <a:pPr>
              <a:lnSpc>
                <a:spcPct val="100000"/>
              </a:lnSpc>
            </a:pPr>
            <a:r>
              <a:rPr lang="en-US" sz="2000" b="0" strike="noStrike" spc="-1">
                <a:solidFill>
                  <a:srgbClr val="000000"/>
                </a:solidFill>
                <a:latin typeface="Calibri"/>
                <a:ea typeface="DejaVu Sans"/>
              </a:rPr>
              <a:t>Five major factors that contributed to the success of an e-commerce store have been identified as: service quality, system quality, information quality, trust and net benefit. </a:t>
            </a:r>
            <a:endParaRPr lang="en-IN" sz="2000" b="0" strike="noStrike" spc="-1">
              <a:latin typeface="Arial"/>
            </a:endParaRPr>
          </a:p>
          <a:p>
            <a:pPr>
              <a:lnSpc>
                <a:spcPct val="100000"/>
              </a:lnSpc>
            </a:pPr>
            <a:r>
              <a:rPr lang="en-US" sz="2000" b="0" strike="noStrike" spc="-1">
                <a:solidFill>
                  <a:srgbClr val="000000"/>
                </a:solidFill>
                <a:latin typeface="Calibri"/>
                <a:ea typeface="DejaVu Sans"/>
              </a:rPr>
              <a:t>The research furthermore investigated the factors that influence the online customers repeat purchase intention. </a:t>
            </a:r>
            <a:endParaRPr lang="en-IN" sz="2000" b="0" strike="noStrike" spc="-1">
              <a:latin typeface="Arial"/>
            </a:endParaRPr>
          </a:p>
          <a:p>
            <a:pPr>
              <a:lnSpc>
                <a:spcPct val="100000"/>
              </a:lnSpc>
            </a:pPr>
            <a:r>
              <a:rPr lang="en-US" sz="2000" b="0" strike="noStrike" spc="-1">
                <a:solidFill>
                  <a:srgbClr val="000000"/>
                </a:solidFill>
                <a:latin typeface="Calibri"/>
                <a:ea typeface="DejaVu Sans"/>
              </a:rPr>
              <a:t>Combination of both utilitarian value and hedonistic values are needed to affect the repeat purchase intention (loyalty) positively. The data is collected from the Indian online shoppers. </a:t>
            </a:r>
            <a:endParaRPr lang="en-IN" sz="2000" b="0" strike="noStrike" spc="-1">
              <a:latin typeface="Arial"/>
            </a:endParaRPr>
          </a:p>
          <a:p>
            <a:pPr>
              <a:lnSpc>
                <a:spcPct val="100000"/>
              </a:lnSpc>
            </a:pPr>
            <a:r>
              <a:rPr lang="en-US" sz="2000" b="0" strike="noStrike" spc="-1">
                <a:solidFill>
                  <a:srgbClr val="000000"/>
                </a:solidFill>
                <a:latin typeface="Calibri"/>
                <a:ea typeface="DejaVu Sans"/>
              </a:rPr>
              <a:t>Results indicate the e-retail success factors, which are very much critical for customer satisfaction.</a:t>
            </a:r>
            <a:endParaRPr lang="en-IN" sz="2000" b="0" strike="noStrike" spc="-1">
              <a:latin typeface="Arial"/>
            </a:endParaRPr>
          </a:p>
          <a:p>
            <a:pPr>
              <a:lnSpc>
                <a:spcPct val="100000"/>
              </a:lnSpc>
            </a:pPr>
            <a:endParaRPr lang="en-IN" sz="20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94B20666-C0B1-4E65-903D-B0B5E1DA1B27}"/>
              </a:ext>
            </a:extLst>
          </p:cNvPr>
          <p:cNvPicPr>
            <a:picLocks noChangeAspect="1"/>
          </p:cNvPicPr>
          <p:nvPr/>
        </p:nvPicPr>
        <p:blipFill>
          <a:blip r:embed="rId3"/>
          <a:stretch>
            <a:fillRect/>
          </a:stretch>
        </p:blipFill>
        <p:spPr>
          <a:xfrm>
            <a:off x="1376087" y="1210660"/>
            <a:ext cx="8865974" cy="4847710"/>
          </a:xfrm>
          <a:prstGeom prst="rect">
            <a:avLst/>
          </a:prstGeom>
        </p:spPr>
      </p:pic>
    </p:spTree>
    <p:extLst>
      <p:ext uri="{BB962C8B-B14F-4D97-AF65-F5344CB8AC3E}">
        <p14:creationId xmlns:p14="http://schemas.microsoft.com/office/powerpoint/2010/main" val="2546789844"/>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2D745BCA-9429-463C-B0F7-2C92580A04D3}"/>
              </a:ext>
            </a:extLst>
          </p:cNvPr>
          <p:cNvPicPr>
            <a:picLocks noChangeAspect="1"/>
          </p:cNvPicPr>
          <p:nvPr/>
        </p:nvPicPr>
        <p:blipFill>
          <a:blip r:embed="rId3"/>
          <a:stretch>
            <a:fillRect/>
          </a:stretch>
        </p:blipFill>
        <p:spPr>
          <a:xfrm>
            <a:off x="1354016" y="1590509"/>
            <a:ext cx="8448430" cy="4507367"/>
          </a:xfrm>
          <a:prstGeom prst="rect">
            <a:avLst/>
          </a:prstGeom>
        </p:spPr>
      </p:pic>
    </p:spTree>
    <p:extLst>
      <p:ext uri="{BB962C8B-B14F-4D97-AF65-F5344CB8AC3E}">
        <p14:creationId xmlns:p14="http://schemas.microsoft.com/office/powerpoint/2010/main" val="1776247408"/>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0474FA96-5D6D-4003-852B-B1B6C1F384C8}"/>
              </a:ext>
            </a:extLst>
          </p:cNvPr>
          <p:cNvPicPr>
            <a:picLocks noChangeAspect="1"/>
          </p:cNvPicPr>
          <p:nvPr/>
        </p:nvPicPr>
        <p:blipFill>
          <a:blip r:embed="rId3"/>
          <a:stretch>
            <a:fillRect/>
          </a:stretch>
        </p:blipFill>
        <p:spPr>
          <a:xfrm>
            <a:off x="722400" y="1107312"/>
            <a:ext cx="9708660" cy="5029171"/>
          </a:xfrm>
          <a:prstGeom prst="rect">
            <a:avLst/>
          </a:prstGeom>
        </p:spPr>
      </p:pic>
    </p:spTree>
    <p:extLst>
      <p:ext uri="{BB962C8B-B14F-4D97-AF65-F5344CB8AC3E}">
        <p14:creationId xmlns:p14="http://schemas.microsoft.com/office/powerpoint/2010/main" val="3850125395"/>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597F2334-1BEA-464E-B3CE-7165430F3A2E}"/>
              </a:ext>
            </a:extLst>
          </p:cNvPr>
          <p:cNvPicPr>
            <a:picLocks noChangeAspect="1"/>
          </p:cNvPicPr>
          <p:nvPr/>
        </p:nvPicPr>
        <p:blipFill>
          <a:blip r:embed="rId3"/>
          <a:stretch>
            <a:fillRect/>
          </a:stretch>
        </p:blipFill>
        <p:spPr>
          <a:xfrm>
            <a:off x="1028892" y="585344"/>
            <a:ext cx="9181122" cy="5687312"/>
          </a:xfrm>
          <a:prstGeom prst="rect">
            <a:avLst/>
          </a:prstGeom>
        </p:spPr>
      </p:pic>
    </p:spTree>
    <p:extLst>
      <p:ext uri="{BB962C8B-B14F-4D97-AF65-F5344CB8AC3E}">
        <p14:creationId xmlns:p14="http://schemas.microsoft.com/office/powerpoint/2010/main" val="2949168786"/>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76C6202C-2E20-4248-8505-2522324F06D2}"/>
              </a:ext>
            </a:extLst>
          </p:cNvPr>
          <p:cNvPicPr>
            <a:picLocks noChangeAspect="1"/>
          </p:cNvPicPr>
          <p:nvPr/>
        </p:nvPicPr>
        <p:blipFill>
          <a:blip r:embed="rId3"/>
          <a:stretch>
            <a:fillRect/>
          </a:stretch>
        </p:blipFill>
        <p:spPr>
          <a:xfrm>
            <a:off x="355417" y="1104905"/>
            <a:ext cx="10721661" cy="5145066"/>
          </a:xfrm>
          <a:prstGeom prst="rect">
            <a:avLst/>
          </a:prstGeom>
        </p:spPr>
      </p:pic>
    </p:spTree>
    <p:extLst>
      <p:ext uri="{BB962C8B-B14F-4D97-AF65-F5344CB8AC3E}">
        <p14:creationId xmlns:p14="http://schemas.microsoft.com/office/powerpoint/2010/main" val="186178177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4BF2A291-1CC1-486B-A291-2B55DAF362E5}"/>
              </a:ext>
            </a:extLst>
          </p:cNvPr>
          <p:cNvPicPr>
            <a:picLocks noChangeAspect="1"/>
          </p:cNvPicPr>
          <p:nvPr/>
        </p:nvPicPr>
        <p:blipFill>
          <a:blip r:embed="rId3"/>
          <a:stretch>
            <a:fillRect/>
          </a:stretch>
        </p:blipFill>
        <p:spPr>
          <a:xfrm>
            <a:off x="942339" y="930764"/>
            <a:ext cx="9562121" cy="4996472"/>
          </a:xfrm>
          <a:prstGeom prst="rect">
            <a:avLst/>
          </a:prstGeom>
        </p:spPr>
      </p:pic>
    </p:spTree>
    <p:extLst>
      <p:ext uri="{BB962C8B-B14F-4D97-AF65-F5344CB8AC3E}">
        <p14:creationId xmlns:p14="http://schemas.microsoft.com/office/powerpoint/2010/main" val="1557243534"/>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3D7A9EB5-B3A5-469F-9C44-F73C0D1F8B55}"/>
              </a:ext>
            </a:extLst>
          </p:cNvPr>
          <p:cNvPicPr>
            <a:picLocks noChangeAspect="1"/>
          </p:cNvPicPr>
          <p:nvPr/>
        </p:nvPicPr>
        <p:blipFill>
          <a:blip r:embed="rId3"/>
          <a:stretch>
            <a:fillRect/>
          </a:stretch>
        </p:blipFill>
        <p:spPr>
          <a:xfrm>
            <a:off x="1178170" y="797645"/>
            <a:ext cx="9259276" cy="5018479"/>
          </a:xfrm>
          <a:prstGeom prst="rect">
            <a:avLst/>
          </a:prstGeom>
        </p:spPr>
      </p:pic>
    </p:spTree>
    <p:extLst>
      <p:ext uri="{BB962C8B-B14F-4D97-AF65-F5344CB8AC3E}">
        <p14:creationId xmlns:p14="http://schemas.microsoft.com/office/powerpoint/2010/main" val="2610082190"/>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10;&#10;Description automatically generated">
            <a:extLst>
              <a:ext uri="{FF2B5EF4-FFF2-40B4-BE49-F238E27FC236}">
                <a16:creationId xmlns:a16="http://schemas.microsoft.com/office/drawing/2014/main" id="{983DAAD5-4DD4-410B-9BF8-2F487D6C420C}"/>
              </a:ext>
            </a:extLst>
          </p:cNvPr>
          <p:cNvPicPr>
            <a:picLocks noChangeAspect="1"/>
          </p:cNvPicPr>
          <p:nvPr/>
        </p:nvPicPr>
        <p:blipFill>
          <a:blip r:embed="rId3"/>
          <a:stretch>
            <a:fillRect/>
          </a:stretch>
        </p:blipFill>
        <p:spPr>
          <a:xfrm>
            <a:off x="1236785" y="1712371"/>
            <a:ext cx="9659815" cy="3667719"/>
          </a:xfrm>
          <a:prstGeom prst="rect">
            <a:avLst/>
          </a:prstGeom>
        </p:spPr>
      </p:pic>
    </p:spTree>
    <p:extLst>
      <p:ext uri="{BB962C8B-B14F-4D97-AF65-F5344CB8AC3E}">
        <p14:creationId xmlns:p14="http://schemas.microsoft.com/office/powerpoint/2010/main" val="1488644679"/>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waterfall chart&#10;&#10;Description automatically generated">
            <a:extLst>
              <a:ext uri="{FF2B5EF4-FFF2-40B4-BE49-F238E27FC236}">
                <a16:creationId xmlns:a16="http://schemas.microsoft.com/office/drawing/2014/main" id="{9A158D87-48D7-4936-A79B-4AAE9D1B33F1}"/>
              </a:ext>
            </a:extLst>
          </p:cNvPr>
          <p:cNvPicPr>
            <a:picLocks noChangeAspect="1"/>
          </p:cNvPicPr>
          <p:nvPr/>
        </p:nvPicPr>
        <p:blipFill>
          <a:blip r:embed="rId3"/>
          <a:stretch>
            <a:fillRect/>
          </a:stretch>
        </p:blipFill>
        <p:spPr>
          <a:xfrm>
            <a:off x="1295400" y="676830"/>
            <a:ext cx="9972430" cy="5621570"/>
          </a:xfrm>
          <a:prstGeom prst="rect">
            <a:avLst/>
          </a:prstGeom>
        </p:spPr>
      </p:pic>
    </p:spTree>
    <p:extLst>
      <p:ext uri="{BB962C8B-B14F-4D97-AF65-F5344CB8AC3E}">
        <p14:creationId xmlns:p14="http://schemas.microsoft.com/office/powerpoint/2010/main" val="2838989104"/>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288569D7-F488-463F-922A-419C59F87365}"/>
              </a:ext>
            </a:extLst>
          </p:cNvPr>
          <p:cNvPicPr>
            <a:picLocks noChangeAspect="1"/>
          </p:cNvPicPr>
          <p:nvPr/>
        </p:nvPicPr>
        <p:blipFill>
          <a:blip r:embed="rId3"/>
          <a:stretch>
            <a:fillRect/>
          </a:stretch>
        </p:blipFill>
        <p:spPr>
          <a:xfrm>
            <a:off x="1574770" y="588465"/>
            <a:ext cx="9441839" cy="5681069"/>
          </a:xfrm>
          <a:prstGeom prst="rect">
            <a:avLst/>
          </a:prstGeom>
        </p:spPr>
      </p:pic>
    </p:spTree>
    <p:extLst>
      <p:ext uri="{BB962C8B-B14F-4D97-AF65-F5344CB8AC3E}">
        <p14:creationId xmlns:p14="http://schemas.microsoft.com/office/powerpoint/2010/main" val="12169567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154800" y="162720"/>
            <a:ext cx="9602640" cy="74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1" strike="noStrike" spc="-52">
                <a:solidFill>
                  <a:srgbClr val="000000"/>
                </a:solidFill>
                <a:latin typeface="Calibri"/>
              </a:rPr>
              <a:t>Conceptual Background of the Domain Problem</a:t>
            </a:r>
            <a:endParaRPr lang="en-IN" sz="3600" b="0" strike="noStrike" spc="-1">
              <a:latin typeface="Arial"/>
            </a:endParaRPr>
          </a:p>
        </p:txBody>
      </p:sp>
      <p:sp>
        <p:nvSpPr>
          <p:cNvPr id="84" name="CustomShape 2"/>
          <p:cNvSpPr/>
          <p:nvPr/>
        </p:nvSpPr>
        <p:spPr>
          <a:xfrm>
            <a:off x="206280" y="1512000"/>
            <a:ext cx="10953360" cy="530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ea typeface="DejaVu Sans"/>
              </a:rPr>
              <a:t>Machine learning is a branch of artificial intelligence (AI) &amp; computer science focusing on the use of data &amp; algorithms to imitate the way that humans learn from experience, make predictions and gradually improving its accuracy. It is an important component of the growing field of data science. </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Through the use of statistical methods, algorithms are trained to make classifications or predictions, uncovering key insights within data mining projects. These insights subsequently drive decision making within applications and businesses, ideally impacting key growth metrics. </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As big data continues to expand and grow, the market demand for data science will increase, requires to assist in the identification of the most relevant business questions and subsequently the data to answer them. Following are the ways Data science can add value to Business :</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	Empowering management and officers to make better decision</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	Directing actions based on trends—which in turn help to define goals</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	Challenging the staff to adopt best practices and focus on issues that     matter</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	Identifying opportunities</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	Decision making with quantifiable, data-driven evidence</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	Testing these decisions</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	Identification and refining of target audiences</a:t>
            </a:r>
            <a:endParaRPr lang="en-IN" sz="1800" b="0" strike="noStrike" spc="-1">
              <a:latin typeface="Arial"/>
            </a:endParaRPr>
          </a:p>
        </p:txBody>
      </p:sp>
      <p:sp>
        <p:nvSpPr>
          <p:cNvPr id="85" name="CustomShape 3"/>
          <p:cNvSpPr/>
          <p:nvPr/>
        </p:nvSpPr>
        <p:spPr>
          <a:xfrm>
            <a:off x="154800" y="904680"/>
            <a:ext cx="985284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a:solidFill>
                  <a:srgbClr val="000000"/>
                </a:solidFill>
                <a:latin typeface="Calibri"/>
                <a:ea typeface="DejaVu Sans"/>
              </a:rPr>
              <a:t>MACHINE LEARNING AND DATA SCIENCE FOR BUSINESS:</a:t>
            </a:r>
            <a:endParaRPr lang="en-IN" sz="24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1616ECF6-3C72-4481-88C9-E1E50A412B70}"/>
              </a:ext>
            </a:extLst>
          </p:cNvPr>
          <p:cNvPicPr>
            <a:picLocks noChangeAspect="1"/>
          </p:cNvPicPr>
          <p:nvPr/>
        </p:nvPicPr>
        <p:blipFill>
          <a:blip r:embed="rId3"/>
          <a:stretch>
            <a:fillRect/>
          </a:stretch>
        </p:blipFill>
        <p:spPr>
          <a:xfrm>
            <a:off x="1170456" y="748141"/>
            <a:ext cx="9523046" cy="5512545"/>
          </a:xfrm>
          <a:prstGeom prst="rect">
            <a:avLst/>
          </a:prstGeom>
        </p:spPr>
      </p:pic>
    </p:spTree>
    <p:extLst>
      <p:ext uri="{BB962C8B-B14F-4D97-AF65-F5344CB8AC3E}">
        <p14:creationId xmlns:p14="http://schemas.microsoft.com/office/powerpoint/2010/main" val="1716625025"/>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0CE4C18F-0E44-46CE-B903-371237A0BE1E}"/>
              </a:ext>
            </a:extLst>
          </p:cNvPr>
          <p:cNvPicPr>
            <a:picLocks noChangeAspect="1"/>
          </p:cNvPicPr>
          <p:nvPr/>
        </p:nvPicPr>
        <p:blipFill>
          <a:blip r:embed="rId3"/>
          <a:stretch>
            <a:fillRect/>
          </a:stretch>
        </p:blipFill>
        <p:spPr>
          <a:xfrm>
            <a:off x="119125" y="1112363"/>
            <a:ext cx="11068828" cy="5011988"/>
          </a:xfrm>
          <a:prstGeom prst="rect">
            <a:avLst/>
          </a:prstGeom>
        </p:spPr>
      </p:pic>
    </p:spTree>
    <p:extLst>
      <p:ext uri="{BB962C8B-B14F-4D97-AF65-F5344CB8AC3E}">
        <p14:creationId xmlns:p14="http://schemas.microsoft.com/office/powerpoint/2010/main" val="48424165"/>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061D3157-9FB2-40A5-A870-84F5A794F4BC}"/>
              </a:ext>
            </a:extLst>
          </p:cNvPr>
          <p:cNvPicPr>
            <a:picLocks noChangeAspect="1"/>
          </p:cNvPicPr>
          <p:nvPr/>
        </p:nvPicPr>
        <p:blipFill>
          <a:blip r:embed="rId3"/>
          <a:stretch>
            <a:fillRect/>
          </a:stretch>
        </p:blipFill>
        <p:spPr>
          <a:xfrm>
            <a:off x="495512" y="1304390"/>
            <a:ext cx="9610022" cy="4453369"/>
          </a:xfrm>
          <a:prstGeom prst="rect">
            <a:avLst/>
          </a:prstGeom>
        </p:spPr>
      </p:pic>
    </p:spTree>
    <p:extLst>
      <p:ext uri="{BB962C8B-B14F-4D97-AF65-F5344CB8AC3E}">
        <p14:creationId xmlns:p14="http://schemas.microsoft.com/office/powerpoint/2010/main" val="3614157308"/>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9B580256-9C4E-4574-80BB-38CD932B3075}"/>
              </a:ext>
            </a:extLst>
          </p:cNvPr>
          <p:cNvPicPr>
            <a:picLocks noChangeAspect="1"/>
          </p:cNvPicPr>
          <p:nvPr/>
        </p:nvPicPr>
        <p:blipFill>
          <a:blip r:embed="rId3"/>
          <a:stretch>
            <a:fillRect/>
          </a:stretch>
        </p:blipFill>
        <p:spPr>
          <a:xfrm>
            <a:off x="589047" y="1295124"/>
            <a:ext cx="9438092" cy="4804018"/>
          </a:xfrm>
          <a:prstGeom prst="rect">
            <a:avLst/>
          </a:prstGeom>
        </p:spPr>
      </p:pic>
    </p:spTree>
    <p:extLst>
      <p:ext uri="{BB962C8B-B14F-4D97-AF65-F5344CB8AC3E}">
        <p14:creationId xmlns:p14="http://schemas.microsoft.com/office/powerpoint/2010/main" val="2940741775"/>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1B32F51B-393D-4956-B7B5-EB762DDAFB41}"/>
              </a:ext>
            </a:extLst>
          </p:cNvPr>
          <p:cNvPicPr>
            <a:picLocks noChangeAspect="1"/>
          </p:cNvPicPr>
          <p:nvPr/>
        </p:nvPicPr>
        <p:blipFill>
          <a:blip r:embed="rId3"/>
          <a:stretch>
            <a:fillRect/>
          </a:stretch>
        </p:blipFill>
        <p:spPr>
          <a:xfrm>
            <a:off x="251364" y="1338606"/>
            <a:ext cx="10690032" cy="4569082"/>
          </a:xfrm>
          <a:prstGeom prst="rect">
            <a:avLst/>
          </a:prstGeom>
        </p:spPr>
      </p:pic>
    </p:spTree>
    <p:extLst>
      <p:ext uri="{BB962C8B-B14F-4D97-AF65-F5344CB8AC3E}">
        <p14:creationId xmlns:p14="http://schemas.microsoft.com/office/powerpoint/2010/main" val="184504259"/>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2" descr="Chart, bar chart, histogram&#10;&#10;Description automatically generated">
            <a:extLst>
              <a:ext uri="{FF2B5EF4-FFF2-40B4-BE49-F238E27FC236}">
                <a16:creationId xmlns:a16="http://schemas.microsoft.com/office/drawing/2014/main" id="{FDA365E3-E975-40F8-8AA5-9AE04620428F}"/>
              </a:ext>
            </a:extLst>
          </p:cNvPr>
          <p:cNvPicPr>
            <a:picLocks noChangeAspect="1"/>
          </p:cNvPicPr>
          <p:nvPr/>
        </p:nvPicPr>
        <p:blipFill>
          <a:blip r:embed="rId3"/>
          <a:stretch>
            <a:fillRect/>
          </a:stretch>
        </p:blipFill>
        <p:spPr>
          <a:xfrm>
            <a:off x="94269" y="707011"/>
            <a:ext cx="10878532" cy="5101674"/>
          </a:xfrm>
          <a:prstGeom prst="rect">
            <a:avLst/>
          </a:prstGeom>
        </p:spPr>
      </p:pic>
    </p:spTree>
    <p:extLst>
      <p:ext uri="{BB962C8B-B14F-4D97-AF65-F5344CB8AC3E}">
        <p14:creationId xmlns:p14="http://schemas.microsoft.com/office/powerpoint/2010/main" val="992530248"/>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7ABDA-A21B-42C8-8BD1-60B3CD732CF1}"/>
              </a:ext>
            </a:extLst>
          </p:cNvPr>
          <p:cNvSpPr txBox="1"/>
          <p:nvPr/>
        </p:nvSpPr>
        <p:spPr>
          <a:xfrm>
            <a:off x="0" y="87069"/>
            <a:ext cx="10935093" cy="56015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rgbClr val="4472C4"/>
                </a:solidFill>
                <a:effectLst/>
                <a:uLnTx/>
                <a:uFillTx/>
                <a:latin typeface="+mj-lt"/>
                <a:ea typeface="+mn-ea"/>
                <a:cs typeface="+mn-cs"/>
              </a:rPr>
              <a:t>Observations from Multiple Options based Questions</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rgbClr val="303F9F"/>
              </a:solidFill>
              <a:effectLst/>
              <a:uLnTx/>
              <a:uFillTx/>
              <a:latin typeface="+mj-lt"/>
              <a:ea typeface="+mn-ea"/>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prstClr val="black"/>
                </a:solidFill>
                <a:effectLst/>
                <a:uLnTx/>
                <a:uFillTx/>
                <a:latin typeface="+mj-lt"/>
                <a:ea typeface="+mn-ea"/>
                <a:cs typeface="+mn-cs"/>
              </a:rPr>
              <a:t>Maximum people have shopped from these 5 companies - Amazon.in, Flipkart.com, Paytm.com, Myntra.com, Snapdeal.com.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prstClr val="black"/>
                </a:solidFill>
                <a:effectLst/>
                <a:uLnTx/>
                <a:uFillTx/>
                <a:latin typeface="+mj-lt"/>
                <a:ea typeface="+mn-ea"/>
                <a:cs typeface="+mn-cs"/>
              </a:rPr>
              <a:t>Most people find Easy to use website or application are - Amazon.in, Flipkart.com, Paytm.com, Myntra.com, Snapdeal.com Also, Amazon.com and Flipkart.com are the major choices.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prstClr val="black"/>
                </a:solidFill>
                <a:effectLst/>
                <a:uLnTx/>
                <a:uFillTx/>
                <a:latin typeface="+mj-lt"/>
                <a:ea typeface="+mn-ea"/>
                <a:cs typeface="+mn-cs"/>
              </a:rPr>
              <a:t>In terms of Visual appealing web-page layout also, Amazon.com and Flipkart.com seem to take the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prstClr val="black"/>
                </a:solidFill>
                <a:effectLst/>
                <a:uLnTx/>
                <a:uFillTx/>
                <a:latin typeface="+mj-lt"/>
                <a:ea typeface="+mn-ea"/>
                <a:cs typeface="+mn-cs"/>
              </a:rPr>
              <a:t>Talking about Wide variety of product on offer: Amazon.com and Flipkart.com are the major choices.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prstClr val="black"/>
                </a:solidFill>
                <a:effectLst/>
                <a:uLnTx/>
                <a:uFillTx/>
                <a:latin typeface="+mj-lt"/>
                <a:ea typeface="+mn-ea"/>
                <a:cs typeface="+mn-cs"/>
              </a:rPr>
              <a:t>Complete, relevant description information of products: Once again, maximum people have chosen to go with mazon.com and Flipkart.com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prstClr val="black"/>
                </a:solidFill>
                <a:effectLst/>
                <a:uLnTx/>
                <a:uFillTx/>
                <a:latin typeface="+mj-lt"/>
                <a:ea typeface="+mn-ea"/>
                <a:cs typeface="+mn-cs"/>
              </a:rPr>
              <a:t>Fast loading website speed of website and application: Amazon seems to take the lead in this category, although </a:t>
            </a:r>
            <a:r>
              <a:rPr kumimoji="0" lang="en-US" i="0" u="none" strike="noStrike" kern="1200" cap="none" spc="0" normalizeH="0" baseline="0" noProof="0" dirty="0" err="1">
                <a:ln>
                  <a:noFill/>
                </a:ln>
                <a:solidFill>
                  <a:prstClr val="black"/>
                </a:solidFill>
                <a:effectLst/>
                <a:uLnTx/>
                <a:uFillTx/>
                <a:latin typeface="+mj-lt"/>
                <a:ea typeface="+mn-ea"/>
                <a:cs typeface="+mn-cs"/>
              </a:rPr>
              <a:t>paytm</a:t>
            </a:r>
            <a:r>
              <a:rPr kumimoji="0" lang="en-US" i="0" u="none" strike="noStrike" kern="1200" cap="none" spc="0" normalizeH="0" baseline="0" noProof="0" dirty="0">
                <a:ln>
                  <a:noFill/>
                </a:ln>
                <a:solidFill>
                  <a:prstClr val="black"/>
                </a:solidFill>
                <a:effectLst/>
                <a:uLnTx/>
                <a:uFillTx/>
                <a:latin typeface="+mj-lt"/>
                <a:ea typeface="+mn-ea"/>
                <a:cs typeface="+mn-cs"/>
              </a:rPr>
              <a:t> and Flipkart are not far behind.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prstClr val="black"/>
                </a:solidFill>
                <a:effectLst/>
                <a:uLnTx/>
                <a:uFillTx/>
                <a:latin typeface="+mj-lt"/>
                <a:ea typeface="+mn-ea"/>
                <a:cs typeface="+mn-cs"/>
              </a:rPr>
              <a:t>Reliability of the website or application: Amazon seems to take the lead in this category too, although Flipkart and </a:t>
            </a:r>
            <a:r>
              <a:rPr kumimoji="0" lang="en-US" i="0" u="none" strike="noStrike" kern="1200" cap="none" spc="0" normalizeH="0" baseline="0" noProof="0" dirty="0" err="1">
                <a:ln>
                  <a:noFill/>
                </a:ln>
                <a:solidFill>
                  <a:prstClr val="black"/>
                </a:solidFill>
                <a:effectLst/>
                <a:uLnTx/>
                <a:uFillTx/>
                <a:latin typeface="+mj-lt"/>
                <a:ea typeface="+mn-ea"/>
                <a:cs typeface="+mn-cs"/>
              </a:rPr>
              <a:t>paytm</a:t>
            </a:r>
            <a:r>
              <a:rPr kumimoji="0" lang="en-US" i="0" u="none" strike="noStrike" kern="1200" cap="none" spc="0" normalizeH="0" baseline="0" noProof="0" dirty="0">
                <a:ln>
                  <a:noFill/>
                </a:ln>
                <a:solidFill>
                  <a:prstClr val="black"/>
                </a:solidFill>
                <a:effectLst/>
                <a:uLnTx/>
                <a:uFillTx/>
                <a:latin typeface="+mj-lt"/>
                <a:ea typeface="+mn-ea"/>
                <a:cs typeface="+mn-cs"/>
              </a:rPr>
              <a:t> are not far behind.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prstClr val="black"/>
                </a:solidFill>
                <a:effectLst/>
                <a:uLnTx/>
                <a:uFillTx/>
                <a:latin typeface="+mj-lt"/>
                <a:ea typeface="+mn-ea"/>
                <a:cs typeface="+mn-cs"/>
              </a:rPr>
              <a:t>Quickness to complete purchase: Amazon seems to take the lead in this category too, although Flipkart and </a:t>
            </a:r>
            <a:r>
              <a:rPr kumimoji="0" lang="en-US" i="0" u="none" strike="noStrike" kern="1200" cap="none" spc="0" normalizeH="0" baseline="0" noProof="0" dirty="0" err="1">
                <a:ln>
                  <a:noFill/>
                </a:ln>
                <a:solidFill>
                  <a:prstClr val="black"/>
                </a:solidFill>
                <a:effectLst/>
                <a:uLnTx/>
                <a:uFillTx/>
                <a:latin typeface="+mj-lt"/>
                <a:ea typeface="+mn-ea"/>
                <a:cs typeface="+mn-cs"/>
              </a:rPr>
              <a:t>paytm</a:t>
            </a:r>
            <a:r>
              <a:rPr kumimoji="0" lang="en-US" i="0" u="none" strike="noStrike" kern="1200" cap="none" spc="0" normalizeH="0" baseline="0" noProof="0" dirty="0">
                <a:ln>
                  <a:noFill/>
                </a:ln>
                <a:solidFill>
                  <a:prstClr val="black"/>
                </a:solidFill>
                <a:effectLst/>
                <a:uLnTx/>
                <a:uFillTx/>
                <a:latin typeface="+mj-lt"/>
                <a:ea typeface="+mn-ea"/>
                <a:cs typeface="+mn-cs"/>
              </a:rPr>
              <a:t> are not far behind.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prstClr val="black"/>
                </a:solidFill>
                <a:effectLst/>
                <a:uLnTx/>
                <a:uFillTx/>
                <a:latin typeface="+mj-lt"/>
                <a:ea typeface="+mn-ea"/>
                <a:cs typeface="+mn-cs"/>
              </a:rPr>
              <a:t>Availability of several payment options: Here, Amazon and Flipkart, both are the </a:t>
            </a:r>
            <a:r>
              <a:rPr kumimoji="0" lang="en-US" i="0" u="none" strike="noStrike" kern="1200" cap="none" spc="0" normalizeH="0" baseline="0" noProof="0" dirty="0" err="1">
                <a:ln>
                  <a:noFill/>
                </a:ln>
                <a:solidFill>
                  <a:prstClr val="black"/>
                </a:solidFill>
                <a:effectLst/>
                <a:uLnTx/>
                <a:uFillTx/>
                <a:latin typeface="+mj-lt"/>
                <a:ea typeface="+mn-ea"/>
                <a:cs typeface="+mn-cs"/>
              </a:rPr>
              <a:t>favourites</a:t>
            </a:r>
            <a:r>
              <a:rPr kumimoji="0" lang="en-US" i="0" u="none" strike="noStrike" kern="1200" cap="none" spc="0" normalizeH="0" baseline="0" noProof="0" dirty="0">
                <a:ln>
                  <a:noFill/>
                </a:ln>
                <a:solidFill>
                  <a:prstClr val="black"/>
                </a:solidFill>
                <a:effectLst/>
                <a:uLnTx/>
                <a:uFillTx/>
                <a:latin typeface="+mj-lt"/>
                <a:ea typeface="+mn-ea"/>
                <a:cs typeface="+mn-cs"/>
              </a:rPr>
              <a:t>. Although a lot of people also tend to go towards Myntra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prstClr val="black"/>
                </a:solidFill>
                <a:effectLst/>
                <a:uLnTx/>
                <a:uFillTx/>
                <a:latin typeface="+mj-lt"/>
                <a:ea typeface="+mn-ea"/>
                <a:cs typeface="+mn-cs"/>
              </a:rPr>
              <a:t>Speedy order delivery: Amazon seems to take the lead in this category too, followed by Flipkart.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black"/>
              </a:solidFill>
              <a:effectLst/>
              <a:uLnTx/>
              <a:uFillTx/>
              <a:latin typeface="Franklin Gothic Medium"/>
              <a:ea typeface="+mn-ea"/>
              <a:cs typeface="+mn-cs"/>
            </a:endParaRPr>
          </a:p>
        </p:txBody>
      </p:sp>
    </p:spTree>
    <p:extLst>
      <p:ext uri="{BB962C8B-B14F-4D97-AF65-F5344CB8AC3E}">
        <p14:creationId xmlns:p14="http://schemas.microsoft.com/office/powerpoint/2010/main" val="3647449308"/>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1A8B4-26B5-49A1-AFE9-258A891C7B11}"/>
              </a:ext>
            </a:extLst>
          </p:cNvPr>
          <p:cNvSpPr>
            <a:spLocks noGrp="1"/>
          </p:cNvSpPr>
          <p:nvPr>
            <p:ph idx="4294967295"/>
          </p:nvPr>
        </p:nvSpPr>
        <p:spPr>
          <a:xfrm>
            <a:off x="0" y="163611"/>
            <a:ext cx="10515600" cy="6684962"/>
          </a:xfrm>
        </p:spPr>
        <p:txBody>
          <a:bodyPr vert="horz" lIns="91440" tIns="45720" rIns="91440" bIns="45720" rtlCol="0" anchor="t">
            <a:noAutofit/>
          </a:bodyPr>
          <a:lstStyle/>
          <a:p>
            <a:pPr>
              <a:lnSpc>
                <a:spcPct val="100000"/>
              </a:lnSpc>
              <a:spcBef>
                <a:spcPts val="0"/>
              </a:spcBef>
            </a:pPr>
            <a:r>
              <a:rPr lang="en-US" sz="1800" dirty="0">
                <a:latin typeface="+mj-lt"/>
                <a:ea typeface="+mn-lt"/>
                <a:cs typeface="+mn-lt"/>
              </a:rPr>
              <a:t>Privacy of customers’ information: Amazon has a good reputation for maintaining privacy, followed by Flipkart</a:t>
            </a:r>
          </a:p>
          <a:p>
            <a:pPr>
              <a:lnSpc>
                <a:spcPct val="100000"/>
              </a:lnSpc>
              <a:spcBef>
                <a:spcPts val="0"/>
              </a:spcBef>
            </a:pPr>
            <a:r>
              <a:rPr lang="en-US" sz="1800" dirty="0">
                <a:latin typeface="+mj-lt"/>
                <a:ea typeface="+mn-lt"/>
                <a:cs typeface="+mn-lt"/>
              </a:rPr>
              <a:t>Security of customer financial information: Here other than Amazon and Flipkart, Paytm.com, Myntra.com, Snapdeal.com are also trusted by a lot of people. This shows that all </a:t>
            </a:r>
            <a:r>
              <a:rPr lang="en-US" sz="1800" dirty="0" err="1">
                <a:latin typeface="+mj-lt"/>
                <a:ea typeface="+mn-lt"/>
                <a:cs typeface="+mn-lt"/>
              </a:rPr>
              <a:t>compamnies</a:t>
            </a:r>
            <a:r>
              <a:rPr lang="en-US" sz="1800" dirty="0">
                <a:latin typeface="+mj-lt"/>
                <a:ea typeface="+mn-lt"/>
                <a:cs typeface="+mn-lt"/>
              </a:rPr>
              <a:t> pay special attention to security.</a:t>
            </a:r>
          </a:p>
          <a:p>
            <a:pPr>
              <a:lnSpc>
                <a:spcPct val="100000"/>
              </a:lnSpc>
              <a:spcBef>
                <a:spcPts val="0"/>
              </a:spcBef>
            </a:pPr>
            <a:r>
              <a:rPr lang="en-US" sz="1800" dirty="0">
                <a:latin typeface="+mj-lt"/>
                <a:ea typeface="+mn-lt"/>
                <a:cs typeface="+mn-lt"/>
              </a:rPr>
              <a:t>Perceived Trustworthiness: Amazon and Flipkart are winners here as well. Although Myntra.com and Snapdeal.com are also not far behind.</a:t>
            </a:r>
          </a:p>
          <a:p>
            <a:pPr>
              <a:lnSpc>
                <a:spcPct val="100000"/>
              </a:lnSpc>
              <a:spcBef>
                <a:spcPts val="0"/>
              </a:spcBef>
            </a:pPr>
            <a:r>
              <a:rPr lang="en-US" sz="1800" dirty="0">
                <a:latin typeface="+mj-lt"/>
                <a:ea typeface="+mn-lt"/>
                <a:cs typeface="+mn-lt"/>
              </a:rPr>
              <a:t>Presence of online assistance through multi-channel: Amazon.in, Flipkart.com, Myntra.com, Snapdeal</a:t>
            </a:r>
          </a:p>
          <a:p>
            <a:pPr>
              <a:lnSpc>
                <a:spcPct val="100000"/>
              </a:lnSpc>
              <a:spcBef>
                <a:spcPts val="0"/>
              </a:spcBef>
            </a:pPr>
            <a:r>
              <a:rPr lang="en-US" sz="1800" dirty="0">
                <a:latin typeface="+mj-lt"/>
                <a:ea typeface="+mn-lt"/>
                <a:cs typeface="+mn-lt"/>
              </a:rPr>
              <a:t>Longer time to get logged in (promotion, sales period): Amazon, </a:t>
            </a:r>
            <a:r>
              <a:rPr lang="en-US" sz="1800" dirty="0" err="1">
                <a:latin typeface="+mj-lt"/>
                <a:ea typeface="+mn-lt"/>
                <a:cs typeface="+mn-lt"/>
              </a:rPr>
              <a:t>paytm</a:t>
            </a:r>
            <a:endParaRPr lang="en-US" sz="1800" dirty="0">
              <a:latin typeface="+mj-lt"/>
              <a:ea typeface="+mn-lt"/>
              <a:cs typeface="+mn-lt"/>
            </a:endParaRPr>
          </a:p>
          <a:p>
            <a:pPr>
              <a:lnSpc>
                <a:spcPct val="100000"/>
              </a:lnSpc>
              <a:spcBef>
                <a:spcPts val="0"/>
              </a:spcBef>
            </a:pPr>
            <a:r>
              <a:rPr lang="en-US" sz="1800" dirty="0">
                <a:latin typeface="+mj-lt"/>
                <a:ea typeface="+mn-lt"/>
                <a:cs typeface="+mn-lt"/>
              </a:rPr>
              <a:t>Longer time in displaying graphics and photos (promotion, sales period): Amazon.in, Flipkart.com</a:t>
            </a:r>
          </a:p>
          <a:p>
            <a:pPr>
              <a:lnSpc>
                <a:spcPct val="100000"/>
              </a:lnSpc>
              <a:spcBef>
                <a:spcPts val="0"/>
              </a:spcBef>
            </a:pPr>
            <a:r>
              <a:rPr lang="en-US" sz="1800" dirty="0">
                <a:latin typeface="+mj-lt"/>
                <a:ea typeface="+mn-lt"/>
                <a:cs typeface="+mn-lt"/>
              </a:rPr>
              <a:t>Late declaration of price: Myntra, Paytm, Snapdeal. These companies should work on this area to improve.</a:t>
            </a:r>
          </a:p>
          <a:p>
            <a:pPr>
              <a:lnSpc>
                <a:spcPct val="100000"/>
              </a:lnSpc>
              <a:spcBef>
                <a:spcPts val="0"/>
              </a:spcBef>
            </a:pPr>
            <a:r>
              <a:rPr lang="en-US" sz="1800" dirty="0">
                <a:latin typeface="+mj-lt"/>
                <a:ea typeface="+mn-lt"/>
                <a:cs typeface="+mn-lt"/>
              </a:rPr>
              <a:t>Longer page loading time (promotion, sales period): Myntra and Paytm have bad feedback in this. Flipkart should also have a look into it, as it is at the 3rd place.</a:t>
            </a:r>
          </a:p>
          <a:p>
            <a:pPr>
              <a:lnSpc>
                <a:spcPct val="100000"/>
              </a:lnSpc>
              <a:spcBef>
                <a:spcPts val="0"/>
              </a:spcBef>
            </a:pPr>
            <a:r>
              <a:rPr lang="en-US" sz="1800" dirty="0">
                <a:latin typeface="+mj-lt"/>
                <a:ea typeface="+mn-lt"/>
                <a:cs typeface="+mn-lt"/>
              </a:rPr>
              <a:t>Limited mode of payment on most products (promotion, sales period): Snapdeal is the most voted answer for this.</a:t>
            </a:r>
          </a:p>
          <a:p>
            <a:pPr>
              <a:lnSpc>
                <a:spcPct val="100000"/>
              </a:lnSpc>
              <a:spcBef>
                <a:spcPts val="0"/>
              </a:spcBef>
            </a:pPr>
            <a:r>
              <a:rPr lang="en-US" sz="1800" dirty="0">
                <a:latin typeface="+mj-lt"/>
                <a:ea typeface="+mn-lt"/>
                <a:cs typeface="+mn-lt"/>
              </a:rPr>
              <a:t>Longer delivery period: Paytm and Snapdeal need to shorten their delivery time.</a:t>
            </a:r>
          </a:p>
          <a:p>
            <a:pPr>
              <a:lnSpc>
                <a:spcPct val="100000"/>
              </a:lnSpc>
              <a:spcBef>
                <a:spcPts val="0"/>
              </a:spcBef>
            </a:pPr>
            <a:r>
              <a:rPr lang="en-US" sz="1800" dirty="0">
                <a:latin typeface="+mj-lt"/>
                <a:ea typeface="+mn-lt"/>
                <a:cs typeface="+mn-lt"/>
              </a:rPr>
              <a:t>Change in website/Application design: Amazon.in</a:t>
            </a:r>
          </a:p>
          <a:p>
            <a:pPr>
              <a:lnSpc>
                <a:spcPct val="100000"/>
              </a:lnSpc>
              <a:spcBef>
                <a:spcPts val="0"/>
              </a:spcBef>
            </a:pPr>
            <a:r>
              <a:rPr lang="en-US" sz="1800" dirty="0">
                <a:latin typeface="+mj-lt"/>
                <a:ea typeface="+mn-lt"/>
                <a:cs typeface="+mn-lt"/>
              </a:rPr>
              <a:t>Frequent disruption when moving from one page to another: Amazon.in</a:t>
            </a:r>
          </a:p>
          <a:p>
            <a:pPr>
              <a:lnSpc>
                <a:spcPct val="100000"/>
              </a:lnSpc>
              <a:spcBef>
                <a:spcPts val="0"/>
              </a:spcBef>
            </a:pPr>
            <a:r>
              <a:rPr lang="en-US" sz="1800" dirty="0">
                <a:latin typeface="+mj-lt"/>
                <a:ea typeface="+mn-lt"/>
                <a:cs typeface="+mn-lt"/>
              </a:rPr>
              <a:t>Website is as efficient as before: Amazon.in</a:t>
            </a:r>
          </a:p>
          <a:p>
            <a:pPr>
              <a:lnSpc>
                <a:spcPct val="100000"/>
              </a:lnSpc>
              <a:spcBef>
                <a:spcPts val="0"/>
              </a:spcBef>
            </a:pPr>
            <a:r>
              <a:rPr lang="en-US" sz="1800" dirty="0">
                <a:latin typeface="+mj-lt"/>
                <a:ea typeface="+mn-lt"/>
                <a:cs typeface="+mn-lt"/>
              </a:rPr>
              <a:t>Which of the Indian online retailer would you recommend to a friend?: Amazon/Flipkart</a:t>
            </a:r>
          </a:p>
          <a:p>
            <a:endParaRPr lang="en-US" sz="1800" dirty="0">
              <a:solidFill>
                <a:schemeClr val="accent6">
                  <a:lumMod val="75000"/>
                </a:schemeClr>
              </a:solidFill>
              <a:latin typeface="Rockwell"/>
              <a:cs typeface="Calibri"/>
            </a:endParaRPr>
          </a:p>
        </p:txBody>
      </p:sp>
    </p:spTree>
    <p:extLst>
      <p:ext uri="{BB962C8B-B14F-4D97-AF65-F5344CB8AC3E}">
        <p14:creationId xmlns:p14="http://schemas.microsoft.com/office/powerpoint/2010/main" val="3416698120"/>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96647A-AA53-4A79-9D41-3B2A57DD3704}"/>
              </a:ext>
            </a:extLst>
          </p:cNvPr>
          <p:cNvSpPr>
            <a:spLocks noGrp="1"/>
          </p:cNvSpPr>
          <p:nvPr>
            <p:ph idx="4294967295"/>
          </p:nvPr>
        </p:nvSpPr>
        <p:spPr>
          <a:xfrm>
            <a:off x="0" y="0"/>
            <a:ext cx="10515600" cy="5903913"/>
          </a:xfrm>
        </p:spPr>
        <p:txBody>
          <a:bodyPr vert="horz" lIns="91440" tIns="45720" rIns="91440" bIns="45720" rtlCol="0" anchor="t">
            <a:normAutofit/>
          </a:bodyPr>
          <a:lstStyle/>
          <a:p>
            <a:pPr algn="r">
              <a:lnSpc>
                <a:spcPct val="100000"/>
              </a:lnSpc>
              <a:spcBef>
                <a:spcPts val="0"/>
              </a:spcBef>
            </a:pPr>
            <a:endParaRPr lang="en-US" b="1" dirty="0">
              <a:cs typeface="Calibri" panose="020F0502020204030204"/>
            </a:endParaRPr>
          </a:p>
          <a:p>
            <a:pPr marL="0" indent="0">
              <a:lnSpc>
                <a:spcPct val="100000"/>
              </a:lnSpc>
              <a:spcBef>
                <a:spcPts val="0"/>
              </a:spcBef>
              <a:buNone/>
            </a:pPr>
            <a:r>
              <a:rPr lang="en-US" sz="2000" b="1" spc="-1" dirty="0">
                <a:latin typeface="Arial"/>
              </a:rPr>
              <a:t>  Conclusion</a:t>
            </a:r>
          </a:p>
          <a:p>
            <a:pPr>
              <a:lnSpc>
                <a:spcPct val="100000"/>
              </a:lnSpc>
              <a:spcBef>
                <a:spcPts val="0"/>
              </a:spcBef>
            </a:pPr>
            <a:endParaRPr lang="en-US" sz="2000" spc="-1" dirty="0">
              <a:latin typeface="Arial"/>
            </a:endParaRPr>
          </a:p>
          <a:p>
            <a:pPr>
              <a:lnSpc>
                <a:spcPct val="100000"/>
              </a:lnSpc>
              <a:spcBef>
                <a:spcPts val="0"/>
              </a:spcBef>
            </a:pPr>
            <a:r>
              <a:rPr lang="en-US" sz="2000" spc="-1" dirty="0">
                <a:latin typeface="Arial"/>
              </a:rPr>
              <a:t>Comparing the Customer's Perceptions and the Company's performance we can conclude that the Companies likely to have</a:t>
            </a:r>
          </a:p>
          <a:p>
            <a:pPr>
              <a:lnSpc>
                <a:spcPct val="100000"/>
              </a:lnSpc>
              <a:spcBef>
                <a:spcPts val="0"/>
              </a:spcBef>
            </a:pPr>
            <a:r>
              <a:rPr lang="en-US" sz="2000" spc="-1" dirty="0">
                <a:latin typeface="Arial"/>
              </a:rPr>
              <a:t>High Customer Satisfaction and </a:t>
            </a:r>
            <a:r>
              <a:rPr lang="en-US" sz="2000" spc="-1" dirty="0" err="1">
                <a:latin typeface="Arial"/>
              </a:rPr>
              <a:t>Retenton</a:t>
            </a:r>
            <a:r>
              <a:rPr lang="en-US" sz="2000" spc="-1" dirty="0">
                <a:latin typeface="Arial"/>
              </a:rPr>
              <a:t>:</a:t>
            </a:r>
          </a:p>
          <a:p>
            <a:pPr>
              <a:lnSpc>
                <a:spcPct val="100000"/>
              </a:lnSpc>
              <a:spcBef>
                <a:spcPts val="0"/>
              </a:spcBef>
            </a:pPr>
            <a:r>
              <a:rPr lang="en-US" sz="2000" spc="-1" dirty="0">
                <a:latin typeface="Arial"/>
              </a:rPr>
              <a:t>Amazon.com Flipkart.com High Risk of Customer Churn:</a:t>
            </a:r>
          </a:p>
          <a:p>
            <a:pPr>
              <a:lnSpc>
                <a:spcPct val="100000"/>
              </a:lnSpc>
              <a:spcBef>
                <a:spcPts val="0"/>
              </a:spcBef>
            </a:pPr>
            <a:r>
              <a:rPr lang="en-US" sz="2000" spc="-1" dirty="0">
                <a:latin typeface="Arial"/>
              </a:rPr>
              <a:t>Myntra.com Snapdeal.com</a:t>
            </a:r>
          </a:p>
        </p:txBody>
      </p:sp>
    </p:spTree>
    <p:extLst>
      <p:ext uri="{BB962C8B-B14F-4D97-AF65-F5344CB8AC3E}">
        <p14:creationId xmlns:p14="http://schemas.microsoft.com/office/powerpoint/2010/main" val="61934869"/>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361800" y="393480"/>
            <a:ext cx="10781640" cy="544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dirty="0">
                <a:solidFill>
                  <a:srgbClr val="000000"/>
                </a:solidFill>
                <a:latin typeface="Calibri"/>
                <a:ea typeface="DejaVu Sans"/>
              </a:rPr>
              <a:t>Inferences:</a:t>
            </a:r>
            <a:endParaRPr lang="en-IN" sz="2000" b="0" strike="noStrike" spc="-1" dirty="0">
              <a:latin typeface="Arial"/>
            </a:endParaRPr>
          </a:p>
          <a:p>
            <a:pPr>
              <a:lnSpc>
                <a:spcPct val="100000"/>
              </a:lnSpc>
            </a:pPr>
            <a:endParaRPr lang="en-IN" sz="2000" b="0" strike="noStrike" spc="-1" dirty="0">
              <a:latin typeface="Arial"/>
            </a:endParaRPr>
          </a:p>
          <a:p>
            <a:pPr marL="457200" indent="-456480">
              <a:lnSpc>
                <a:spcPct val="150000"/>
              </a:lnSpc>
              <a:buClr>
                <a:srgbClr val="000000"/>
              </a:buClr>
              <a:buFont typeface="Century Schoolbook"/>
              <a:buAutoNum type="arabicPeriod"/>
            </a:pPr>
            <a:r>
              <a:rPr lang="en-US" sz="1600" b="0" strike="noStrike" spc="-1" dirty="0">
                <a:solidFill>
                  <a:srgbClr val="000000"/>
                </a:solidFill>
                <a:latin typeface="Calibri"/>
                <a:ea typeface="DejaVu Sans"/>
              </a:rPr>
              <a:t>We can see that the amazon.in and flipkart.com are the e-commerce sites that most customer prefers for shopping</a:t>
            </a:r>
            <a:endParaRPr lang="en-IN" sz="1600" b="0" strike="noStrike" spc="-1" dirty="0">
              <a:latin typeface="Arial"/>
            </a:endParaRPr>
          </a:p>
          <a:p>
            <a:pPr marL="457200" indent="-456480">
              <a:lnSpc>
                <a:spcPct val="150000"/>
              </a:lnSpc>
              <a:buClr>
                <a:srgbClr val="000000"/>
              </a:buClr>
              <a:buFont typeface="Century Schoolbook"/>
              <a:buAutoNum type="arabicPeriod"/>
            </a:pPr>
            <a:r>
              <a:rPr lang="en-US" sz="1600" b="0" strike="noStrike" spc="-1" dirty="0">
                <a:solidFill>
                  <a:srgbClr val="000000"/>
                </a:solidFill>
                <a:latin typeface="Calibri"/>
                <a:ea typeface="DejaVu Sans"/>
              </a:rPr>
              <a:t>Amazon is the most customer friendly, activated and retention website among others</a:t>
            </a:r>
            <a:endParaRPr lang="en-IN" sz="1600" b="0" strike="noStrike" spc="-1" dirty="0">
              <a:latin typeface="Arial"/>
            </a:endParaRPr>
          </a:p>
          <a:p>
            <a:pPr marL="457200" indent="-456480">
              <a:lnSpc>
                <a:spcPct val="150000"/>
              </a:lnSpc>
              <a:buClr>
                <a:srgbClr val="000000"/>
              </a:buClr>
              <a:buFont typeface="Century Schoolbook"/>
              <a:buAutoNum type="arabicPeriod"/>
            </a:pPr>
            <a:r>
              <a:rPr lang="en-US" sz="1600" b="0" strike="noStrike" spc="-1" dirty="0">
                <a:solidFill>
                  <a:srgbClr val="000000"/>
                </a:solidFill>
                <a:latin typeface="Calibri"/>
                <a:ea typeface="DejaVu Sans"/>
              </a:rPr>
              <a:t>Amazon is the most shopped website among others for years</a:t>
            </a:r>
            <a:endParaRPr lang="en-IN" sz="1600" b="0" strike="noStrike" spc="-1" dirty="0">
              <a:latin typeface="Arial"/>
            </a:endParaRPr>
          </a:p>
          <a:p>
            <a:pPr marL="457200" indent="-456480">
              <a:lnSpc>
                <a:spcPct val="150000"/>
              </a:lnSpc>
              <a:buClr>
                <a:srgbClr val="000000"/>
              </a:buClr>
              <a:buFont typeface="Century Schoolbook"/>
              <a:buAutoNum type="arabicPeriod"/>
            </a:pPr>
            <a:r>
              <a:rPr lang="en-US" sz="1600" b="0" strike="noStrike" spc="-1" dirty="0">
                <a:solidFill>
                  <a:srgbClr val="000000"/>
                </a:solidFill>
                <a:latin typeface="Calibri"/>
                <a:ea typeface="DejaVu Sans"/>
              </a:rPr>
              <a:t>Amazon is the most shopping website by the customers and they use credit or debit card for the transaction among other payment methods</a:t>
            </a:r>
            <a:endParaRPr lang="en-IN" sz="1600" b="0" strike="noStrike" spc="-1" dirty="0">
              <a:latin typeface="Arial"/>
            </a:endParaRPr>
          </a:p>
          <a:p>
            <a:pPr marL="457200" indent="-456480">
              <a:lnSpc>
                <a:spcPct val="150000"/>
              </a:lnSpc>
              <a:buClr>
                <a:srgbClr val="000000"/>
              </a:buClr>
              <a:buFont typeface="Century Schoolbook"/>
              <a:buAutoNum type="arabicPeriod"/>
            </a:pPr>
            <a:r>
              <a:rPr lang="en-US" sz="1600" b="0" strike="noStrike" spc="-1" dirty="0">
                <a:solidFill>
                  <a:srgbClr val="000000"/>
                </a:solidFill>
                <a:latin typeface="Calibri"/>
                <a:ea typeface="DejaVu Sans"/>
              </a:rPr>
              <a:t>Customers abandon the purchase before checkout because there are more better alternative offer available. And also the case when the promo code not applicable most of the times</a:t>
            </a:r>
            <a:endParaRPr lang="en-IN" sz="1600" b="0" strike="noStrike" spc="-1" dirty="0">
              <a:latin typeface="Arial"/>
            </a:endParaRPr>
          </a:p>
          <a:p>
            <a:pPr marL="457200" indent="-456480">
              <a:lnSpc>
                <a:spcPct val="150000"/>
              </a:lnSpc>
              <a:buClr>
                <a:srgbClr val="000000"/>
              </a:buClr>
              <a:buFont typeface="Century Schoolbook"/>
              <a:buAutoNum type="arabicPeriod"/>
            </a:pPr>
            <a:r>
              <a:rPr lang="en-US" sz="1600" b="0" strike="noStrike" spc="-1" dirty="0">
                <a:solidFill>
                  <a:srgbClr val="000000"/>
                </a:solidFill>
                <a:latin typeface="Calibri"/>
                <a:ea typeface="DejaVu Sans"/>
              </a:rPr>
              <a:t>Amazon and Flipkart are doing well in customer retention with hedonic values among other websites</a:t>
            </a:r>
            <a:endParaRPr lang="en-IN" sz="1600" b="0" strike="noStrike" spc="-1" dirty="0">
              <a:latin typeface="Arial"/>
            </a:endParaRPr>
          </a:p>
          <a:p>
            <a:pPr marL="457200" indent="-456480">
              <a:lnSpc>
                <a:spcPct val="150000"/>
              </a:lnSpc>
              <a:buClr>
                <a:srgbClr val="000000"/>
              </a:buClr>
              <a:buFont typeface="Century Schoolbook"/>
              <a:buAutoNum type="arabicPeriod"/>
            </a:pPr>
            <a:r>
              <a:rPr lang="en-US" sz="1600" b="0" strike="noStrike" spc="-1" dirty="0">
                <a:solidFill>
                  <a:srgbClr val="000000"/>
                </a:solidFill>
                <a:latin typeface="Calibri"/>
                <a:ea typeface="DejaVu Sans"/>
              </a:rPr>
              <a:t>Amazon is doing well in customer retention with </a:t>
            </a:r>
            <a:r>
              <a:rPr lang="en-US" sz="1600" b="0" strike="noStrike" spc="-1" dirty="0" err="1">
                <a:solidFill>
                  <a:srgbClr val="000000"/>
                </a:solidFill>
                <a:latin typeface="Calibri"/>
                <a:ea typeface="DejaVu Sans"/>
              </a:rPr>
              <a:t>utilitatian</a:t>
            </a:r>
            <a:r>
              <a:rPr lang="en-US" sz="1600" b="0" strike="noStrike" spc="-1" dirty="0">
                <a:solidFill>
                  <a:srgbClr val="000000"/>
                </a:solidFill>
                <a:latin typeface="Calibri"/>
                <a:ea typeface="DejaVu Sans"/>
              </a:rPr>
              <a:t> values among other websites</a:t>
            </a:r>
            <a:endParaRPr lang="en-IN" sz="1600" b="0" strike="noStrike" spc="-1" dirty="0">
              <a:latin typeface="Arial"/>
            </a:endParaRPr>
          </a:p>
          <a:p>
            <a:pPr marL="457200" indent="-456480">
              <a:lnSpc>
                <a:spcPct val="150000"/>
              </a:lnSpc>
              <a:buClr>
                <a:srgbClr val="000000"/>
              </a:buClr>
              <a:buFont typeface="Century Schoolbook"/>
              <a:buAutoNum type="arabicPeriod"/>
            </a:pPr>
            <a:r>
              <a:rPr lang="en-US" sz="1600" b="0" strike="noStrike" spc="-1" dirty="0">
                <a:solidFill>
                  <a:srgbClr val="000000"/>
                </a:solidFill>
                <a:latin typeface="Calibri"/>
                <a:ea typeface="DejaVu Sans"/>
              </a:rPr>
              <a:t>Top most good customer retention websites are amazon and </a:t>
            </a:r>
            <a:r>
              <a:rPr lang="en-US" sz="1600" b="0" strike="noStrike" spc="-1" dirty="0" err="1">
                <a:solidFill>
                  <a:srgbClr val="000000"/>
                </a:solidFill>
                <a:latin typeface="Calibri"/>
                <a:ea typeface="DejaVu Sans"/>
              </a:rPr>
              <a:t>flipkart</a:t>
            </a:r>
            <a:endParaRPr lang="en-IN" sz="1600" b="0" strike="noStrike" spc="-1" dirty="0">
              <a:latin typeface="Arial"/>
            </a:endParaRPr>
          </a:p>
          <a:p>
            <a:pPr marL="457200" indent="-456480">
              <a:lnSpc>
                <a:spcPct val="150000"/>
              </a:lnSpc>
              <a:buClr>
                <a:srgbClr val="000000"/>
              </a:buClr>
              <a:buFont typeface="Century Schoolbook"/>
              <a:buAutoNum type="arabicPeriod"/>
            </a:pPr>
            <a:r>
              <a:rPr lang="en-US" sz="1600" b="0" strike="noStrike" spc="-1" dirty="0">
                <a:solidFill>
                  <a:srgbClr val="000000"/>
                </a:solidFill>
                <a:latin typeface="Calibri"/>
                <a:ea typeface="DejaVu Sans"/>
              </a:rPr>
              <a:t>All the utilitarian values are provided mostly by amazon only when compared with others</a:t>
            </a:r>
            <a:endParaRPr lang="en-IN" sz="16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2"/>
          <p:cNvPicPr/>
          <p:nvPr/>
        </p:nvPicPr>
        <p:blipFill>
          <a:blip r:embed="rId2"/>
          <a:stretch/>
        </p:blipFill>
        <p:spPr>
          <a:xfrm>
            <a:off x="8388360" y="181080"/>
            <a:ext cx="2527920" cy="3531600"/>
          </a:xfrm>
          <a:prstGeom prst="rect">
            <a:avLst/>
          </a:prstGeom>
          <a:ln>
            <a:noFill/>
          </a:ln>
        </p:spPr>
      </p:pic>
      <p:sp>
        <p:nvSpPr>
          <p:cNvPr id="87" name="CustomShape 1"/>
          <p:cNvSpPr/>
          <p:nvPr/>
        </p:nvSpPr>
        <p:spPr>
          <a:xfrm>
            <a:off x="266760" y="654120"/>
            <a:ext cx="772488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ea typeface="DejaVu Sans"/>
              </a:rPr>
              <a:t>The data science pipeline is a collection of connected tasks that aims at delivering an insightful data science product or service to the business organization. </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The responsibilities include collecting, cleaning, exploring, modeling, interpreting the data, and other processes of the launching of the product. </a:t>
            </a:r>
            <a:endParaRPr lang="en-IN" sz="1800" b="0" strike="noStrike" spc="-1">
              <a:latin typeface="Arial"/>
            </a:endParaRPr>
          </a:p>
          <a:p>
            <a:pPr>
              <a:lnSpc>
                <a:spcPct val="100000"/>
              </a:lnSpc>
            </a:pPr>
            <a:r>
              <a:rPr lang="en-US" sz="1800" b="0" u="sng" strike="noStrike" spc="-1">
                <a:solidFill>
                  <a:srgbClr val="000000"/>
                </a:solidFill>
                <a:uFillTx/>
                <a:latin typeface="Calibri"/>
                <a:ea typeface="DejaVu Sans"/>
              </a:rPr>
              <a:t>“This final product can be used for to achieve Business Goals”</a:t>
            </a:r>
            <a:endParaRPr lang="en-IN" sz="1800" b="0" strike="noStrike" spc="-1">
              <a:latin typeface="Arial"/>
            </a:endParaRPr>
          </a:p>
        </p:txBody>
      </p:sp>
      <p:sp>
        <p:nvSpPr>
          <p:cNvPr id="88" name="CustomShape 2"/>
          <p:cNvSpPr/>
          <p:nvPr/>
        </p:nvSpPr>
        <p:spPr>
          <a:xfrm>
            <a:off x="154800" y="2722680"/>
            <a:ext cx="834084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cap="all" spc="-1">
                <a:solidFill>
                  <a:srgbClr val="000000"/>
                </a:solidFill>
                <a:latin typeface="Calibri"/>
                <a:ea typeface="DejaVu Sans"/>
              </a:rPr>
              <a:t>Exploratory Data Analysis (EDA) &amp; IT’s TYPES:</a:t>
            </a:r>
            <a:endParaRPr lang="en-IN" sz="2200" b="0" strike="noStrike" spc="-1">
              <a:latin typeface="Arial"/>
            </a:endParaRPr>
          </a:p>
        </p:txBody>
      </p:sp>
      <p:sp>
        <p:nvSpPr>
          <p:cNvPr id="89" name="CustomShape 3"/>
          <p:cNvSpPr/>
          <p:nvPr/>
        </p:nvSpPr>
        <p:spPr>
          <a:xfrm>
            <a:off x="154800" y="3147480"/>
            <a:ext cx="8772840" cy="325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600" b="0" strike="noStrike" spc="-1">
                <a:solidFill>
                  <a:srgbClr val="000000"/>
                </a:solidFill>
                <a:latin typeface="Calibri"/>
                <a:ea typeface="DejaVu Sans"/>
              </a:rPr>
              <a:t>The main purpose of EDA is to help look at data before making any assumptions. </a:t>
            </a:r>
            <a:endParaRPr lang="en-IN" sz="1600" b="0" strike="noStrike" spc="-1">
              <a:latin typeface="Arial"/>
            </a:endParaRPr>
          </a:p>
          <a:p>
            <a:pPr>
              <a:lnSpc>
                <a:spcPct val="100000"/>
              </a:lnSpc>
            </a:pPr>
            <a:r>
              <a:rPr lang="en-IN" sz="1600" b="0" strike="noStrike" spc="-1">
                <a:solidFill>
                  <a:srgbClr val="000000"/>
                </a:solidFill>
                <a:latin typeface="Calibri"/>
                <a:ea typeface="DejaVu Sans"/>
              </a:rPr>
              <a:t>It can help identify obvious errors, as well as better understand patterns within the data, detect outliers or anomalous events, find interesting relations among the variables.</a:t>
            </a:r>
            <a:endParaRPr lang="en-IN" sz="1600" b="0" strike="noStrike" spc="-1">
              <a:latin typeface="Arial"/>
            </a:endParaRPr>
          </a:p>
          <a:p>
            <a:pPr>
              <a:lnSpc>
                <a:spcPct val="100000"/>
              </a:lnSpc>
            </a:pPr>
            <a:r>
              <a:rPr lang="en-IN" sz="1600" b="0" strike="noStrike" spc="-1">
                <a:solidFill>
                  <a:srgbClr val="000000"/>
                </a:solidFill>
                <a:latin typeface="Calibri"/>
                <a:ea typeface="DejaVu Sans"/>
              </a:rPr>
              <a:t>Data scientists can use exploratory analysis to ensure the results they produce are valid and applicable to any desired business outcomes and goals. </a:t>
            </a:r>
            <a:endParaRPr lang="en-IN" sz="1600" b="0" strike="noStrike" spc="-1">
              <a:latin typeface="Arial"/>
            </a:endParaRPr>
          </a:p>
          <a:p>
            <a:pPr>
              <a:lnSpc>
                <a:spcPct val="100000"/>
              </a:lnSpc>
            </a:pPr>
            <a:r>
              <a:rPr lang="en-IN" sz="1600" b="0" strike="noStrike" spc="-1">
                <a:solidFill>
                  <a:srgbClr val="000000"/>
                </a:solidFill>
                <a:latin typeface="Calibri"/>
                <a:ea typeface="DejaVu Sans"/>
              </a:rPr>
              <a:t>EDA also helps stakeholders by confirming they are asking the right questions</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IN" sz="1600" b="0" strike="noStrike" spc="-1">
                <a:solidFill>
                  <a:srgbClr val="000000"/>
                </a:solidFill>
                <a:latin typeface="Calibri"/>
                <a:ea typeface="DejaVu Sans"/>
              </a:rPr>
              <a:t>TYPES OF EXPLORATORY DATA ANALYSIS:</a:t>
            </a:r>
            <a:endParaRPr lang="en-IN" sz="1600" b="0" strike="noStrike" spc="-1">
              <a:latin typeface="Arial"/>
            </a:endParaRPr>
          </a:p>
          <a:p>
            <a:pPr marL="285840" indent="-285120">
              <a:lnSpc>
                <a:spcPct val="100000"/>
              </a:lnSpc>
              <a:buClr>
                <a:srgbClr val="000000"/>
              </a:buClr>
              <a:buFont typeface="Arial"/>
              <a:buChar char="•"/>
            </a:pPr>
            <a:r>
              <a:rPr lang="en-IN" sz="1600" b="0" strike="noStrike" spc="-1">
                <a:solidFill>
                  <a:srgbClr val="000000"/>
                </a:solidFill>
                <a:latin typeface="Calibri"/>
                <a:ea typeface="DejaVu Sans"/>
              </a:rPr>
              <a:t>Univariate Non-graphical</a:t>
            </a:r>
            <a:endParaRPr lang="en-IN" sz="1600" b="0" strike="noStrike" spc="-1">
              <a:latin typeface="Arial"/>
            </a:endParaRPr>
          </a:p>
          <a:p>
            <a:pPr marL="285840" indent="-285120">
              <a:lnSpc>
                <a:spcPct val="100000"/>
              </a:lnSpc>
              <a:buClr>
                <a:srgbClr val="000000"/>
              </a:buClr>
              <a:buFont typeface="Arial"/>
              <a:buChar char="•"/>
            </a:pPr>
            <a:r>
              <a:rPr lang="en-IN" sz="1600" b="0" strike="noStrike" spc="-1">
                <a:solidFill>
                  <a:srgbClr val="000000"/>
                </a:solidFill>
                <a:latin typeface="Calibri"/>
                <a:ea typeface="DejaVu Sans"/>
              </a:rPr>
              <a:t>Multivariate Non-graphical</a:t>
            </a:r>
            <a:endParaRPr lang="en-IN" sz="1600" b="0" strike="noStrike" spc="-1">
              <a:latin typeface="Arial"/>
            </a:endParaRPr>
          </a:p>
          <a:p>
            <a:pPr marL="285840" indent="-285120">
              <a:lnSpc>
                <a:spcPct val="100000"/>
              </a:lnSpc>
              <a:buClr>
                <a:srgbClr val="000000"/>
              </a:buClr>
              <a:buFont typeface="Arial"/>
              <a:buChar char="•"/>
            </a:pPr>
            <a:r>
              <a:rPr lang="en-IN" sz="1600" b="0" strike="noStrike" spc="-1">
                <a:solidFill>
                  <a:srgbClr val="000000"/>
                </a:solidFill>
                <a:latin typeface="Calibri"/>
                <a:ea typeface="DejaVu Sans"/>
              </a:rPr>
              <a:t>Univariate graphical</a:t>
            </a:r>
            <a:endParaRPr lang="en-IN" sz="1600" b="0" strike="noStrike" spc="-1">
              <a:latin typeface="Arial"/>
            </a:endParaRPr>
          </a:p>
          <a:p>
            <a:pPr marL="285840" indent="-285120">
              <a:lnSpc>
                <a:spcPct val="100000"/>
              </a:lnSpc>
              <a:buClr>
                <a:srgbClr val="000000"/>
              </a:buClr>
              <a:buFont typeface="Arial"/>
              <a:buChar char="•"/>
            </a:pPr>
            <a:r>
              <a:rPr lang="en-IN" sz="1600" b="0" strike="noStrike" spc="-1">
                <a:solidFill>
                  <a:srgbClr val="000000"/>
                </a:solidFill>
                <a:latin typeface="Calibri"/>
                <a:ea typeface="DejaVu Sans"/>
              </a:rPr>
              <a:t>Multivariate graphical</a:t>
            </a:r>
            <a:endParaRPr lang="en-IN" sz="1600" b="0" strike="noStrike" spc="-1">
              <a:latin typeface="Arial"/>
            </a:endParaRPr>
          </a:p>
        </p:txBody>
      </p:sp>
      <p:sp>
        <p:nvSpPr>
          <p:cNvPr id="90" name="CustomShape 4"/>
          <p:cNvSpPr/>
          <p:nvPr/>
        </p:nvSpPr>
        <p:spPr>
          <a:xfrm>
            <a:off x="230040" y="222480"/>
            <a:ext cx="610164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000000"/>
                </a:solidFill>
                <a:latin typeface="Calibri"/>
                <a:ea typeface="DejaVu Sans"/>
              </a:rPr>
              <a:t>DATA SCIENCE PIPELINE:</a:t>
            </a:r>
            <a:endParaRPr lang="en-IN" sz="2200" b="0" strike="noStrike" spc="-1">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0" y="2907360"/>
            <a:ext cx="11257920" cy="7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200" b="0" strike="noStrike" spc="-1">
                <a:solidFill>
                  <a:srgbClr val="000000"/>
                </a:solidFill>
                <a:latin typeface="Calibri"/>
                <a:ea typeface="DejaVu Sans"/>
              </a:rPr>
              <a:t>Thanks </a:t>
            </a:r>
            <a:endParaRPr lang="en-IN" sz="42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154800" y="153360"/>
            <a:ext cx="9602640" cy="74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1" strike="noStrike" spc="-52">
                <a:solidFill>
                  <a:srgbClr val="000000"/>
                </a:solidFill>
                <a:latin typeface="Calibri"/>
              </a:rPr>
              <a:t>DATA PRE-PROCESSING</a:t>
            </a:r>
            <a:endParaRPr lang="en-IN" sz="3600" b="0" strike="noStrike" spc="-1">
              <a:latin typeface="Arial"/>
            </a:endParaRPr>
          </a:p>
        </p:txBody>
      </p:sp>
      <p:sp>
        <p:nvSpPr>
          <p:cNvPr id="92" name="CustomShape 2"/>
          <p:cNvSpPr/>
          <p:nvPr/>
        </p:nvSpPr>
        <p:spPr>
          <a:xfrm>
            <a:off x="216000" y="835560"/>
            <a:ext cx="10770480" cy="82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u="sng" strike="noStrike" spc="-1">
                <a:solidFill>
                  <a:srgbClr val="000000"/>
                </a:solidFill>
                <a:uFillTx/>
                <a:latin typeface="Calibri"/>
                <a:ea typeface="DejaVu Sans"/>
              </a:rPr>
              <a:t>Data per-processing </a:t>
            </a:r>
            <a:r>
              <a:rPr lang="en-US" sz="1600" b="0" strike="noStrike" spc="-1">
                <a:solidFill>
                  <a:srgbClr val="000000"/>
                </a:solidFill>
                <a:latin typeface="Calibri"/>
                <a:ea typeface="DejaVu Sans"/>
              </a:rPr>
              <a:t>is a very vital input to machine learning models, It is to prepare the raw data &amp; make it suitable for efficient machine learning model. These are the methods of data preprocessing and we are going to use the required ones in our project.</a:t>
            </a:r>
            <a:endParaRPr lang="en-IN" sz="1600" b="0" strike="noStrike" spc="-1">
              <a:latin typeface="Arial"/>
            </a:endParaRPr>
          </a:p>
        </p:txBody>
      </p:sp>
      <p:pic>
        <p:nvPicPr>
          <p:cNvPr id="93" name="Picture 2"/>
          <p:cNvPicPr/>
          <p:nvPr/>
        </p:nvPicPr>
        <p:blipFill>
          <a:blip r:embed="rId2"/>
          <a:stretch/>
        </p:blipFill>
        <p:spPr>
          <a:xfrm>
            <a:off x="2016000" y="1779840"/>
            <a:ext cx="7587000" cy="469980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17160" y="153360"/>
            <a:ext cx="9602640" cy="74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1" strike="noStrike" spc="-52">
                <a:solidFill>
                  <a:srgbClr val="000000"/>
                </a:solidFill>
                <a:latin typeface="Calibri"/>
              </a:rPr>
              <a:t>FEATURE ENGINEERING</a:t>
            </a:r>
            <a:endParaRPr lang="en-IN" sz="3600" b="0" strike="noStrike" spc="-1">
              <a:latin typeface="Arial"/>
            </a:endParaRPr>
          </a:p>
        </p:txBody>
      </p:sp>
      <p:sp>
        <p:nvSpPr>
          <p:cNvPr id="95" name="CustomShape 2"/>
          <p:cNvSpPr/>
          <p:nvPr/>
        </p:nvSpPr>
        <p:spPr>
          <a:xfrm>
            <a:off x="317160" y="889920"/>
            <a:ext cx="10897560" cy="243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u="sng" strike="noStrike" spc="-1">
                <a:solidFill>
                  <a:srgbClr val="000000"/>
                </a:solidFill>
                <a:uFillTx/>
                <a:latin typeface="Calibri"/>
                <a:ea typeface="DejaVu Sans"/>
              </a:rPr>
              <a:t>Feature engineering</a:t>
            </a:r>
            <a:r>
              <a:rPr lang="en-US" sz="1400" b="0" strike="noStrike" spc="-1">
                <a:solidFill>
                  <a:srgbClr val="000000"/>
                </a:solidFill>
                <a:latin typeface="Calibri"/>
                <a:ea typeface="DejaVu Sans"/>
              </a:rPr>
              <a:t> is the process of selecting, manipulating &amp; transforming raw data into features that can be used in supervised learning. In simple terms, is the act of converting raw observations into desired features using statistical or machine learning approaches. It can produce new features for both supervised and unsupervised learning, with the goal of simplifying and speeding up data transformations while also enhancing model accuracy</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0" strike="noStrike" spc="-1">
                <a:solidFill>
                  <a:srgbClr val="000000"/>
                </a:solidFill>
                <a:latin typeface="Calibri"/>
                <a:ea typeface="DejaVu Sans"/>
              </a:rPr>
              <a:t>Techniques Used,</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Imputation</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Handling Outliers</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Log Transform</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One-hot encoding/Label Encoding</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Scaling</a:t>
            </a:r>
            <a:endParaRPr lang="en-IN" sz="1400" b="0" strike="noStrike" spc="-1">
              <a:latin typeface="Arial"/>
            </a:endParaRPr>
          </a:p>
        </p:txBody>
      </p:sp>
      <p:sp>
        <p:nvSpPr>
          <p:cNvPr id="96" name="CustomShape 3"/>
          <p:cNvSpPr/>
          <p:nvPr/>
        </p:nvSpPr>
        <p:spPr>
          <a:xfrm>
            <a:off x="288000" y="4669560"/>
            <a:ext cx="10906920" cy="94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u="sng" strike="noStrike" spc="-1">
                <a:solidFill>
                  <a:srgbClr val="000000"/>
                </a:solidFill>
                <a:uFillTx/>
                <a:latin typeface="Calibri"/>
                <a:ea typeface="DejaVu Sans"/>
              </a:rPr>
              <a:t>Label Encoding:</a:t>
            </a:r>
            <a:r>
              <a:rPr lang="en-US" sz="1400" b="0" strike="noStrike" spc="-1">
                <a:solidFill>
                  <a:srgbClr val="000000"/>
                </a:solidFill>
                <a:latin typeface="Calibri"/>
                <a:ea typeface="DejaVu Sans"/>
              </a:rPr>
              <a:t> </a:t>
            </a:r>
            <a:endParaRPr lang="en-IN" sz="1400" b="0" strike="noStrike" spc="-1">
              <a:latin typeface="Arial"/>
            </a:endParaRPr>
          </a:p>
          <a:p>
            <a:pPr>
              <a:lnSpc>
                <a:spcPct val="100000"/>
              </a:lnSpc>
            </a:pPr>
            <a:r>
              <a:rPr lang="en-US" sz="1400" b="0" strike="noStrike" spc="-1">
                <a:solidFill>
                  <a:srgbClr val="000000"/>
                </a:solidFill>
                <a:latin typeface="Calibri"/>
                <a:ea typeface="DejaVu Sans"/>
              </a:rPr>
              <a:t>In library installation, Label Encoder is used to encode labels by assigning them numbers. It is used  to encode single or multiple columns. Thus, if the feature is color with values such as [‘white’, ‘red’, ‘black’, ‘blue’]., using Label Encoder may encode color string label as [0, 1, 2, 3]</a:t>
            </a:r>
            <a:endParaRPr lang="en-IN" sz="1400" b="0" strike="noStrike" spc="-1">
              <a:latin typeface="Arial"/>
            </a:endParaRPr>
          </a:p>
        </p:txBody>
      </p:sp>
      <p:sp>
        <p:nvSpPr>
          <p:cNvPr id="97" name="CustomShape 4"/>
          <p:cNvSpPr/>
          <p:nvPr/>
        </p:nvSpPr>
        <p:spPr>
          <a:xfrm>
            <a:off x="234000" y="4104000"/>
            <a:ext cx="610164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000000"/>
                </a:solidFill>
                <a:latin typeface="Calibri"/>
                <a:ea typeface="DejaVu Sans"/>
              </a:rPr>
              <a:t>Data Transformation:</a:t>
            </a:r>
            <a:endParaRPr lang="en-IN" sz="22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154800" y="162720"/>
            <a:ext cx="9602640" cy="74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1" strike="noStrike" spc="-52">
                <a:solidFill>
                  <a:srgbClr val="000000"/>
                </a:solidFill>
                <a:latin typeface="Calibri"/>
              </a:rPr>
              <a:t>Review of Literature</a:t>
            </a:r>
            <a:endParaRPr lang="en-IN" sz="3600" b="0" strike="noStrike" spc="-1">
              <a:latin typeface="Arial"/>
            </a:endParaRPr>
          </a:p>
        </p:txBody>
      </p:sp>
      <p:sp>
        <p:nvSpPr>
          <p:cNvPr id="99" name="CustomShape 2"/>
          <p:cNvSpPr/>
          <p:nvPr/>
        </p:nvSpPr>
        <p:spPr>
          <a:xfrm>
            <a:off x="154800" y="1366560"/>
            <a:ext cx="10953360" cy="288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a:solidFill>
                  <a:srgbClr val="000000"/>
                </a:solidFill>
                <a:latin typeface="Calibri"/>
                <a:ea typeface="DejaVu Sans"/>
              </a:rPr>
              <a:t>E-retail has become the need of the hour for the modern customers nowadays. This project focuses on the key factors for customer activation &amp; retention. Given data-set needs to be analyzed in order to understand the things gone wrong / right to formulate a strategy / layout key points towards the customer activation &amp; retention</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US" sz="2000" b="1" strike="noStrike" spc="-1">
                <a:solidFill>
                  <a:srgbClr val="000000"/>
                </a:solidFill>
                <a:latin typeface="Calibri"/>
                <a:ea typeface="DejaVu Sans"/>
              </a:rPr>
              <a:t>Business Goal: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1600" b="0" strike="noStrike" spc="-1">
                <a:solidFill>
                  <a:srgbClr val="000000"/>
                </a:solidFill>
                <a:latin typeface="Calibri"/>
                <a:ea typeface="DejaVu Sans"/>
              </a:rPr>
              <a:t>We are required to analysis the India e-retail industry survey response data-set by bifurcating them into hedonistic &amp; Utilitarian values. Understand various influential factors customer encounters during online purchase done on a e-retail platform. Understand the customer’s choice across various platform &amp; layout the key indices which makes them to make repeated purchases on an certain e-retail platform.</a:t>
            </a:r>
            <a:endParaRPr lang="en-IN" sz="1600" b="0" strike="noStrike" spc="-1">
              <a:latin typeface="Arial"/>
            </a:endParaRPr>
          </a:p>
        </p:txBody>
      </p:sp>
      <p:sp>
        <p:nvSpPr>
          <p:cNvPr id="100" name="CustomShape 3"/>
          <p:cNvSpPr/>
          <p:nvPr/>
        </p:nvSpPr>
        <p:spPr>
          <a:xfrm>
            <a:off x="154800" y="905040"/>
            <a:ext cx="7953120" cy="39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ea typeface="DejaVu Sans"/>
              </a:rPr>
              <a:t>ABSTRACT:</a:t>
            </a:r>
            <a:endParaRPr lang="en-IN" sz="20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6"/>
          <p:cNvPicPr/>
          <p:nvPr/>
        </p:nvPicPr>
        <p:blipFill>
          <a:blip r:embed="rId2"/>
          <a:stretch/>
        </p:blipFill>
        <p:spPr>
          <a:xfrm>
            <a:off x="8506440" y="3024000"/>
            <a:ext cx="3684960" cy="3834720"/>
          </a:xfrm>
          <a:prstGeom prst="rect">
            <a:avLst/>
          </a:prstGeom>
          <a:ln>
            <a:noFill/>
          </a:ln>
        </p:spPr>
      </p:pic>
      <p:sp>
        <p:nvSpPr>
          <p:cNvPr id="102" name="CustomShape 1"/>
          <p:cNvSpPr/>
          <p:nvPr/>
        </p:nvSpPr>
        <p:spPr>
          <a:xfrm>
            <a:off x="45000" y="144000"/>
            <a:ext cx="9602640" cy="55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4000"/>
          </a:bodyPr>
          <a:lstStyle/>
          <a:p>
            <a:pPr>
              <a:lnSpc>
                <a:spcPct val="90000"/>
              </a:lnSpc>
            </a:pPr>
            <a:r>
              <a:rPr lang="en-US" sz="3600" b="1" strike="noStrike" spc="-52">
                <a:solidFill>
                  <a:srgbClr val="000000"/>
                </a:solidFill>
                <a:latin typeface="Calibri"/>
              </a:rPr>
              <a:t> Analytical Problem Framing</a:t>
            </a:r>
            <a:endParaRPr lang="en-IN" sz="3600" b="0" strike="noStrike" spc="-1">
              <a:latin typeface="Arial"/>
            </a:endParaRPr>
          </a:p>
        </p:txBody>
      </p:sp>
      <p:sp>
        <p:nvSpPr>
          <p:cNvPr id="103" name="CustomShape 2"/>
          <p:cNvSpPr/>
          <p:nvPr/>
        </p:nvSpPr>
        <p:spPr>
          <a:xfrm>
            <a:off x="203400" y="775440"/>
            <a:ext cx="11069280" cy="206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strike="noStrike" spc="-1">
                <a:solidFill>
                  <a:srgbClr val="000000"/>
                </a:solidFill>
                <a:latin typeface="Calibri"/>
                <a:ea typeface="DejaVu Sans"/>
              </a:rPr>
              <a:t>Mathematical / Statistical / Analytical Modeling </a:t>
            </a:r>
            <a:r>
              <a:rPr lang="en-US" sz="1600" b="0" strike="noStrike" spc="-1">
                <a:solidFill>
                  <a:srgbClr val="000000"/>
                </a:solidFill>
                <a:latin typeface="Calibri"/>
                <a:ea typeface="DejaVu Sans"/>
              </a:rPr>
              <a:t>- are three of the most important concepts of Data Science. Data Science revolves around these three fields and draws their concepts to operate on the data. </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IN" sz="1800" b="1" u="sng" strike="noStrike" spc="-1">
                <a:solidFill>
                  <a:srgbClr val="000000"/>
                </a:solidFill>
                <a:uFillTx/>
                <a:latin typeface="Calibri"/>
                <a:ea typeface="Calibri"/>
              </a:rPr>
              <a:t>Mathematical Modelling</a:t>
            </a:r>
            <a:endParaRPr lang="en-IN" sz="1800" b="0" strike="noStrike" spc="-1">
              <a:latin typeface="Arial"/>
            </a:endParaRPr>
          </a:p>
          <a:p>
            <a:pPr>
              <a:lnSpc>
                <a:spcPct val="100000"/>
              </a:lnSpc>
            </a:pPr>
            <a:r>
              <a:rPr lang="en-US" sz="1600" b="0" strike="noStrike" spc="-1">
                <a:solidFill>
                  <a:srgbClr val="000000"/>
                </a:solidFill>
                <a:latin typeface="Calibri"/>
                <a:ea typeface="Calibri"/>
              </a:rPr>
              <a:t>Mathematical models are important, selecting the right one to answer the business question can bring tremendous value to the organization. It plays an essential role in the latest technologies like Machine Learning, Artificial Intelligence, Data Science and Deep Learning, etc., It is because every algorithm built in the latest technologies has a mathematical function behind it and aid in identifying patterns</a:t>
            </a:r>
            <a:endParaRPr lang="en-IN" sz="1600" b="0" strike="noStrike" spc="-1">
              <a:latin typeface="Arial"/>
            </a:endParaRPr>
          </a:p>
        </p:txBody>
      </p:sp>
      <p:sp>
        <p:nvSpPr>
          <p:cNvPr id="104" name="CustomShape 3"/>
          <p:cNvSpPr/>
          <p:nvPr/>
        </p:nvSpPr>
        <p:spPr>
          <a:xfrm>
            <a:off x="216000" y="2952000"/>
            <a:ext cx="8339400" cy="374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a:solidFill>
                  <a:srgbClr val="000000"/>
                </a:solidFill>
                <a:latin typeface="Calibri"/>
                <a:ea typeface="Calibri"/>
              </a:rPr>
              <a:t>The understanding of various notions of Statistics and Probability Theory are key for the implementation of such algorithms in data science. </a:t>
            </a:r>
            <a:endParaRPr lang="en-IN" sz="1600" b="0" strike="noStrike" spc="-1">
              <a:latin typeface="Arial"/>
            </a:endParaRPr>
          </a:p>
          <a:p>
            <a:pPr>
              <a:lnSpc>
                <a:spcPct val="100000"/>
              </a:lnSpc>
            </a:pPr>
            <a:r>
              <a:rPr lang="en-US" sz="1600" b="0" strike="noStrike" spc="-1">
                <a:solidFill>
                  <a:srgbClr val="000000"/>
                </a:solidFill>
                <a:latin typeface="Calibri"/>
                <a:ea typeface="Calibri"/>
              </a:rPr>
              <a:t>Notions include: Regression, Maximum Likelihood Estimation, the understanding of distributions (Binomial, Bernoulli, Gaussian (Normal)) and Bayes’ Theorem</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US" sz="1600" b="0" strike="noStrike" spc="-1">
                <a:solidFill>
                  <a:srgbClr val="000000"/>
                </a:solidFill>
                <a:latin typeface="Calibri"/>
                <a:ea typeface="Calibri"/>
              </a:rPr>
              <a:t>The main reason for a greater significance of mathematics is because of its various concepts like: –</a:t>
            </a:r>
            <a:endParaRPr lang="en-IN" sz="1600" b="0" strike="noStrike" spc="-1">
              <a:latin typeface="Arial"/>
            </a:endParaRPr>
          </a:p>
          <a:p>
            <a:pPr>
              <a:lnSpc>
                <a:spcPct val="100000"/>
              </a:lnSpc>
            </a:pPr>
            <a:endParaRPr lang="en-IN" sz="1600" b="0" strike="noStrike" spc="-1">
              <a:latin typeface="Arial"/>
            </a:endParaRPr>
          </a:p>
          <a:p>
            <a:pPr marL="285840" indent="-285120">
              <a:lnSpc>
                <a:spcPct val="100000"/>
              </a:lnSpc>
              <a:buClr>
                <a:srgbClr val="000000"/>
              </a:buClr>
              <a:buFont typeface="Wingdings" charset="2"/>
              <a:buChar char=""/>
            </a:pPr>
            <a:r>
              <a:rPr lang="en-US" sz="1600" b="0" strike="noStrike" spc="-1">
                <a:solidFill>
                  <a:srgbClr val="000000"/>
                </a:solidFill>
                <a:latin typeface="Calibri"/>
                <a:ea typeface="Calibri"/>
              </a:rPr>
              <a:t>Linear Algebra</a:t>
            </a:r>
            <a:endParaRPr lang="en-IN" sz="1600" b="0" strike="noStrike" spc="-1">
              <a:latin typeface="Arial"/>
            </a:endParaRPr>
          </a:p>
          <a:p>
            <a:pPr marL="285840" indent="-285120">
              <a:lnSpc>
                <a:spcPct val="100000"/>
              </a:lnSpc>
              <a:buClr>
                <a:srgbClr val="000000"/>
              </a:buClr>
              <a:buFont typeface="Wingdings" charset="2"/>
              <a:buChar char=""/>
            </a:pPr>
            <a:r>
              <a:rPr lang="en-US" sz="1600" b="0" strike="noStrike" spc="-1">
                <a:solidFill>
                  <a:srgbClr val="000000"/>
                </a:solidFill>
                <a:latin typeface="Calibri"/>
                <a:ea typeface="Calibri"/>
              </a:rPr>
              <a:t>Probability</a:t>
            </a:r>
            <a:endParaRPr lang="en-IN" sz="1600" b="0" strike="noStrike" spc="-1">
              <a:latin typeface="Arial"/>
            </a:endParaRPr>
          </a:p>
          <a:p>
            <a:pPr marL="285840" indent="-285120">
              <a:lnSpc>
                <a:spcPct val="100000"/>
              </a:lnSpc>
              <a:buClr>
                <a:srgbClr val="000000"/>
              </a:buClr>
              <a:buFont typeface="Wingdings" charset="2"/>
              <a:buChar char=""/>
            </a:pPr>
            <a:r>
              <a:rPr lang="en-US" sz="1600" b="0" strike="noStrike" spc="-1">
                <a:solidFill>
                  <a:srgbClr val="000000"/>
                </a:solidFill>
                <a:latin typeface="Calibri"/>
                <a:ea typeface="Calibri"/>
              </a:rPr>
              <a:t>Calculus – Differential &amp; Integral Calculus</a:t>
            </a:r>
            <a:endParaRPr lang="en-IN" sz="1600" b="0" strike="noStrike" spc="-1">
              <a:latin typeface="Arial"/>
            </a:endParaRPr>
          </a:p>
          <a:p>
            <a:pPr marL="285840" indent="-285120">
              <a:lnSpc>
                <a:spcPct val="100000"/>
              </a:lnSpc>
              <a:buClr>
                <a:srgbClr val="000000"/>
              </a:buClr>
              <a:buFont typeface="Wingdings" charset="2"/>
              <a:buChar char=""/>
            </a:pPr>
            <a:r>
              <a:rPr lang="en-US" sz="1600" b="0" strike="noStrike" spc="-1">
                <a:solidFill>
                  <a:srgbClr val="000000"/>
                </a:solidFill>
                <a:latin typeface="Calibri"/>
                <a:ea typeface="Calibri"/>
              </a:rPr>
              <a:t>Statistics </a:t>
            </a:r>
            <a:endParaRPr lang="en-IN" sz="1600" b="0" strike="noStrike" spc="-1">
              <a:latin typeface="Arial"/>
            </a:endParaRPr>
          </a:p>
          <a:p>
            <a:pPr marL="743040" lvl="1" indent="-285120">
              <a:lnSpc>
                <a:spcPct val="100000"/>
              </a:lnSpc>
              <a:buClr>
                <a:srgbClr val="000000"/>
              </a:buClr>
              <a:buFont typeface="Wingdings" charset="2"/>
              <a:buChar char=""/>
            </a:pPr>
            <a:r>
              <a:rPr lang="en-US" sz="1600" b="0" strike="noStrike" spc="-1">
                <a:solidFill>
                  <a:srgbClr val="000000"/>
                </a:solidFill>
                <a:latin typeface="Calibri"/>
                <a:ea typeface="Calibri"/>
              </a:rPr>
              <a:t>Descriptive (Mean, Median, Mode, IQR, Std. deviation, Z &amp; T- Statistics, linear regression)</a:t>
            </a:r>
            <a:endParaRPr lang="en-IN" sz="1600" b="0" strike="noStrike" spc="-1">
              <a:latin typeface="Arial"/>
            </a:endParaRPr>
          </a:p>
          <a:p>
            <a:pPr marL="743040" lvl="1" indent="-285120">
              <a:lnSpc>
                <a:spcPct val="100000"/>
              </a:lnSpc>
              <a:buClr>
                <a:srgbClr val="000000"/>
              </a:buClr>
              <a:buFont typeface="Wingdings" charset="2"/>
              <a:buChar char=""/>
            </a:pPr>
            <a:r>
              <a:rPr lang="en-US" sz="1600" b="0" strike="noStrike" spc="-1">
                <a:solidFill>
                  <a:srgbClr val="000000"/>
                </a:solidFill>
                <a:latin typeface="Calibri"/>
                <a:ea typeface="Calibri"/>
              </a:rPr>
              <a:t>Inferential (Sampling, Confidence interval, chi-square, ANOVA)</a:t>
            </a:r>
            <a:endParaRPr lang="en-IN" sz="16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154800" y="162720"/>
            <a:ext cx="9602640" cy="74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1" strike="noStrike" spc="-52">
                <a:solidFill>
                  <a:srgbClr val="000000"/>
                </a:solidFill>
                <a:latin typeface="Calibri"/>
              </a:rPr>
              <a:t> Analytical Problem Framing</a:t>
            </a:r>
            <a:endParaRPr lang="en-IN" sz="3600" b="0" strike="noStrike" spc="-1">
              <a:latin typeface="Arial"/>
            </a:endParaRPr>
          </a:p>
        </p:txBody>
      </p:sp>
      <p:sp>
        <p:nvSpPr>
          <p:cNvPr id="106" name="CustomShape 2"/>
          <p:cNvSpPr/>
          <p:nvPr/>
        </p:nvSpPr>
        <p:spPr>
          <a:xfrm>
            <a:off x="238680" y="905040"/>
            <a:ext cx="11069280" cy="325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ea typeface="DejaVu Sans"/>
              </a:rPr>
              <a:t>Regression Models:</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1600" b="0" strike="noStrike" spc="-1">
                <a:solidFill>
                  <a:srgbClr val="000000"/>
                </a:solidFill>
                <a:latin typeface="Calibri"/>
                <a:ea typeface="Calibri"/>
              </a:rPr>
              <a:t>Data analysts use regression models to examine relationships between variables. Regression models are often used by organizations to determine which independent variables hold the most influence over dependent variables—information that can be leveraged to make essential </a:t>
            </a:r>
            <a:r>
              <a:rPr lang="en-US" sz="1600" b="1" u="sng" strike="noStrike" spc="-1">
                <a:solidFill>
                  <a:srgbClr val="000000"/>
                </a:solidFill>
                <a:uFillTx/>
                <a:latin typeface="Calibri"/>
                <a:ea typeface="Calibri"/>
              </a:rPr>
              <a:t>business decisions</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US" sz="2000" b="1" strike="noStrike" spc="-1">
                <a:solidFill>
                  <a:srgbClr val="000000"/>
                </a:solidFill>
                <a:latin typeface="Calibri"/>
                <a:ea typeface="Calibri"/>
              </a:rPr>
              <a:t>Classification Models:</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1600" b="0" strike="noStrike" spc="-1">
                <a:solidFill>
                  <a:srgbClr val="000000"/>
                </a:solidFill>
                <a:latin typeface="Calibri"/>
                <a:ea typeface="Calibri"/>
              </a:rPr>
              <a:t>Classification is a process in which an algorithm is used to analyze an existing data set of known points. The understanding achieved through that analysis is then leveraged as a means of appropriately classifying the data. Classification is a form of machine learning that can be particularly helpful in analyzing very large, complex sets of data to help make more accurate predictions.</a:t>
            </a:r>
            <a:endParaRPr lang="en-IN" sz="16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329</TotalTime>
  <Words>2678</Words>
  <Application>Microsoft Office PowerPoint</Application>
  <PresentationFormat>Widescreen</PresentationFormat>
  <Paragraphs>167</Paragraphs>
  <Slides>40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40</vt:i4>
      </vt:variant>
    </vt:vector>
  </HeadingPairs>
  <TitlesOfParts>
    <vt:vector size="49" baseType="lpstr">
      <vt:lpstr>Arial</vt:lpstr>
      <vt:lpstr>Calibri</vt:lpstr>
      <vt:lpstr>Century Schoolbook</vt:lpstr>
      <vt:lpstr>Franklin Gothic Medium</vt:lpstr>
      <vt:lpstr>Rockwell</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MODEL – MACHINE LEARNING MODEL</dc:title>
  <dc:subject/>
  <dc:creator>Venugopal K</dc:creator>
  <dc:description/>
  <cp:lastModifiedBy>Shubham Hajari</cp:lastModifiedBy>
  <cp:revision>86</cp:revision>
  <dcterms:created xsi:type="dcterms:W3CDTF">2021-10-29T19:17:05Z</dcterms:created>
  <dcterms:modified xsi:type="dcterms:W3CDTF">2022-10-13T17:24:53Z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49</vt:i4>
  </property>
</Properties>
</file>