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Montserrat" charset="0"/>
      <p:regular r:id="rId35"/>
      <p:bold r:id="rId36"/>
      <p:italic r:id="rId37"/>
      <p:boldItalic r:id="rId38"/>
    </p:embeddedFont>
    <p:embeddedFont>
      <p:font typeface="Montserrat SemiBold" charset="0"/>
      <p:regular r:id="rId39"/>
      <p:bold r:id="rId40"/>
      <p:italic r:id="rId41"/>
      <p:boldItalic r:id="rId42"/>
    </p:embeddedFont>
    <p:embeddedFont>
      <p:font typeface="Montserrat Medium" charset="0"/>
      <p:regular r:id="rId43"/>
      <p:bold r:id="rId44"/>
      <p:italic r:id="rId45"/>
      <p:boldItalic r:id="rId46"/>
    </p:embeddedFont>
    <p:embeddedFont>
      <p:font typeface="Roboto"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4b3c75e5c_6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4b3c75e5c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a6b2d2dc1_1_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a6b2d2dc1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4b3c75e5c_6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4b3c75e5c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4ac7249a6_1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4ac7249a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4ac7249a6_1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4ac7249a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4ac7249a6_1_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4ac7249a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4b3c75e5c_6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4b3c75e5c_6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4b3c75e5c_6_7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4b3c75e5c_6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a6b2d2dc1_1_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a6b2d2dc1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b3c75e5c_6_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b3c75e5c_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bb5b63492_2_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bb5b63492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4b3c75e5c_6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4b3c75e5c_6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4b3c75e5c_6_4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4b3c75e5c_6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4b3c75e5c_6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4b3c75e5c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abb5b63492_1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abb5b6349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bb5b63492_1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bb5b63492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a6b2d2dc1_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a6b2d2dc1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4ac7249a6_1_2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4ac7249a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a6b2d2dc1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aa6b2d2dc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a6b2d2dc1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aa6b2d2dc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sabber/financial-data-analysis-80ba3914912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medium.com/@sabber/financial-data-analysis-51e7275d0ae" TargetMode="External"/><Relationship Id="rId5" Type="http://schemas.openxmlformats.org/officeDocument/2006/relationships/hyperlink" Target="https://medium.com/@sabber/financial-data-analysis-2f86b1341e6e" TargetMode="External"/><Relationship Id="rId4" Type="http://schemas.openxmlformats.org/officeDocument/2006/relationships/hyperlink" Target="https://medium.com/@sabber/financial-data-analysis-bf4b5e78c45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Interest_rat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n.wikipedia.org/wiki/Cash"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c/credit_score.as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investopedia.com/terms/c/creditrisk.asp" TargetMode="External"/><Relationship Id="rId5" Type="http://schemas.openxmlformats.org/officeDocument/2006/relationships/hyperlink" Target="https://www.investopedia.com/terms/c/creditreport.asp" TargetMode="External"/><Relationship Id="rId4" Type="http://schemas.openxmlformats.org/officeDocument/2006/relationships/hyperlink" Target="https://www.investopedia.com/markets/quote?tvwidgetsymbol=fico"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9775" y="798925"/>
            <a:ext cx="8512500" cy="35163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Team 2 : Loan Default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GB" sz="1600" b="1" dirty="0" smtClean="0">
                <a:solidFill>
                  <a:schemeClr val="lt1"/>
                </a:solidFill>
                <a:latin typeface="Montserrat"/>
                <a:ea typeface="Montserrat"/>
                <a:cs typeface="Montserrat"/>
                <a:sym typeface="Montserrat"/>
              </a:rPr>
              <a:t>Presented By:</a:t>
            </a:r>
            <a:r>
              <a:rPr lang="en-GB" sz="1600" b="1" dirty="0" smtClean="0">
                <a:solidFill>
                  <a:schemeClr val="lt1"/>
                </a:solidFill>
                <a:latin typeface="Montserrat"/>
                <a:ea typeface="Montserrat"/>
                <a:cs typeface="Montserrat"/>
                <a:sym typeface="Montserrat"/>
              </a:rPr>
              <a:t/>
            </a:r>
            <a:br>
              <a:rPr lang="en-GB" sz="1600" b="1" dirty="0" smtClean="0">
                <a:solidFill>
                  <a:schemeClr val="lt1"/>
                </a:solidFill>
                <a:latin typeface="Montserrat"/>
                <a:ea typeface="Montserrat"/>
                <a:cs typeface="Montserrat"/>
                <a:sym typeface="Montserrat"/>
              </a:rPr>
            </a:br>
            <a:r>
              <a:rPr lang="en-GB" sz="1600" b="1" dirty="0" err="1" smtClean="0">
                <a:solidFill>
                  <a:schemeClr val="lt1"/>
                </a:solidFill>
                <a:latin typeface="Montserrat"/>
                <a:ea typeface="Montserrat"/>
                <a:cs typeface="Montserrat"/>
                <a:sym typeface="Montserrat"/>
              </a:rPr>
              <a:t>Shubham</a:t>
            </a:r>
            <a:r>
              <a:rPr lang="en-GB" sz="1600" b="1" smtClean="0">
                <a:solidFill>
                  <a:schemeClr val="lt1"/>
                </a:solidFill>
                <a:latin typeface="Montserrat"/>
                <a:ea typeface="Montserrat"/>
                <a:cs typeface="Montserrat"/>
                <a:sym typeface="Montserrat"/>
              </a:rPr>
              <a:t> Kumar</a:t>
            </a:r>
            <a:r>
              <a:rPr lang="en-GB" sz="1600" b="1" dirty="0">
                <a:solidFill>
                  <a:schemeClr val="lt1"/>
                </a:solidFill>
                <a:latin typeface="Montserrat"/>
                <a:ea typeface="Montserrat"/>
                <a:cs typeface="Montserrat"/>
                <a:sym typeface="Montserrat"/>
              </a:rPr>
              <a:t/>
            </a:r>
            <a:br>
              <a:rPr lang="en-GB" sz="1600" b="1" dirty="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38175" y="1475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a:ea typeface="Montserrat"/>
                <a:cs typeface="Montserrat"/>
                <a:sym typeface="Montserrat"/>
              </a:rPr>
              <a:t>Define Dependent Variable</a:t>
            </a:r>
            <a:endParaRPr sz="3500" b="1">
              <a:latin typeface="Montserrat"/>
              <a:ea typeface="Montserrat"/>
              <a:cs typeface="Montserrat"/>
              <a:sym typeface="Montserrat"/>
            </a:endParaRPr>
          </a:p>
        </p:txBody>
      </p:sp>
      <p:sp>
        <p:nvSpPr>
          <p:cNvPr id="115" name="Google Shape;115;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16" name="Google Shape;116;p22"/>
          <p:cNvPicPr preferRelativeResize="0"/>
          <p:nvPr/>
        </p:nvPicPr>
        <p:blipFill>
          <a:blip r:embed="rId3">
            <a:alphaModFix/>
          </a:blip>
          <a:stretch>
            <a:fillRect/>
          </a:stretch>
        </p:blipFill>
        <p:spPr>
          <a:xfrm>
            <a:off x="444400" y="860825"/>
            <a:ext cx="8255176" cy="3999703"/>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205350" y="2219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a:ea typeface="Montserrat"/>
                <a:cs typeface="Montserrat"/>
                <a:sym typeface="Montserrat"/>
              </a:rPr>
              <a:t>Define Dependent Variable</a:t>
            </a:r>
            <a:endParaRPr b="1">
              <a:latin typeface="Montserrat"/>
              <a:ea typeface="Montserrat"/>
              <a:cs typeface="Montserrat"/>
              <a:sym typeface="Montserrat"/>
            </a:endParaRPr>
          </a:p>
        </p:txBody>
      </p:sp>
      <p:sp>
        <p:nvSpPr>
          <p:cNvPr id="122" name="Google Shape;122;p23"/>
          <p:cNvSpPr txBox="1">
            <a:spLocks noGrp="1"/>
          </p:cNvSpPr>
          <p:nvPr>
            <p:ph type="body" idx="1"/>
          </p:nvPr>
        </p:nvSpPr>
        <p:spPr>
          <a:xfrm>
            <a:off x="99150" y="1152475"/>
            <a:ext cx="8733000" cy="392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23" name="Google Shape;123;p23"/>
          <p:cNvPicPr preferRelativeResize="0"/>
          <p:nvPr/>
        </p:nvPicPr>
        <p:blipFill>
          <a:blip r:embed="rId3">
            <a:alphaModFix/>
          </a:blip>
          <a:stretch>
            <a:fillRect/>
          </a:stretch>
        </p:blipFill>
        <p:spPr>
          <a:xfrm>
            <a:off x="517150" y="992350"/>
            <a:ext cx="8008751" cy="3818924"/>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CC0000"/>
                </a:solidFill>
                <a:latin typeface="Montserrat"/>
                <a:ea typeface="Montserrat"/>
                <a:cs typeface="Montserrat"/>
                <a:sym typeface="Montserrat"/>
              </a:rPr>
              <a:t>Futuristic Features</a:t>
            </a:r>
            <a:endParaRPr/>
          </a:p>
        </p:txBody>
      </p:sp>
      <p:sp>
        <p:nvSpPr>
          <p:cNvPr id="129" name="Google Shape;129;p24"/>
          <p:cNvSpPr txBox="1">
            <a:spLocks noGrp="1"/>
          </p:cNvSpPr>
          <p:nvPr>
            <p:ph type="body" idx="1"/>
          </p:nvPr>
        </p:nvSpPr>
        <p:spPr>
          <a:xfrm>
            <a:off x="311700" y="1152475"/>
            <a:ext cx="8689500" cy="3416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total_pymnt:- Payments received to date for total amount funded.</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total_pymnt_inv:-Payments received on date for portion of total amount funded by investors.</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total_rec_prncp:-Principal received to date.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total_rec_int:-Interest received to date.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total_rec_late_fee:-Late fees received to date.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recoveries:-post charge off gross recovery.</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collection_recovery_fee:-post charge off collection fee.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last_pymnt_d:-Last month payment was received.</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last_pymnt_amnt:-Last total payment amount received.</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funded_amnt:-The total amount committed to that loan at that point in time.</a:t>
            </a:r>
            <a:endParaRPr sz="14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GB" sz="1400">
                <a:solidFill>
                  <a:schemeClr val="lt1"/>
                </a:solidFill>
                <a:highlight>
                  <a:srgbClr val="FFFFFF"/>
                </a:highlight>
                <a:latin typeface="Montserrat Medium"/>
                <a:ea typeface="Montserrat Medium"/>
                <a:cs typeface="Montserrat Medium"/>
                <a:sym typeface="Montserrat Medium"/>
              </a:rPr>
              <a:t>funded_amnt_inv:-The total amount committed by investors for that loan at that time.</a:t>
            </a:r>
            <a:endParaRPr sz="1400">
              <a:solidFill>
                <a:schemeClr val="lt1"/>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a:latin typeface="Montserrat"/>
                <a:ea typeface="Montserrat"/>
                <a:cs typeface="Montserrat"/>
                <a:sym typeface="Montserrat"/>
              </a:rPr>
              <a:t>EDA </a:t>
            </a:r>
            <a:endParaRPr b="1">
              <a:latin typeface="Montserrat"/>
              <a:ea typeface="Montserrat"/>
              <a:cs typeface="Montserrat"/>
              <a:sym typeface="Montserrat"/>
            </a:endParaRPr>
          </a:p>
        </p:txBody>
      </p:sp>
      <p:sp>
        <p:nvSpPr>
          <p:cNvPr id="135" name="Google Shape;135;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36" name="Google Shape;136;p25"/>
          <p:cNvPicPr preferRelativeResize="0"/>
          <p:nvPr/>
        </p:nvPicPr>
        <p:blipFill>
          <a:blip r:embed="rId3">
            <a:alphaModFix/>
          </a:blip>
          <a:stretch>
            <a:fillRect/>
          </a:stretch>
        </p:blipFill>
        <p:spPr>
          <a:xfrm>
            <a:off x="311700" y="1383875"/>
            <a:ext cx="3923300" cy="2905349"/>
          </a:xfrm>
          <a:prstGeom prst="rect">
            <a:avLst/>
          </a:prstGeom>
          <a:noFill/>
          <a:ln>
            <a:noFill/>
          </a:ln>
        </p:spPr>
      </p:pic>
      <p:pic>
        <p:nvPicPr>
          <p:cNvPr id="137" name="Google Shape;137;p25"/>
          <p:cNvPicPr preferRelativeResize="0"/>
          <p:nvPr/>
        </p:nvPicPr>
        <p:blipFill>
          <a:blip r:embed="rId4">
            <a:alphaModFix/>
          </a:blip>
          <a:stretch>
            <a:fillRect/>
          </a:stretch>
        </p:blipFill>
        <p:spPr>
          <a:xfrm>
            <a:off x="4094350" y="1315550"/>
            <a:ext cx="4737951" cy="2905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a:latin typeface="Montserrat"/>
                <a:ea typeface="Montserrat"/>
                <a:cs typeface="Montserrat"/>
                <a:sym typeface="Montserrat"/>
              </a:rPr>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b="1">
              <a:latin typeface="Montserrat"/>
              <a:ea typeface="Montserrat"/>
              <a:cs typeface="Montserrat"/>
              <a:sym typeface="Montserrat"/>
            </a:endParaRPr>
          </a:p>
        </p:txBody>
      </p:sp>
      <p:sp>
        <p:nvSpPr>
          <p:cNvPr id="143" name="Google Shape;143;p26"/>
          <p:cNvSpPr txBox="1">
            <a:spLocks noGrp="1"/>
          </p:cNvSpPr>
          <p:nvPr>
            <p:ph type="body" idx="1"/>
          </p:nvPr>
        </p:nvSpPr>
        <p:spPr>
          <a:xfrm>
            <a:off x="99150" y="1152475"/>
            <a:ext cx="8923800" cy="387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44" name="Google Shape;144;p26"/>
          <p:cNvPicPr preferRelativeResize="0"/>
          <p:nvPr/>
        </p:nvPicPr>
        <p:blipFill>
          <a:blip r:embed="rId3">
            <a:alphaModFix/>
          </a:blip>
          <a:stretch>
            <a:fillRect/>
          </a:stretch>
        </p:blipFill>
        <p:spPr>
          <a:xfrm>
            <a:off x="260250" y="909975"/>
            <a:ext cx="8762700" cy="387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21255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150" name="Google Shape;150;p27"/>
          <p:cNvSpPr txBox="1">
            <a:spLocks noGrp="1"/>
          </p:cNvSpPr>
          <p:nvPr>
            <p:ph type="body" idx="1"/>
          </p:nvPr>
        </p:nvSpPr>
        <p:spPr>
          <a:xfrm>
            <a:off x="60850" y="954175"/>
            <a:ext cx="8672400" cy="39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1" name="Google Shape;151;p27"/>
          <p:cNvPicPr preferRelativeResize="0"/>
          <p:nvPr/>
        </p:nvPicPr>
        <p:blipFill>
          <a:blip r:embed="rId3">
            <a:alphaModFix/>
          </a:blip>
          <a:stretch>
            <a:fillRect/>
          </a:stretch>
        </p:blipFill>
        <p:spPr>
          <a:xfrm>
            <a:off x="60850" y="769850"/>
            <a:ext cx="4239849" cy="4138024"/>
          </a:xfrm>
          <a:prstGeom prst="rect">
            <a:avLst/>
          </a:prstGeom>
          <a:noFill/>
          <a:ln>
            <a:noFill/>
          </a:ln>
        </p:spPr>
      </p:pic>
      <p:pic>
        <p:nvPicPr>
          <p:cNvPr id="152" name="Google Shape;152;p27"/>
          <p:cNvPicPr preferRelativeResize="0"/>
          <p:nvPr/>
        </p:nvPicPr>
        <p:blipFill>
          <a:blip r:embed="rId4">
            <a:alphaModFix/>
          </a:blip>
          <a:stretch>
            <a:fillRect/>
          </a:stretch>
        </p:blipFill>
        <p:spPr>
          <a:xfrm>
            <a:off x="4474225" y="846450"/>
            <a:ext cx="4474225" cy="4061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21255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158" name="Google Shape;158;p28"/>
          <p:cNvSpPr txBox="1">
            <a:spLocks noGrp="1"/>
          </p:cNvSpPr>
          <p:nvPr>
            <p:ph type="body" idx="1"/>
          </p:nvPr>
        </p:nvSpPr>
        <p:spPr>
          <a:xfrm>
            <a:off x="60850" y="954175"/>
            <a:ext cx="8672400" cy="39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9" name="Google Shape;159;p28"/>
          <p:cNvPicPr preferRelativeResize="0"/>
          <p:nvPr/>
        </p:nvPicPr>
        <p:blipFill>
          <a:blip r:embed="rId3">
            <a:alphaModFix/>
          </a:blip>
          <a:stretch>
            <a:fillRect/>
          </a:stretch>
        </p:blipFill>
        <p:spPr>
          <a:xfrm>
            <a:off x="670900" y="1090200"/>
            <a:ext cx="6803656" cy="3817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88600" y="221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165" name="Google Shape;165;p29"/>
          <p:cNvSpPr txBox="1">
            <a:spLocks noGrp="1"/>
          </p:cNvSpPr>
          <p:nvPr>
            <p:ph type="body" idx="1"/>
          </p:nvPr>
        </p:nvSpPr>
        <p:spPr>
          <a:xfrm>
            <a:off x="173525" y="941950"/>
            <a:ext cx="8658900" cy="40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6" name="Google Shape;166;p29"/>
          <p:cNvPicPr preferRelativeResize="0"/>
          <p:nvPr/>
        </p:nvPicPr>
        <p:blipFill>
          <a:blip r:embed="rId3">
            <a:alphaModFix/>
          </a:blip>
          <a:stretch>
            <a:fillRect/>
          </a:stretch>
        </p:blipFill>
        <p:spPr>
          <a:xfrm>
            <a:off x="0" y="746450"/>
            <a:ext cx="8033299" cy="43970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223100" y="172375"/>
            <a:ext cx="824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950" b="1">
                <a:highlight>
                  <a:srgbClr val="FFFFFF"/>
                </a:highlight>
                <a:latin typeface="Montserrat"/>
                <a:ea typeface="Montserrat"/>
                <a:cs typeface="Montserrat"/>
                <a:sym typeface="Montserrat"/>
              </a:rPr>
              <a:t>Implement</a:t>
            </a:r>
            <a:r>
              <a:rPr lang="en-GB">
                <a:latin typeface="Montserrat"/>
                <a:ea typeface="Montserrat"/>
                <a:cs typeface="Montserrat"/>
                <a:sym typeface="Montserrat"/>
              </a:rPr>
              <a:t> </a:t>
            </a:r>
            <a:r>
              <a:rPr lang="en-GB" sz="1950" b="1">
                <a:highlight>
                  <a:srgbClr val="FFFFFF"/>
                </a:highlight>
                <a:latin typeface="Montserrat"/>
                <a:ea typeface="Montserrat"/>
                <a:cs typeface="Montserrat"/>
                <a:sym typeface="Montserrat"/>
              </a:rPr>
              <a:t>KNN Imputer for missing value)</a:t>
            </a:r>
            <a:endParaRPr sz="1950" b="1">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
        <p:nvSpPr>
          <p:cNvPr id="172" name="Google Shape;172;p30"/>
          <p:cNvSpPr txBox="1">
            <a:spLocks noGrp="1"/>
          </p:cNvSpPr>
          <p:nvPr>
            <p:ph type="body" idx="1"/>
          </p:nvPr>
        </p:nvSpPr>
        <p:spPr>
          <a:xfrm>
            <a:off x="136325" y="867575"/>
            <a:ext cx="8898900" cy="4275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Imputation for completing missing values using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k-Nearest Neighbors.Each sample’s missing values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are imputed using the mean value from n_neighbors</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nearest neighbors found in the training set. Two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samples are close if the features that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neither is missing are close.</a:t>
            </a:r>
            <a:endParaRPr sz="1400">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The KNN Imputer class provides imputation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for filling in missing values using the k-Nearest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Neighbors approach. By default, a euclidean distance</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 metric that supports missing values,</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 nan_euclidean_distances, is used to find the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nearest neighbors. Each missing feature is imputed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using values from n_neighbors nearest neighbors t</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hat have a value for the feature. The feature </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of the neighbors are averaged uniformly or weighted</a:t>
            </a:r>
            <a:endParaRPr sz="1400">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1400">
                <a:solidFill>
                  <a:schemeClr val="lt1"/>
                </a:solidFill>
                <a:latin typeface="Montserrat"/>
                <a:ea typeface="Montserrat"/>
                <a:cs typeface="Montserrat"/>
                <a:sym typeface="Montserrat"/>
              </a:rPr>
              <a:t> by distance to each neighbor. </a:t>
            </a:r>
            <a:endParaRPr sz="1400">
              <a:solidFill>
                <a:schemeClr val="lt1"/>
              </a:solidFill>
              <a:latin typeface="Montserrat"/>
              <a:ea typeface="Montserrat"/>
              <a:cs typeface="Montserrat"/>
              <a:sym typeface="Montserrat"/>
            </a:endParaRPr>
          </a:p>
          <a:p>
            <a:pPr marL="0" lvl="0" indent="0" algn="l" rtl="0">
              <a:spcBef>
                <a:spcPts val="0"/>
              </a:spcBef>
              <a:spcAft>
                <a:spcPts val="0"/>
              </a:spcAft>
              <a:buNone/>
            </a:pPr>
            <a:endParaRPr b="1" u="sng">
              <a:solidFill>
                <a:schemeClr val="lt1"/>
              </a:solidFill>
              <a:latin typeface="Montserrat"/>
              <a:ea typeface="Montserrat"/>
              <a:cs typeface="Montserrat"/>
              <a:sym typeface="Montserrat"/>
            </a:endParaRPr>
          </a:p>
        </p:txBody>
      </p:sp>
      <p:pic>
        <p:nvPicPr>
          <p:cNvPr id="173" name="Google Shape;173;p30"/>
          <p:cNvPicPr preferRelativeResize="0"/>
          <p:nvPr/>
        </p:nvPicPr>
        <p:blipFill>
          <a:blip r:embed="rId3">
            <a:alphaModFix/>
          </a:blip>
          <a:stretch>
            <a:fillRect/>
          </a:stretch>
        </p:blipFill>
        <p:spPr>
          <a:xfrm>
            <a:off x="5502925" y="867575"/>
            <a:ext cx="3363000" cy="3966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212550" y="1475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Preparing dataset for modeling </a:t>
            </a:r>
            <a:endParaRPr sz="3600" b="1">
              <a:latin typeface="Montserrat"/>
              <a:ea typeface="Montserrat"/>
              <a:cs typeface="Montserrat"/>
              <a:sym typeface="Montserrat"/>
            </a:endParaRPr>
          </a:p>
        </p:txBody>
      </p:sp>
      <p:sp>
        <p:nvSpPr>
          <p:cNvPr id="179" name="Google Shape;179;p31"/>
          <p:cNvSpPr txBox="1">
            <a:spLocks noGrp="1"/>
          </p:cNvSpPr>
          <p:nvPr>
            <p:ph type="body" idx="1"/>
          </p:nvPr>
        </p:nvSpPr>
        <p:spPr>
          <a:xfrm>
            <a:off x="212550" y="720275"/>
            <a:ext cx="4283700" cy="402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80" name="Google Shape;180;p31"/>
          <p:cNvPicPr preferRelativeResize="0"/>
          <p:nvPr/>
        </p:nvPicPr>
        <p:blipFill>
          <a:blip r:embed="rId3">
            <a:alphaModFix/>
          </a:blip>
          <a:stretch>
            <a:fillRect/>
          </a:stretch>
        </p:blipFill>
        <p:spPr>
          <a:xfrm>
            <a:off x="137050" y="1165025"/>
            <a:ext cx="4557425" cy="3836101"/>
          </a:xfrm>
          <a:prstGeom prst="rect">
            <a:avLst/>
          </a:prstGeom>
          <a:noFill/>
          <a:ln>
            <a:noFill/>
          </a:ln>
        </p:spPr>
      </p:pic>
      <p:sp>
        <p:nvSpPr>
          <p:cNvPr id="181" name="Google Shape;181;p31"/>
          <p:cNvSpPr txBox="1"/>
          <p:nvPr/>
        </p:nvSpPr>
        <p:spPr>
          <a:xfrm>
            <a:off x="4908025" y="789300"/>
            <a:ext cx="3726000" cy="3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Task</a:t>
            </a:r>
            <a:r>
              <a:rPr lang="en-GB" b="1">
                <a:solidFill>
                  <a:schemeClr val="lt1"/>
                </a:solidFill>
                <a:highlight>
                  <a:srgbClr val="FFFFFF"/>
                </a:highlight>
                <a:latin typeface="Montserrat"/>
                <a:ea typeface="Montserrat"/>
                <a:cs typeface="Montserrat"/>
                <a:sym typeface="Montserrat"/>
              </a:rPr>
              <a:t>:-</a:t>
            </a:r>
            <a:r>
              <a:rPr lang="en-GB" sz="1500" b="1">
                <a:solidFill>
                  <a:schemeClr val="lt1"/>
                </a:solidFill>
                <a:highlight>
                  <a:srgbClr val="FFFFFF"/>
                </a:highlight>
                <a:latin typeface="Montserrat"/>
                <a:ea typeface="Montserrat"/>
                <a:cs typeface="Montserrat"/>
                <a:sym typeface="Montserrat"/>
              </a:rPr>
              <a:t>Binary Classification</a:t>
            </a:r>
            <a:endParaRPr sz="15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Train Set</a:t>
            </a:r>
            <a:r>
              <a:rPr lang="en-GB" b="1">
                <a:solidFill>
                  <a:schemeClr val="lt1"/>
                </a:solidFill>
                <a:latin typeface="Montserrat"/>
                <a:ea typeface="Montserrat"/>
                <a:cs typeface="Montserrat"/>
                <a:sym typeface="Montserrat"/>
              </a:rPr>
              <a:t>:-</a:t>
            </a:r>
            <a:r>
              <a:rPr lang="en-GB" sz="1450" b="1">
                <a:solidFill>
                  <a:schemeClr val="lt1"/>
                </a:solidFill>
                <a:highlight>
                  <a:srgbClr val="FFFFFF"/>
                </a:highlight>
                <a:latin typeface="Montserrat"/>
                <a:ea typeface="Montserrat"/>
                <a:cs typeface="Montserrat"/>
                <a:sym typeface="Montserrat"/>
              </a:rPr>
              <a:t>(31516, 33)</a:t>
            </a:r>
            <a:endParaRPr sz="18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Test set:</a:t>
            </a:r>
            <a:r>
              <a:rPr lang="en-GB" b="1">
                <a:solidFill>
                  <a:schemeClr val="lt1"/>
                </a:solidFill>
                <a:latin typeface="Montserrat"/>
                <a:ea typeface="Montserrat"/>
                <a:cs typeface="Montserrat"/>
                <a:sym typeface="Montserrat"/>
              </a:rPr>
              <a:t>-</a:t>
            </a:r>
            <a:r>
              <a:rPr lang="en-GB" sz="1450" b="1">
                <a:solidFill>
                  <a:schemeClr val="lt1"/>
                </a:solidFill>
                <a:highlight>
                  <a:srgbClr val="FFFFFF"/>
                </a:highlight>
                <a:latin typeface="Montserrat"/>
                <a:ea typeface="Montserrat"/>
                <a:cs typeface="Montserrat"/>
                <a:sym typeface="Montserrat"/>
              </a:rPr>
              <a:t>(10506, 33)</a:t>
            </a:r>
            <a:endParaRPr sz="18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2000" b="1">
                <a:solidFill>
                  <a:schemeClr val="lt1"/>
                </a:solidFill>
                <a:latin typeface="Montserrat"/>
                <a:ea typeface="Montserrat"/>
                <a:cs typeface="Montserrat"/>
                <a:sym typeface="Montserrat"/>
              </a:rPr>
              <a:t>Response</a:t>
            </a:r>
            <a:r>
              <a:rPr lang="en-GB" sz="1500" b="1">
                <a:latin typeface="Montserrat"/>
                <a:ea typeface="Montserrat"/>
                <a:cs typeface="Montserrat"/>
                <a:sym typeface="Montserrat"/>
              </a:rPr>
              <a:t>:- </a:t>
            </a:r>
            <a:r>
              <a:rPr lang="en-GB">
                <a:solidFill>
                  <a:schemeClr val="lt1"/>
                </a:solidFill>
                <a:latin typeface="Montserrat"/>
                <a:ea typeface="Montserrat"/>
                <a:cs typeface="Montserrat"/>
                <a:sym typeface="Montserrat"/>
              </a:rPr>
              <a:t> </a:t>
            </a:r>
            <a:r>
              <a:rPr lang="en-GB" b="1">
                <a:solidFill>
                  <a:schemeClr val="lt1"/>
                </a:solidFill>
                <a:latin typeface="Montserrat"/>
                <a:ea typeface="Montserrat"/>
                <a:cs typeface="Montserrat"/>
                <a:sym typeface="Montserrat"/>
              </a:rPr>
              <a:t>0/1</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Let’s Catch The Defaulters</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68350" y="1017725"/>
            <a:ext cx="4642800" cy="3727200"/>
          </a:xfrm>
          <a:prstGeom prst="rect">
            <a:avLst/>
          </a:prstGeom>
          <a:noFill/>
          <a:ln>
            <a:noFill/>
          </a:ln>
        </p:spPr>
        <p:txBody>
          <a:bodyPr spcFirstLastPara="1" wrap="square" lIns="0" tIns="0" rIns="0" bIns="76175" anchor="ctr" anchorCtr="0">
            <a:noAutofit/>
          </a:bodyPr>
          <a:lstStyle/>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Defining problem statement </a:t>
            </a:r>
            <a:endParaRPr sz="2000" i="0" u="none" strike="noStrike" cap="none">
              <a:solidFill>
                <a:schemeClr val="lt1"/>
              </a:solidFill>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EDA</a:t>
            </a:r>
            <a:r>
              <a:rPr lang="en-GB" sz="2000" i="0" strike="noStrike" cap="none">
                <a:solidFill>
                  <a:schemeClr val="lt1"/>
                </a:solidFill>
                <a:latin typeface="Montserrat SemiBold"/>
                <a:ea typeface="Montserrat SemiBold"/>
                <a:cs typeface="Montserrat SemiBold"/>
                <a:sym typeface="Montserrat SemiBold"/>
              </a:rPr>
              <a:t> and feature </a:t>
            </a:r>
            <a:r>
              <a:rPr lang="en-GB" sz="2000">
                <a:solidFill>
                  <a:schemeClr val="lt1"/>
                </a:solidFill>
                <a:highlight>
                  <a:srgbClr val="FFFFFF"/>
                </a:highlight>
                <a:latin typeface="Montserrat SemiBold"/>
                <a:ea typeface="Montserrat SemiBold"/>
                <a:cs typeface="Montserrat SemiBold"/>
                <a:sym typeface="Montserrat SemiBold"/>
              </a:rPr>
              <a:t>engineering</a:t>
            </a:r>
            <a:endParaRPr sz="2000">
              <a:solidFill>
                <a:schemeClr val="lt1"/>
              </a:solidFill>
              <a:highlight>
                <a:srgbClr val="FFFFFF"/>
              </a:highlight>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a:solidFill>
                  <a:schemeClr val="lt1"/>
                </a:solidFill>
                <a:highlight>
                  <a:srgbClr val="FFFFFF"/>
                </a:highlight>
                <a:latin typeface="Montserrat SemiBold"/>
                <a:ea typeface="Montserrat SemiBold"/>
                <a:cs typeface="Montserrat SemiBold"/>
                <a:sym typeface="Montserrat SemiBold"/>
              </a:rPr>
              <a:t>  Feature Selection </a:t>
            </a:r>
            <a:endParaRPr sz="2000">
              <a:solidFill>
                <a:schemeClr val="lt1"/>
              </a:solidFill>
              <a:highlight>
                <a:srgbClr val="FFFFFF"/>
              </a:highlight>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a:t>
            </a:r>
            <a:r>
              <a:rPr lang="en-GB" sz="2000" i="0" u="none" strike="noStrike" cap="none">
                <a:solidFill>
                  <a:schemeClr val="lt1"/>
                </a:solidFill>
                <a:latin typeface="Montserrat SemiBold"/>
                <a:ea typeface="Montserrat SemiBold"/>
                <a:cs typeface="Montserrat SemiBold"/>
                <a:sym typeface="Montserrat SemiBold"/>
              </a:rPr>
              <a:t>Preparing dataset for modeling</a:t>
            </a:r>
            <a:endParaRPr sz="2000" i="0" u="none" strike="noStrike" cap="none">
              <a:solidFill>
                <a:schemeClr val="lt1"/>
              </a:solidFill>
              <a:latin typeface="Montserrat SemiBold"/>
              <a:ea typeface="Montserrat SemiBold"/>
              <a:cs typeface="Montserrat SemiBold"/>
              <a:sym typeface="Montserrat SemiBold"/>
            </a:endParaRPr>
          </a:p>
          <a:p>
            <a:pPr marL="228600" marR="0" lvl="0" indent="-228600" algn="l" rtl="0">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Applying Model</a:t>
            </a:r>
            <a:r>
              <a:rPr lang="en-GB" sz="2000" i="0" u="none" strike="noStrike" cap="none">
                <a:solidFill>
                  <a:schemeClr val="lt1"/>
                </a:solidFill>
                <a:latin typeface="Montserrat SemiBold"/>
                <a:ea typeface="Montserrat SemiBold"/>
                <a:cs typeface="Montserrat SemiBold"/>
                <a:sym typeface="Montserrat SemiBold"/>
              </a:rPr>
              <a:t> </a:t>
            </a:r>
            <a:endParaRPr>
              <a:latin typeface="Montserrat SemiBold"/>
              <a:ea typeface="Montserrat SemiBold"/>
              <a:cs typeface="Montserrat SemiBold"/>
              <a:sym typeface="Montserrat SemiBold"/>
            </a:endParaRPr>
          </a:p>
          <a:p>
            <a:pPr marL="228600" marR="0" lvl="0" indent="-247650" algn="l" rtl="0">
              <a:lnSpc>
                <a:spcPct val="100000"/>
              </a:lnSpc>
              <a:spcBef>
                <a:spcPts val="0"/>
              </a:spcBef>
              <a:spcAft>
                <a:spcPts val="0"/>
              </a:spcAft>
              <a:buClr>
                <a:schemeClr val="lt1"/>
              </a:buClr>
              <a:buSzPts val="2300"/>
              <a:buFont typeface="Montserrat Medium"/>
              <a:buAutoNum type="arabicPeriod"/>
            </a:pPr>
            <a:r>
              <a:rPr lang="en-GB" sz="2000">
                <a:solidFill>
                  <a:schemeClr val="lt1"/>
                </a:solidFill>
                <a:highlight>
                  <a:srgbClr val="FFFFFF"/>
                </a:highlight>
                <a:latin typeface="Montserrat SemiBold"/>
                <a:ea typeface="Montserrat SemiBold"/>
                <a:cs typeface="Montserrat SemiBold"/>
                <a:sym typeface="Montserrat SemiBold"/>
              </a:rPr>
              <a:t>  Model Validation and Selection</a:t>
            </a:r>
            <a:endParaRPr sz="2200">
              <a:solidFill>
                <a:schemeClr val="lt1"/>
              </a:solidFill>
              <a:latin typeface="Montserrat SemiBold"/>
              <a:ea typeface="Montserrat SemiBold"/>
              <a:cs typeface="Montserrat SemiBold"/>
              <a:sym typeface="Montserrat SemiBold"/>
            </a:endParaRPr>
          </a:p>
        </p:txBody>
      </p:sp>
      <p:pic>
        <p:nvPicPr>
          <p:cNvPr id="62" name="Google Shape;62;p14"/>
          <p:cNvPicPr preferRelativeResize="0"/>
          <p:nvPr/>
        </p:nvPicPr>
        <p:blipFill>
          <a:blip r:embed="rId3">
            <a:alphaModFix/>
          </a:blip>
          <a:stretch>
            <a:fillRect/>
          </a:stretch>
        </p:blipFill>
        <p:spPr>
          <a:xfrm>
            <a:off x="5010975" y="1199038"/>
            <a:ext cx="3891300" cy="3364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GB">
                <a:latin typeface="Montserrat SemiBold"/>
                <a:ea typeface="Montserrat SemiBold"/>
                <a:cs typeface="Montserrat SemiBold"/>
                <a:sym typeface="Montserrat SemiBold"/>
              </a:rPr>
              <a:t>Applying Model</a:t>
            </a:r>
            <a:r>
              <a:rPr lang="en-GB" sz="2000">
                <a:solidFill>
                  <a:schemeClr val="lt1"/>
                </a:solidFill>
                <a:latin typeface="Montserrat SemiBold"/>
                <a:ea typeface="Montserrat SemiBold"/>
                <a:cs typeface="Montserrat SemiBold"/>
                <a:sym typeface="Montserrat SemiBold"/>
              </a:rPr>
              <a:t> </a:t>
            </a:r>
            <a:r>
              <a:rPr lang="en-GB" sz="1900" b="1">
                <a:latin typeface="Montserrat"/>
                <a:ea typeface="Montserrat"/>
                <a:cs typeface="Montserrat"/>
                <a:sym typeface="Montserrat"/>
              </a:rPr>
              <a:t>(Baseline Model)</a:t>
            </a:r>
            <a:endParaRPr sz="1900"/>
          </a:p>
        </p:txBody>
      </p:sp>
      <p:sp>
        <p:nvSpPr>
          <p:cNvPr id="187" name="Google Shape;187;p32"/>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8" name="Google Shape;188;p32"/>
          <p:cNvPicPr preferRelativeResize="0"/>
          <p:nvPr/>
        </p:nvPicPr>
        <p:blipFill>
          <a:blip r:embed="rId3">
            <a:alphaModFix/>
          </a:blip>
          <a:stretch>
            <a:fillRect/>
          </a:stretch>
        </p:blipFill>
        <p:spPr>
          <a:xfrm>
            <a:off x="1064488" y="1082600"/>
            <a:ext cx="6717526" cy="38006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900" b="1">
                <a:latin typeface="Montserrat"/>
                <a:ea typeface="Montserrat"/>
                <a:cs typeface="Montserrat"/>
                <a:sym typeface="Montserrat"/>
              </a:rPr>
              <a:t>(SMOTE)</a:t>
            </a:r>
            <a:endParaRPr sz="1900"/>
          </a:p>
        </p:txBody>
      </p:sp>
      <p:sp>
        <p:nvSpPr>
          <p:cNvPr id="194" name="Google Shape;194;p33"/>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5" name="Google Shape;195;p33"/>
          <p:cNvPicPr preferRelativeResize="0"/>
          <p:nvPr/>
        </p:nvPicPr>
        <p:blipFill>
          <a:blip r:embed="rId3">
            <a:alphaModFix/>
          </a:blip>
          <a:stretch>
            <a:fillRect/>
          </a:stretch>
        </p:blipFill>
        <p:spPr>
          <a:xfrm>
            <a:off x="279550" y="1495525"/>
            <a:ext cx="8617875" cy="25158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900" b="1">
                <a:latin typeface="Montserrat"/>
                <a:ea typeface="Montserrat"/>
                <a:cs typeface="Montserrat"/>
                <a:sym typeface="Montserrat"/>
              </a:rPr>
              <a:t>(Classification Matrix)</a:t>
            </a:r>
            <a:endParaRPr sz="1900"/>
          </a:p>
        </p:txBody>
      </p:sp>
      <p:sp>
        <p:nvSpPr>
          <p:cNvPr id="201" name="Google Shape;201;p34"/>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2" name="Google Shape;202;p34"/>
          <p:cNvPicPr preferRelativeResize="0"/>
          <p:nvPr/>
        </p:nvPicPr>
        <p:blipFill>
          <a:blip r:embed="rId3">
            <a:alphaModFix/>
          </a:blip>
          <a:stretch>
            <a:fillRect/>
          </a:stretch>
        </p:blipFill>
        <p:spPr>
          <a:xfrm>
            <a:off x="432750" y="1439625"/>
            <a:ext cx="3816225" cy="3352826"/>
          </a:xfrm>
          <a:prstGeom prst="rect">
            <a:avLst/>
          </a:prstGeom>
          <a:noFill/>
          <a:ln w="9525" cap="flat" cmpd="sng">
            <a:solidFill>
              <a:schemeClr val="dk1"/>
            </a:solidFill>
            <a:prstDash val="solid"/>
            <a:round/>
            <a:headEnd type="none" w="sm" len="sm"/>
            <a:tailEnd type="none" w="sm" len="sm"/>
          </a:ln>
        </p:spPr>
      </p:pic>
      <p:pic>
        <p:nvPicPr>
          <p:cNvPr id="203" name="Google Shape;203;p34"/>
          <p:cNvPicPr preferRelativeResize="0"/>
          <p:nvPr/>
        </p:nvPicPr>
        <p:blipFill>
          <a:blip r:embed="rId4">
            <a:alphaModFix/>
          </a:blip>
          <a:stretch>
            <a:fillRect/>
          </a:stretch>
        </p:blipFill>
        <p:spPr>
          <a:xfrm>
            <a:off x="4515575" y="1439625"/>
            <a:ext cx="4167976" cy="3352825"/>
          </a:xfrm>
          <a:prstGeom prst="rect">
            <a:avLst/>
          </a:prstGeom>
          <a:noFill/>
          <a:ln w="9525" cap="flat" cmpd="sng">
            <a:solidFill>
              <a:schemeClr val="dk1"/>
            </a:solidFill>
            <a:prstDash val="solid"/>
            <a:round/>
            <a:headEnd type="none" w="sm" len="sm"/>
            <a:tailEnd type="none" w="sm" len="sm"/>
          </a:ln>
        </p:spPr>
      </p:pic>
      <p:sp>
        <p:nvSpPr>
          <p:cNvPr id="204" name="Google Shape;204;p34"/>
          <p:cNvSpPr txBox="1"/>
          <p:nvPr/>
        </p:nvSpPr>
        <p:spPr>
          <a:xfrm>
            <a:off x="1523475" y="921975"/>
            <a:ext cx="14118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a:solidFill>
                  <a:schemeClr val="lt1"/>
                </a:solidFill>
                <a:latin typeface="Montserrat"/>
                <a:ea typeface="Montserrat"/>
                <a:cs typeface="Montserrat"/>
                <a:sym typeface="Montserrat"/>
              </a:rPr>
              <a:t>Test Data</a:t>
            </a:r>
            <a:endParaRPr sz="1700" b="1">
              <a:solidFill>
                <a:schemeClr val="lt1"/>
              </a:solidFill>
              <a:latin typeface="Montserrat"/>
              <a:ea typeface="Montserrat"/>
              <a:cs typeface="Montserrat"/>
              <a:sym typeface="Montserrat"/>
            </a:endParaRPr>
          </a:p>
        </p:txBody>
      </p:sp>
      <p:sp>
        <p:nvSpPr>
          <p:cNvPr id="205" name="Google Shape;205;p34"/>
          <p:cNvSpPr txBox="1"/>
          <p:nvPr/>
        </p:nvSpPr>
        <p:spPr>
          <a:xfrm>
            <a:off x="5893663" y="990525"/>
            <a:ext cx="14118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a:solidFill>
                  <a:schemeClr val="lt1"/>
                </a:solidFill>
                <a:latin typeface="Montserrat"/>
                <a:ea typeface="Montserrat"/>
                <a:cs typeface="Montserrat"/>
                <a:sym typeface="Montserrat"/>
              </a:rPr>
              <a:t>Train Data</a:t>
            </a:r>
            <a:endParaRPr sz="1700" b="1">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sz="1900"/>
          </a:p>
        </p:txBody>
      </p:sp>
      <p:sp>
        <p:nvSpPr>
          <p:cNvPr id="211" name="Google Shape;211;p35"/>
          <p:cNvSpPr txBox="1">
            <a:spLocks noGrp="1"/>
          </p:cNvSpPr>
          <p:nvPr>
            <p:ph type="body" idx="1"/>
          </p:nvPr>
        </p:nvSpPr>
        <p:spPr>
          <a:xfrm>
            <a:off x="311700" y="979125"/>
            <a:ext cx="48876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1"/>
                </a:solidFill>
                <a:latin typeface="Montserrat Medium"/>
                <a:ea typeface="Montserrat Medium"/>
                <a:cs typeface="Montserrat Medium"/>
                <a:sym typeface="Montserrat Medium"/>
              </a:rPr>
              <a:t>Observation 1</a:t>
            </a:r>
            <a:r>
              <a:rPr lang="en-GB" sz="1600">
                <a:solidFill>
                  <a:schemeClr val="dk1"/>
                </a:solidFill>
              </a:rPr>
              <a:t>:</a:t>
            </a:r>
            <a:r>
              <a:rPr lang="en-GB" sz="1600">
                <a:solidFill>
                  <a:schemeClr val="lt1"/>
                </a:solidFill>
              </a:rPr>
              <a:t> </a:t>
            </a:r>
            <a:r>
              <a:rPr lang="en-GB" sz="1600">
                <a:solidFill>
                  <a:schemeClr val="lt1"/>
                </a:solidFill>
                <a:latin typeface="Montserrat"/>
                <a:ea typeface="Montserrat"/>
                <a:cs typeface="Montserrat"/>
                <a:sym typeface="Montserrat"/>
              </a:rPr>
              <a:t>As seen in the table above, Logistic Regression is not giving great results,Decision Trees are had bit better than Logistic Regression,but having lesser recall value on test data.</a:t>
            </a:r>
            <a:endParaRPr sz="1600">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a:solidFill>
                <a:schemeClr val="lt1"/>
              </a:solidFill>
            </a:endParaRPr>
          </a:p>
          <a:p>
            <a:pPr marL="0" lvl="0" indent="0" algn="l" rtl="0">
              <a:spcBef>
                <a:spcPts val="0"/>
              </a:spcBef>
              <a:spcAft>
                <a:spcPts val="0"/>
              </a:spcAft>
              <a:buNone/>
            </a:pPr>
            <a:endParaRPr sz="1600">
              <a:solidFill>
                <a:schemeClr val="lt1"/>
              </a:solidFill>
            </a:endParaRPr>
          </a:p>
          <a:p>
            <a:pPr marL="0" lvl="0" indent="0" algn="l" rtl="0">
              <a:spcBef>
                <a:spcPts val="0"/>
              </a:spcBef>
              <a:spcAft>
                <a:spcPts val="0"/>
              </a:spcAft>
              <a:buNone/>
            </a:pPr>
            <a:r>
              <a:rPr lang="en-GB" sz="1600">
                <a:solidFill>
                  <a:schemeClr val="dk1"/>
                </a:solidFill>
                <a:latin typeface="Montserrat Medium"/>
                <a:ea typeface="Montserrat Medium"/>
                <a:cs typeface="Montserrat Medium"/>
                <a:sym typeface="Montserrat Medium"/>
              </a:rPr>
              <a:t>Observation 2</a:t>
            </a:r>
            <a:r>
              <a:rPr lang="en-GB" sz="1600">
                <a:solidFill>
                  <a:schemeClr val="dk1"/>
                </a:solidFill>
              </a:rPr>
              <a:t>:</a:t>
            </a:r>
            <a:r>
              <a:rPr lang="en-GB" sz="1600">
                <a:solidFill>
                  <a:schemeClr val="lt1"/>
                </a:solidFill>
                <a:latin typeface="Montserrat"/>
                <a:ea typeface="Montserrat"/>
                <a:cs typeface="Montserrat"/>
                <a:sym typeface="Montserrat"/>
              </a:rPr>
              <a:t>GB Classifier &amp; XBG Classifier  have performed equally good in terms of recall  Score and Test accuracy.</a:t>
            </a:r>
            <a:endParaRPr sz="1600">
              <a:solidFill>
                <a:schemeClr val="lt1"/>
              </a:solidFill>
              <a:latin typeface="Montserrat"/>
              <a:ea typeface="Montserrat"/>
              <a:cs typeface="Montserrat"/>
              <a:sym typeface="Montserrat"/>
            </a:endParaRPr>
          </a:p>
        </p:txBody>
      </p:sp>
      <p:pic>
        <p:nvPicPr>
          <p:cNvPr id="212" name="Google Shape;212;p35"/>
          <p:cNvPicPr preferRelativeResize="0"/>
          <p:nvPr/>
        </p:nvPicPr>
        <p:blipFill>
          <a:blip r:embed="rId3">
            <a:alphaModFix/>
          </a:blip>
          <a:stretch>
            <a:fillRect/>
          </a:stretch>
        </p:blipFill>
        <p:spPr>
          <a:xfrm>
            <a:off x="5269300" y="1466437"/>
            <a:ext cx="3540600" cy="2901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sz="1900"/>
          </a:p>
        </p:txBody>
      </p:sp>
      <p:sp>
        <p:nvSpPr>
          <p:cNvPr id="218" name="Google Shape;218;p36"/>
          <p:cNvSpPr txBox="1">
            <a:spLocks noGrp="1"/>
          </p:cNvSpPr>
          <p:nvPr>
            <p:ph type="body" idx="1"/>
          </p:nvPr>
        </p:nvSpPr>
        <p:spPr>
          <a:xfrm>
            <a:off x="311700" y="1152475"/>
            <a:ext cx="4370700" cy="26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1"/>
                </a:solidFill>
                <a:latin typeface="Montserrat Medium"/>
                <a:ea typeface="Montserrat Medium"/>
                <a:cs typeface="Montserrat Medium"/>
                <a:sym typeface="Montserrat Medium"/>
              </a:rPr>
              <a:t>Observation 3</a:t>
            </a:r>
            <a:r>
              <a:rPr lang="en-GB" sz="1600">
                <a:solidFill>
                  <a:schemeClr val="dk1"/>
                </a:solidFill>
              </a:rPr>
              <a:t>:</a:t>
            </a:r>
            <a:r>
              <a:rPr lang="en-GB" sz="1600">
                <a:solidFill>
                  <a:schemeClr val="lt1"/>
                </a:solidFill>
              </a:rPr>
              <a:t> </a:t>
            </a:r>
            <a:r>
              <a:rPr lang="en-GB" sz="1600">
                <a:solidFill>
                  <a:schemeClr val="lt1"/>
                </a:solidFill>
                <a:latin typeface="Montserrat"/>
                <a:ea typeface="Montserrat"/>
                <a:cs typeface="Montserrat"/>
                <a:sym typeface="Montserrat"/>
              </a:rPr>
              <a:t>From the above observation we have come to the conclusion that we would choose our model from RF Classifier </a:t>
            </a:r>
            <a:endParaRPr sz="1600">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lt1"/>
                </a:solidFill>
                <a:latin typeface="Montserrat"/>
                <a:ea typeface="Montserrat"/>
                <a:cs typeface="Montserrat"/>
                <a:sym typeface="Montserrat"/>
              </a:rPr>
              <a:t>or XGB Classifier. </a:t>
            </a:r>
            <a:endParaRPr>
              <a:solidFill>
                <a:schemeClr val="lt1"/>
              </a:solidFill>
            </a:endParaRPr>
          </a:p>
        </p:txBody>
      </p:sp>
      <p:pic>
        <p:nvPicPr>
          <p:cNvPr id="219" name="Google Shape;219;p36"/>
          <p:cNvPicPr preferRelativeResize="0"/>
          <p:nvPr/>
        </p:nvPicPr>
        <p:blipFill>
          <a:blip r:embed="rId3">
            <a:alphaModFix/>
          </a:blip>
          <a:stretch>
            <a:fillRect/>
          </a:stretch>
        </p:blipFill>
        <p:spPr>
          <a:xfrm>
            <a:off x="5101475" y="1347925"/>
            <a:ext cx="3452400" cy="26913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11340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a:p>
        </p:txBody>
      </p:sp>
      <p:sp>
        <p:nvSpPr>
          <p:cNvPr id="225" name="Google Shape;225;p37"/>
          <p:cNvSpPr txBox="1">
            <a:spLocks noGrp="1"/>
          </p:cNvSpPr>
          <p:nvPr>
            <p:ph type="body" idx="1"/>
          </p:nvPr>
        </p:nvSpPr>
        <p:spPr>
          <a:xfrm>
            <a:off x="311700" y="892375"/>
            <a:ext cx="8520600" cy="408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We had chosen Random Forest Classifier for our </a:t>
            </a:r>
            <a:endParaRPr sz="16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prediction and the best hyperparameters </a:t>
            </a:r>
            <a:endParaRPr sz="16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obtained are as below.</a:t>
            </a:r>
            <a:endParaRPr sz="1450">
              <a:solidFill>
                <a:schemeClr val="accent2"/>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criterion='gini'</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max_depth=25</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max_features='auto',</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max_leaf_nodes=None</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max_samples=None,</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min_impurity_decrease=0.0</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min_impurity_split=None,</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min_samples_leaf=2</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min_samples_split=10,</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min_weight_fraction_leaf=0.0</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n_estimators=800</a:t>
            </a:r>
            <a:endParaRPr sz="2050">
              <a:solidFill>
                <a:schemeClr val="lt1"/>
              </a:solidFill>
              <a:highlight>
                <a:srgbClr val="FFFFFF"/>
              </a:highlight>
              <a:latin typeface="Montserrat Medium"/>
              <a:ea typeface="Montserrat Medium"/>
              <a:cs typeface="Montserrat Medium"/>
              <a:sym typeface="Montserrat Medium"/>
            </a:endParaRPr>
          </a:p>
        </p:txBody>
      </p:sp>
      <p:pic>
        <p:nvPicPr>
          <p:cNvPr id="226" name="Google Shape;226;p37"/>
          <p:cNvPicPr preferRelativeResize="0"/>
          <p:nvPr/>
        </p:nvPicPr>
        <p:blipFill>
          <a:blip r:embed="rId3">
            <a:alphaModFix/>
          </a:blip>
          <a:stretch>
            <a:fillRect/>
          </a:stretch>
        </p:blipFill>
        <p:spPr>
          <a:xfrm>
            <a:off x="5857800" y="833475"/>
            <a:ext cx="2974500" cy="392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900" b="1">
                <a:latin typeface="Montserrat"/>
                <a:ea typeface="Montserrat"/>
                <a:cs typeface="Montserrat"/>
                <a:sym typeface="Montserrat"/>
              </a:rPr>
              <a:t>continued)</a:t>
            </a:r>
            <a:endParaRPr sz="1900"/>
          </a:p>
        </p:txBody>
      </p:sp>
      <p:sp>
        <p:nvSpPr>
          <p:cNvPr id="232" name="Google Shape;232;p38"/>
          <p:cNvSpPr txBox="1">
            <a:spLocks noGrp="1"/>
          </p:cNvSpPr>
          <p:nvPr>
            <p:ph type="body" idx="1"/>
          </p:nvPr>
        </p:nvSpPr>
        <p:spPr>
          <a:xfrm>
            <a:off x="395550" y="931538"/>
            <a:ext cx="5754300" cy="41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50">
                <a:solidFill>
                  <a:schemeClr val="lt1"/>
                </a:solidFill>
                <a:highlight>
                  <a:srgbClr val="FFFFFF"/>
                </a:highlight>
                <a:latin typeface="Montserrat Medium"/>
                <a:ea typeface="Montserrat Medium"/>
                <a:cs typeface="Montserrat Medium"/>
                <a:sym typeface="Montserrat Medium"/>
              </a:rPr>
              <a:t>We had chosen XG Boost Classifier for our prediction and the best hyperparameters obtained are as below.</a:t>
            </a:r>
            <a:endParaRPr sz="16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450">
              <a:solidFill>
                <a:schemeClr val="dk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dk1"/>
                </a:solidFill>
                <a:highlight>
                  <a:srgbClr val="FFFFFF"/>
                </a:highlight>
                <a:latin typeface="Montserrat Medium"/>
                <a:ea typeface="Montserrat Medium"/>
                <a:cs typeface="Montserrat Medium"/>
                <a:sym typeface="Montserrat Medium"/>
              </a:rPr>
              <a:t>Best hyperparameters</a:t>
            </a: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colsample_bylevel=1,</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colsample_bynode=1</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colsample_bytree=0.9,eta=0.3,gamma=0,</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learning_rate=0.1, max_delta_step=0, max_depth=5,</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min_child_weight=1, missing=None, n_estimators=100, n_jobs=1,nthread=4,num_boost_round=10</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objective='binary:logistic'</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550">
                <a:solidFill>
                  <a:schemeClr val="lt1"/>
                </a:solidFill>
                <a:highlight>
                  <a:srgbClr val="FFFFFF"/>
                </a:highlight>
                <a:latin typeface="Montserrat Medium"/>
                <a:ea typeface="Montserrat Medium"/>
                <a:cs typeface="Montserrat Medium"/>
                <a:sym typeface="Montserrat Medium"/>
              </a:rPr>
              <a:t>random_state=0, reg_alpha=0, reg_lambda=1,scale_pos_weight=90</a:t>
            </a:r>
            <a:endParaRPr sz="15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250">
                <a:solidFill>
                  <a:schemeClr val="lt1"/>
                </a:solidFill>
                <a:highlight>
                  <a:srgbClr val="FFFFFF"/>
                </a:highlight>
                <a:latin typeface="Montserrat"/>
                <a:ea typeface="Montserrat"/>
                <a:cs typeface="Montserrat"/>
                <a:sym typeface="Montserrat"/>
              </a:rPr>
              <a:t>           </a:t>
            </a:r>
            <a:endParaRPr sz="165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450">
              <a:solidFill>
                <a:schemeClr val="lt1"/>
              </a:solidFill>
              <a:highlight>
                <a:srgbClr val="FFFFFF"/>
              </a:highlight>
              <a:latin typeface="Montserrat Medium"/>
              <a:ea typeface="Montserrat Medium"/>
              <a:cs typeface="Montserrat Medium"/>
              <a:sym typeface="Montserrat Medium"/>
            </a:endParaRPr>
          </a:p>
        </p:txBody>
      </p:sp>
      <p:pic>
        <p:nvPicPr>
          <p:cNvPr id="233" name="Google Shape;233;p38"/>
          <p:cNvPicPr preferRelativeResize="0"/>
          <p:nvPr/>
        </p:nvPicPr>
        <p:blipFill>
          <a:blip r:embed="rId3">
            <a:alphaModFix/>
          </a:blip>
          <a:stretch>
            <a:fillRect/>
          </a:stretch>
        </p:blipFill>
        <p:spPr>
          <a:xfrm>
            <a:off x="6275675" y="1124975"/>
            <a:ext cx="2630725" cy="33036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700" b="1">
                <a:latin typeface="Montserrat"/>
                <a:ea typeface="Montserrat"/>
                <a:cs typeface="Montserrat"/>
                <a:sym typeface="Montserrat"/>
              </a:rPr>
              <a:t>(Hyperparameter tuned)</a:t>
            </a:r>
            <a:endParaRPr sz="1700"/>
          </a:p>
        </p:txBody>
      </p:sp>
      <p:sp>
        <p:nvSpPr>
          <p:cNvPr id="239" name="Google Shape;239;p39"/>
          <p:cNvSpPr txBox="1">
            <a:spLocks noGrp="1"/>
          </p:cNvSpPr>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pic>
        <p:nvPicPr>
          <p:cNvPr id="240" name="Google Shape;240;p39"/>
          <p:cNvPicPr preferRelativeResize="0"/>
          <p:nvPr/>
        </p:nvPicPr>
        <p:blipFill>
          <a:blip r:embed="rId3">
            <a:alphaModFix/>
          </a:blip>
          <a:stretch>
            <a:fillRect/>
          </a:stretch>
        </p:blipFill>
        <p:spPr>
          <a:xfrm>
            <a:off x="676350" y="982125"/>
            <a:ext cx="4321675" cy="1816650"/>
          </a:xfrm>
          <a:prstGeom prst="rect">
            <a:avLst/>
          </a:prstGeom>
          <a:noFill/>
          <a:ln w="9525" cap="flat" cmpd="sng">
            <a:solidFill>
              <a:schemeClr val="dk1"/>
            </a:solidFill>
            <a:prstDash val="solid"/>
            <a:round/>
            <a:headEnd type="none" w="sm" len="sm"/>
            <a:tailEnd type="none" w="sm" len="sm"/>
          </a:ln>
        </p:spPr>
      </p:pic>
      <p:pic>
        <p:nvPicPr>
          <p:cNvPr id="241" name="Google Shape;241;p39"/>
          <p:cNvPicPr preferRelativeResize="0"/>
          <p:nvPr/>
        </p:nvPicPr>
        <p:blipFill>
          <a:blip r:embed="rId4">
            <a:alphaModFix/>
          </a:blip>
          <a:stretch>
            <a:fillRect/>
          </a:stretch>
        </p:blipFill>
        <p:spPr>
          <a:xfrm>
            <a:off x="3528175" y="2989675"/>
            <a:ext cx="4788075" cy="1816650"/>
          </a:xfrm>
          <a:prstGeom prst="rect">
            <a:avLst/>
          </a:prstGeom>
          <a:noFill/>
          <a:ln w="9525" cap="flat" cmpd="sng">
            <a:solidFill>
              <a:schemeClr val="dk1"/>
            </a:solidFill>
            <a:prstDash val="solid"/>
            <a:round/>
            <a:headEnd type="none" w="sm" len="sm"/>
            <a:tailEnd type="none" w="sm" len="sm"/>
          </a:ln>
        </p:spPr>
      </p:pic>
      <p:sp>
        <p:nvSpPr>
          <p:cNvPr id="242" name="Google Shape;242;p39"/>
          <p:cNvSpPr txBox="1"/>
          <p:nvPr/>
        </p:nvSpPr>
        <p:spPr>
          <a:xfrm>
            <a:off x="6429400" y="1375925"/>
            <a:ext cx="2166300" cy="6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Random Forest Classifier</a:t>
            </a:r>
            <a:endParaRPr sz="1800" b="1">
              <a:solidFill>
                <a:schemeClr val="lt1"/>
              </a:solidFill>
              <a:latin typeface="Montserrat"/>
              <a:ea typeface="Montserrat"/>
              <a:cs typeface="Montserrat"/>
              <a:sym typeface="Montserrat"/>
            </a:endParaRPr>
          </a:p>
        </p:txBody>
      </p:sp>
      <p:sp>
        <p:nvSpPr>
          <p:cNvPr id="243" name="Google Shape;243;p39"/>
          <p:cNvSpPr/>
          <p:nvPr/>
        </p:nvSpPr>
        <p:spPr>
          <a:xfrm>
            <a:off x="5126676" y="1243925"/>
            <a:ext cx="1042800" cy="8931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9"/>
          <p:cNvSpPr txBox="1"/>
          <p:nvPr/>
        </p:nvSpPr>
        <p:spPr>
          <a:xfrm>
            <a:off x="615000" y="3466388"/>
            <a:ext cx="1677300" cy="7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XG Boost Classifier</a:t>
            </a:r>
            <a:endParaRPr sz="1800" b="1">
              <a:solidFill>
                <a:schemeClr val="lt1"/>
              </a:solidFill>
              <a:latin typeface="Montserrat"/>
              <a:ea typeface="Montserrat"/>
              <a:cs typeface="Montserrat"/>
              <a:sym typeface="Montserrat"/>
            </a:endParaRPr>
          </a:p>
        </p:txBody>
      </p:sp>
      <p:sp>
        <p:nvSpPr>
          <p:cNvPr id="245" name="Google Shape;245;p39"/>
          <p:cNvSpPr/>
          <p:nvPr/>
        </p:nvSpPr>
        <p:spPr>
          <a:xfrm>
            <a:off x="2124575" y="3397250"/>
            <a:ext cx="1160100" cy="893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235475" y="161125"/>
            <a:ext cx="8125800" cy="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a:t>
            </a:r>
            <a:r>
              <a:rPr lang="en-GB" sz="1800" b="1">
                <a:latin typeface="Montserrat"/>
                <a:ea typeface="Montserrat"/>
                <a:cs typeface="Montserrat"/>
                <a:sym typeface="Montserrat"/>
              </a:rPr>
              <a:t>(</a:t>
            </a:r>
            <a:r>
              <a:rPr lang="en-GB" sz="1800" b="1">
                <a:highlight>
                  <a:srgbClr val="FFFFFF"/>
                </a:highlight>
                <a:latin typeface="Montserrat"/>
                <a:ea typeface="Montserrat"/>
                <a:cs typeface="Montserrat"/>
                <a:sym typeface="Montserrat"/>
              </a:rPr>
              <a:t>Feature Importance</a:t>
            </a:r>
            <a:r>
              <a:rPr lang="en-GB" sz="1900" b="1">
                <a:latin typeface="Montserrat"/>
                <a:ea typeface="Montserrat"/>
                <a:cs typeface="Montserrat"/>
                <a:sym typeface="Montserrat"/>
              </a:rPr>
              <a:t>)</a:t>
            </a:r>
            <a:endParaRPr sz="1900"/>
          </a:p>
        </p:txBody>
      </p:sp>
      <p:sp>
        <p:nvSpPr>
          <p:cNvPr id="251" name="Google Shape;251;p40"/>
          <p:cNvSpPr txBox="1">
            <a:spLocks noGrp="1"/>
          </p:cNvSpPr>
          <p:nvPr>
            <p:ph type="body" idx="1"/>
          </p:nvPr>
        </p:nvSpPr>
        <p:spPr>
          <a:xfrm>
            <a:off x="255300" y="780950"/>
            <a:ext cx="8633400" cy="442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450">
              <a:solidFill>
                <a:schemeClr val="lt1"/>
              </a:solidFill>
              <a:highlight>
                <a:srgbClr val="FFFFFF"/>
              </a:highlight>
              <a:latin typeface="Montserrat Medium"/>
              <a:ea typeface="Montserrat Medium"/>
              <a:cs typeface="Montserrat Medium"/>
              <a:sym typeface="Montserrat Medium"/>
            </a:endParaRPr>
          </a:p>
        </p:txBody>
      </p:sp>
      <p:pic>
        <p:nvPicPr>
          <p:cNvPr id="252" name="Google Shape;252;p40"/>
          <p:cNvPicPr preferRelativeResize="0"/>
          <p:nvPr/>
        </p:nvPicPr>
        <p:blipFill>
          <a:blip r:embed="rId3">
            <a:alphaModFix/>
          </a:blip>
          <a:stretch>
            <a:fillRect/>
          </a:stretch>
        </p:blipFill>
        <p:spPr>
          <a:xfrm>
            <a:off x="235475" y="866688"/>
            <a:ext cx="3970401" cy="3077900"/>
          </a:xfrm>
          <a:prstGeom prst="rect">
            <a:avLst/>
          </a:prstGeom>
          <a:noFill/>
          <a:ln>
            <a:noFill/>
          </a:ln>
        </p:spPr>
      </p:pic>
      <p:pic>
        <p:nvPicPr>
          <p:cNvPr id="253" name="Google Shape;253;p40"/>
          <p:cNvPicPr preferRelativeResize="0"/>
          <p:nvPr/>
        </p:nvPicPr>
        <p:blipFill>
          <a:blip r:embed="rId4">
            <a:alphaModFix/>
          </a:blip>
          <a:stretch>
            <a:fillRect/>
          </a:stretch>
        </p:blipFill>
        <p:spPr>
          <a:xfrm>
            <a:off x="4461825" y="888475"/>
            <a:ext cx="4232899" cy="2916474"/>
          </a:xfrm>
          <a:prstGeom prst="rect">
            <a:avLst/>
          </a:prstGeom>
          <a:noFill/>
          <a:ln>
            <a:noFill/>
          </a:ln>
        </p:spPr>
      </p:pic>
      <p:sp>
        <p:nvSpPr>
          <p:cNvPr id="254" name="Google Shape;254;p40"/>
          <p:cNvSpPr txBox="1"/>
          <p:nvPr/>
        </p:nvSpPr>
        <p:spPr>
          <a:xfrm>
            <a:off x="347025" y="4499150"/>
            <a:ext cx="2875500" cy="5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XG Boost Classifie</a:t>
            </a:r>
            <a:r>
              <a:rPr lang="en-GB" sz="2000" b="1">
                <a:solidFill>
                  <a:schemeClr val="lt1"/>
                </a:solidFill>
                <a:latin typeface="Montserrat"/>
                <a:ea typeface="Montserrat"/>
                <a:cs typeface="Montserrat"/>
                <a:sym typeface="Montserrat"/>
              </a:rPr>
              <a:t>r</a:t>
            </a:r>
            <a:endParaRPr/>
          </a:p>
        </p:txBody>
      </p:sp>
      <p:sp>
        <p:nvSpPr>
          <p:cNvPr id="255" name="Google Shape;255;p40"/>
          <p:cNvSpPr txBox="1"/>
          <p:nvPr/>
        </p:nvSpPr>
        <p:spPr>
          <a:xfrm>
            <a:off x="5304625" y="4499150"/>
            <a:ext cx="3272100" cy="5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Random Forest Classifier</a:t>
            </a:r>
            <a:endParaRPr/>
          </a:p>
        </p:txBody>
      </p:sp>
      <p:sp>
        <p:nvSpPr>
          <p:cNvPr id="256" name="Google Shape;256;p40"/>
          <p:cNvSpPr/>
          <p:nvPr/>
        </p:nvSpPr>
        <p:spPr>
          <a:xfrm>
            <a:off x="1636000" y="3916500"/>
            <a:ext cx="421500" cy="5826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0"/>
          <p:cNvSpPr/>
          <p:nvPr/>
        </p:nvSpPr>
        <p:spPr>
          <a:xfrm>
            <a:off x="6729925" y="3804950"/>
            <a:ext cx="421500" cy="6444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0"/>
          <p:cNvSpPr txBox="1"/>
          <p:nvPr/>
        </p:nvSpPr>
        <p:spPr>
          <a:xfrm>
            <a:off x="2472725" y="3955950"/>
            <a:ext cx="3129300" cy="58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GB" sz="1750" b="1">
                <a:solidFill>
                  <a:schemeClr val="lt1"/>
                </a:solidFill>
                <a:highlight>
                  <a:srgbClr val="FFFFFF"/>
                </a:highlight>
                <a:latin typeface="Montserrat"/>
                <a:ea typeface="Montserrat"/>
                <a:cs typeface="Montserrat"/>
                <a:sym typeface="Montserrat"/>
              </a:rPr>
              <a:t>    </a:t>
            </a:r>
            <a:r>
              <a:rPr lang="en-GB" sz="1750" b="1">
                <a:solidFill>
                  <a:schemeClr val="dk1"/>
                </a:solidFill>
                <a:highlight>
                  <a:srgbClr val="FFFFFF"/>
                </a:highlight>
                <a:latin typeface="Montserrat"/>
                <a:ea typeface="Montserrat"/>
                <a:cs typeface="Montserrat"/>
                <a:sym typeface="Montserrat"/>
              </a:rPr>
              <a:t> </a:t>
            </a:r>
            <a:endParaRPr sz="1800" b="1">
              <a:solidFill>
                <a:schemeClr val="dk1"/>
              </a:solidFill>
              <a:highlight>
                <a:srgbClr val="FFFFFF"/>
              </a:highlight>
              <a:latin typeface="Montserrat"/>
              <a:ea typeface="Montserrat"/>
              <a:cs typeface="Montserrat"/>
              <a:sym typeface="Montserrat"/>
            </a:endParaRPr>
          </a:p>
          <a:p>
            <a:pPr marL="0" lvl="0" indent="0" algn="l" rtl="0">
              <a:spcBef>
                <a:spcPts val="9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Validation &amp; Selection </a:t>
            </a: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264" name="Google Shape;264;p41"/>
          <p:cNvSpPr txBox="1">
            <a:spLocks noGrp="1"/>
          </p:cNvSpPr>
          <p:nvPr>
            <p:ph type="body" idx="1"/>
          </p:nvPr>
        </p:nvSpPr>
        <p:spPr>
          <a:xfrm>
            <a:off x="123950" y="1017725"/>
            <a:ext cx="8708400" cy="4125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a:solidFill>
                  <a:schemeClr val="lt1"/>
                </a:solidFill>
                <a:latin typeface="Montserrat"/>
                <a:ea typeface="Montserrat"/>
                <a:cs typeface="Montserrat"/>
                <a:sym typeface="Montserrat"/>
              </a:rPr>
              <a:t>Random Forest Classifier</a:t>
            </a:r>
            <a:endParaRPr/>
          </a:p>
        </p:txBody>
      </p:sp>
      <p:pic>
        <p:nvPicPr>
          <p:cNvPr id="265" name="Google Shape;265;p41"/>
          <p:cNvPicPr preferRelativeResize="0"/>
          <p:nvPr/>
        </p:nvPicPr>
        <p:blipFill>
          <a:blip r:embed="rId3">
            <a:alphaModFix/>
          </a:blip>
          <a:stretch>
            <a:fillRect/>
          </a:stretch>
        </p:blipFill>
        <p:spPr>
          <a:xfrm>
            <a:off x="244898" y="1034061"/>
            <a:ext cx="4040425" cy="2754450"/>
          </a:xfrm>
          <a:prstGeom prst="rect">
            <a:avLst/>
          </a:prstGeom>
          <a:noFill/>
          <a:ln>
            <a:noFill/>
          </a:ln>
        </p:spPr>
      </p:pic>
      <p:sp>
        <p:nvSpPr>
          <p:cNvPr id="266" name="Google Shape;266;p41"/>
          <p:cNvSpPr txBox="1"/>
          <p:nvPr/>
        </p:nvSpPr>
        <p:spPr>
          <a:xfrm>
            <a:off x="2026500" y="4619450"/>
            <a:ext cx="4207500" cy="4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Montserrat"/>
                <a:ea typeface="Montserrat"/>
                <a:cs typeface="Montserrat"/>
                <a:sym typeface="Montserrat"/>
              </a:rPr>
              <a:t>XG Boost Classifie</a:t>
            </a:r>
            <a:r>
              <a:rPr lang="en-GB" sz="2000" b="1">
                <a:solidFill>
                  <a:schemeClr val="lt1"/>
                </a:solidFill>
                <a:latin typeface="Montserrat"/>
                <a:ea typeface="Montserrat"/>
                <a:cs typeface="Montserrat"/>
                <a:sym typeface="Montserrat"/>
              </a:rPr>
              <a:t>r</a:t>
            </a:r>
            <a:r>
              <a:rPr lang="en-GB" sz="1300" b="1">
                <a:solidFill>
                  <a:schemeClr val="lt1"/>
                </a:solidFill>
                <a:latin typeface="Montserrat"/>
                <a:ea typeface="Montserrat"/>
                <a:cs typeface="Montserrat"/>
                <a:sym typeface="Montserrat"/>
              </a:rPr>
              <a:t>(scale_pos_weight</a:t>
            </a:r>
            <a:r>
              <a:rPr lang="en-GB" sz="1600" b="1">
                <a:solidFill>
                  <a:schemeClr val="lt1"/>
                </a:solidFill>
                <a:latin typeface="Montserrat"/>
                <a:ea typeface="Montserrat"/>
                <a:cs typeface="Montserrat"/>
                <a:sym typeface="Montserrat"/>
              </a:rPr>
              <a:t>)</a:t>
            </a:r>
            <a:endParaRPr sz="1500" b="1">
              <a:solidFill>
                <a:schemeClr val="lt1"/>
              </a:solidFill>
              <a:highlight>
                <a:schemeClr val="lt1"/>
              </a:highlight>
              <a:latin typeface="Montserrat"/>
              <a:ea typeface="Montserrat"/>
              <a:cs typeface="Montserrat"/>
              <a:sym typeface="Montserrat"/>
            </a:endParaRPr>
          </a:p>
        </p:txBody>
      </p:sp>
      <p:sp>
        <p:nvSpPr>
          <p:cNvPr id="267" name="Google Shape;267;p41"/>
          <p:cNvSpPr/>
          <p:nvPr/>
        </p:nvSpPr>
        <p:spPr>
          <a:xfrm>
            <a:off x="2921875" y="3804825"/>
            <a:ext cx="421500" cy="6942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txBox="1"/>
          <p:nvPr/>
        </p:nvSpPr>
        <p:spPr>
          <a:xfrm>
            <a:off x="3154900" y="3865575"/>
            <a:ext cx="3037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GB" sz="1800" b="1">
                <a:solidFill>
                  <a:schemeClr val="lt1"/>
                </a:solidFill>
                <a:highlight>
                  <a:srgbClr val="FFFFFF"/>
                </a:highlight>
                <a:latin typeface="Montserrat"/>
                <a:ea typeface="Montserrat"/>
                <a:cs typeface="Montserrat"/>
                <a:sym typeface="Montserrat"/>
              </a:rPr>
              <a:t>    </a:t>
            </a:r>
            <a:r>
              <a:rPr lang="en-GB" sz="1800" b="1">
                <a:solidFill>
                  <a:schemeClr val="dk1"/>
                </a:solidFill>
                <a:highlight>
                  <a:srgbClr val="FFFFFF"/>
                </a:highlight>
                <a:latin typeface="Montserrat"/>
                <a:ea typeface="Montserrat"/>
                <a:cs typeface="Montserrat"/>
                <a:sym typeface="Montserrat"/>
              </a:rPr>
              <a:t>Precision vs Recall</a:t>
            </a:r>
            <a:endParaRPr sz="1800" b="1">
              <a:solidFill>
                <a:schemeClr val="dk1"/>
              </a:solidFill>
              <a:highlight>
                <a:srgbClr val="FFFFFF"/>
              </a:highlight>
              <a:latin typeface="Montserrat"/>
              <a:ea typeface="Montserrat"/>
              <a:cs typeface="Montserrat"/>
              <a:sym typeface="Montserrat"/>
            </a:endParaRPr>
          </a:p>
          <a:p>
            <a:pPr marL="0" lvl="0" indent="0" algn="l" rtl="0">
              <a:spcBef>
                <a:spcPts val="7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08800" y="0"/>
            <a:ext cx="8726400" cy="166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b="1">
              <a:latin typeface="Montserrat"/>
              <a:ea typeface="Montserrat"/>
              <a:cs typeface="Montserrat"/>
              <a:sym typeface="Montserrat"/>
            </a:endParaRPr>
          </a:p>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The Dilemma</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244725" y="1138525"/>
            <a:ext cx="8520600" cy="386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r>
              <a:rPr lang="en-GB" sz="1600">
                <a:solidFill>
                  <a:schemeClr val="lt1"/>
                </a:solidFill>
                <a:latin typeface="Montserrat Medium"/>
                <a:ea typeface="Montserrat Medium"/>
                <a:cs typeface="Montserrat Medium"/>
                <a:sym typeface="Montserrat Medium"/>
              </a:rPr>
              <a:t>Lending Club is the world’s largest online marketplace connecting borrowers and investors. An inevitable outcome of lending is default by borrowers. The idea of this project is to create a predictive model that identifies applicants who are relatively risky for a loan. In order to accomplish this, we organized the whole series into four parts as follows:</a:t>
            </a:r>
            <a:endParaRPr>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sz="16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a:solidFill>
                <a:schemeClr val="lt1"/>
              </a:solidFill>
              <a:latin typeface="Montserrat Medium"/>
              <a:ea typeface="Montserrat Medium"/>
              <a:cs typeface="Montserrat Medium"/>
              <a:sym typeface="Montserrat Medium"/>
            </a:endParaRPr>
          </a:p>
        </p:txBody>
      </p:sp>
      <p:pic>
        <p:nvPicPr>
          <p:cNvPr id="69" name="Google Shape;69;p15"/>
          <p:cNvPicPr preferRelativeResize="0"/>
          <p:nvPr/>
        </p:nvPicPr>
        <p:blipFill rotWithShape="1">
          <a:blip r:embed="rId3">
            <a:alphaModFix/>
          </a:blip>
          <a:srcRect t="-4340" b="4340"/>
          <a:stretch/>
        </p:blipFill>
        <p:spPr>
          <a:xfrm>
            <a:off x="657488" y="1138525"/>
            <a:ext cx="7695076" cy="2164375"/>
          </a:xfrm>
          <a:prstGeom prst="rect">
            <a:avLst/>
          </a:prstGeom>
          <a:noFill/>
          <a:ln>
            <a:noFill/>
          </a:ln>
        </p:spPr>
      </p:pic>
      <p:pic>
        <p:nvPicPr>
          <p:cNvPr id="70" name="Google Shape;70;p15"/>
          <p:cNvPicPr preferRelativeResize="0"/>
          <p:nvPr/>
        </p:nvPicPr>
        <p:blipFill rotWithShape="1">
          <a:blip r:embed="rId4">
            <a:alphaModFix/>
          </a:blip>
          <a:srcRect l="131240" t="-85110" r="-131240" b="85110"/>
          <a:stretch/>
        </p:blipFill>
        <p:spPr>
          <a:xfrm>
            <a:off x="4643600" y="92496"/>
            <a:ext cx="3352800" cy="885300"/>
          </a:xfrm>
          <a:prstGeom prst="rect">
            <a:avLst/>
          </a:prstGeom>
          <a:noFill/>
          <a:ln>
            <a:noFill/>
          </a:ln>
        </p:spPr>
      </p:pic>
      <p:pic>
        <p:nvPicPr>
          <p:cNvPr id="71" name="Google Shape;71;p15"/>
          <p:cNvPicPr preferRelativeResize="0"/>
          <p:nvPr/>
        </p:nvPicPr>
        <p:blipFill>
          <a:blip r:embed="rId5">
            <a:alphaModFix/>
          </a:blip>
          <a:stretch>
            <a:fillRect/>
          </a:stretch>
        </p:blipFill>
        <p:spPr>
          <a:xfrm>
            <a:off x="4804350" y="344925"/>
            <a:ext cx="2519550" cy="563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a:spLocks noGrp="1"/>
          </p:cNvSpPr>
          <p:nvPr>
            <p:ph type="title"/>
          </p:nvPr>
        </p:nvSpPr>
        <p:spPr>
          <a:xfrm>
            <a:off x="368600" y="232125"/>
            <a:ext cx="7997400" cy="734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2850" b="1">
                <a:solidFill>
                  <a:srgbClr val="CC0000"/>
                </a:solidFill>
                <a:highlight>
                  <a:srgbClr val="FFFFFF"/>
                </a:highlight>
                <a:latin typeface="Montserrat"/>
                <a:ea typeface="Montserrat"/>
                <a:cs typeface="Montserrat"/>
                <a:sym typeface="Montserrat"/>
              </a:rPr>
              <a:t>Conclusion</a:t>
            </a:r>
            <a:endParaRPr sz="2850" b="1">
              <a:solidFill>
                <a:srgbClr val="CC0000"/>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sz="1950" b="1">
              <a:solidFill>
                <a:srgbClr val="D5D5D5"/>
              </a:solidFill>
              <a:highlight>
                <a:srgbClr val="383838"/>
              </a:highlight>
              <a:latin typeface="Roboto"/>
              <a:ea typeface="Roboto"/>
              <a:cs typeface="Roboto"/>
              <a:sym typeface="Roboto"/>
            </a:endParaRPr>
          </a:p>
        </p:txBody>
      </p:sp>
      <p:sp>
        <p:nvSpPr>
          <p:cNvPr id="274" name="Google Shape;274;p42"/>
          <p:cNvSpPr txBox="1">
            <a:spLocks noGrp="1"/>
          </p:cNvSpPr>
          <p:nvPr>
            <p:ph type="body" idx="1"/>
          </p:nvPr>
        </p:nvSpPr>
        <p:spPr>
          <a:xfrm>
            <a:off x="311700" y="917150"/>
            <a:ext cx="8520600" cy="4150500"/>
          </a:xfrm>
          <a:prstGeom prst="rect">
            <a:avLst/>
          </a:prstGeom>
        </p:spPr>
        <p:txBody>
          <a:bodyPr spcFirstLastPara="1" wrap="square" lIns="91425" tIns="91425" rIns="91425" bIns="91425" anchor="t" anchorCtr="0">
            <a:noAutofit/>
          </a:bodyPr>
          <a:lstStyle/>
          <a:p>
            <a:pPr marL="457200" lvl="0" indent="-311150" algn="l" rtl="0">
              <a:spcBef>
                <a:spcPts val="600"/>
              </a:spcBef>
              <a:spcAft>
                <a:spcPts val="0"/>
              </a:spcAft>
              <a:buClr>
                <a:schemeClr val="lt1"/>
              </a:buClr>
              <a:buSzPts val="1300"/>
              <a:buFont typeface="Montserrat Medium"/>
              <a:buChar char="●"/>
            </a:pPr>
            <a:r>
              <a:rPr lang="en-GB" sz="1300">
                <a:solidFill>
                  <a:schemeClr val="lt1"/>
                </a:solidFill>
                <a:highlight>
                  <a:srgbClr val="FFFFFF"/>
                </a:highlight>
                <a:latin typeface="Montserrat Medium"/>
                <a:ea typeface="Montserrat Medium"/>
                <a:cs typeface="Montserrat Medium"/>
                <a:sym typeface="Montserrat Medium"/>
              </a:rPr>
              <a:t>The last_fico_range, grade, inq_last_6month features were found to be the most relevant for predicting loan default in. The current model tries to predict default biased data from credit analysts grade and assigned interest rate. . The XGB and Rf models provide substantial improvements on traditional credit screening. A recall score significantly and robustly above 90%, with AUC-ROC scores ≃74%. The features provided to the model in our study generalize to any lending activity and institution, beyond P2P lending. The present work could, therefore, be augmented in order to predict loan default risk without the need for human credit screening.</a:t>
            </a:r>
            <a:endParaRPr sz="1300">
              <a:solidFill>
                <a:schemeClr val="lt1"/>
              </a:solidFill>
              <a:highlight>
                <a:schemeClr val="dk2"/>
              </a:highlight>
              <a:latin typeface="Montserrat Medium"/>
              <a:ea typeface="Montserrat Medium"/>
              <a:cs typeface="Montserrat Medium"/>
              <a:sym typeface="Montserrat Medium"/>
            </a:endParaRPr>
          </a:p>
          <a:p>
            <a:pPr marL="457200" lvl="0" indent="-311150" algn="l" rtl="0">
              <a:spcBef>
                <a:spcPts val="0"/>
              </a:spcBef>
              <a:spcAft>
                <a:spcPts val="0"/>
              </a:spcAft>
              <a:buClr>
                <a:schemeClr val="lt1"/>
              </a:buClr>
              <a:buSzPts val="1300"/>
              <a:buFont typeface="Montserrat Medium"/>
              <a:buChar char="●"/>
            </a:pPr>
            <a:r>
              <a:rPr lang="en-GB" sz="1300">
                <a:solidFill>
                  <a:schemeClr val="lt1"/>
                </a:solidFill>
                <a:highlight>
                  <a:srgbClr val="FFFFFF"/>
                </a:highlight>
                <a:latin typeface="Montserrat Medium"/>
                <a:ea typeface="Montserrat Medium"/>
                <a:cs typeface="Montserrat Medium"/>
                <a:sym typeface="Montserrat Medium"/>
              </a:rPr>
              <a:t>Only the Random Forest., XGBoost, model is used, but there are many good ones out there even neural networks. The models can also be improved further by finer tunings on hyperparameter.</a:t>
            </a:r>
            <a:endParaRPr sz="1300">
              <a:solidFill>
                <a:schemeClr val="lt1"/>
              </a:solidFill>
              <a:highlight>
                <a:schemeClr val="dk2"/>
              </a:highlight>
              <a:latin typeface="Montserrat Medium"/>
              <a:ea typeface="Montserrat Medium"/>
              <a:cs typeface="Montserrat Medium"/>
              <a:sym typeface="Montserrat Medium"/>
            </a:endParaRPr>
          </a:p>
          <a:p>
            <a:pPr marL="457200" lvl="0" indent="-311150" algn="l" rtl="0">
              <a:spcBef>
                <a:spcPts val="0"/>
              </a:spcBef>
              <a:spcAft>
                <a:spcPts val="0"/>
              </a:spcAft>
              <a:buClr>
                <a:schemeClr val="lt1"/>
              </a:buClr>
              <a:buSzPts val="1300"/>
              <a:buFont typeface="Montserrat Medium"/>
              <a:buChar char="●"/>
            </a:pPr>
            <a:r>
              <a:rPr lang="en-GB" sz="1300">
                <a:solidFill>
                  <a:schemeClr val="lt1"/>
                </a:solidFill>
                <a:highlight>
                  <a:srgbClr val="FFFFFF"/>
                </a:highlight>
                <a:latin typeface="Montserrat Medium"/>
                <a:ea typeface="Montserrat Medium"/>
                <a:cs typeface="Montserrat Medium"/>
                <a:sym typeface="Montserrat Medium"/>
              </a:rPr>
              <a:t>In the bank loan behaviour prediction, for example, banks want to control the loss to a acceptable level, so they may use a relatively low threshold. This means more customers will be grouped as “potential bad customers” and their profiles will be checked carefully later by the credit risk management team. In this way, banks can detect the default behaviours in the earlier stage and conduct the corresponding actions to reduce the possible loss.</a:t>
            </a:r>
            <a:endParaRPr sz="1300">
              <a:solidFill>
                <a:schemeClr val="lt1"/>
              </a:solidFill>
              <a:highlight>
                <a:srgbClr val="FFFFFF"/>
              </a:highlight>
              <a:latin typeface="Montserrat Medium"/>
              <a:ea typeface="Montserrat Medium"/>
              <a:cs typeface="Montserrat Medium"/>
              <a:sym typeface="Montserrat Medium"/>
            </a:endParaRPr>
          </a:p>
          <a:p>
            <a:pPr marL="0" lvl="0" indent="0" algn="l" rtl="0">
              <a:spcBef>
                <a:spcPts val="50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CC0000"/>
                </a:solidFill>
                <a:latin typeface="Montserrat"/>
                <a:ea typeface="Montserrat"/>
                <a:cs typeface="Montserrat"/>
                <a:sym typeface="Montserrat"/>
              </a:rPr>
              <a:t>Challenges</a:t>
            </a:r>
            <a:endParaRPr/>
          </a:p>
        </p:txBody>
      </p:sp>
      <p:sp>
        <p:nvSpPr>
          <p:cNvPr id="280" name="Google Shape;28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Huge chunk of data was to be handled keeping in mind not to miss anything which is even of little relevance.</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Feature selection was quite a challenge as our dataset had many futuristic features which had no relevance for initial detection of loan defaulter.</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Computation time.</a:t>
            </a:r>
            <a:endParaRPr>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286" name="Google Shape;286;p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Pipeline</a:t>
            </a:r>
            <a:endParaRPr b="1">
              <a:latin typeface="Montserrat"/>
              <a:ea typeface="Montserrat"/>
              <a:cs typeface="Montserrat"/>
              <a:sym typeface="Montserrat"/>
            </a:endParaRPr>
          </a:p>
        </p:txBody>
      </p:sp>
      <p:sp>
        <p:nvSpPr>
          <p:cNvPr id="77" name="Google Shape;77;p16"/>
          <p:cNvSpPr txBox="1">
            <a:spLocks noGrp="1"/>
          </p:cNvSpPr>
          <p:nvPr>
            <p:ph type="body" idx="1"/>
          </p:nvPr>
        </p:nvSpPr>
        <p:spPr>
          <a:xfrm>
            <a:off x="311700" y="1152475"/>
            <a:ext cx="8520600" cy="3669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processing-1</a:t>
            </a:r>
            <a:r>
              <a:rPr lang="en-GB" sz="1600">
                <a:solidFill>
                  <a:schemeClr val="lt1"/>
                </a:solidFill>
                <a:latin typeface="Montserrat Medium"/>
                <a:ea typeface="Montserrat Medium"/>
                <a:cs typeface="Montserrat Medium"/>
                <a:sym typeface="Montserrat Medium"/>
              </a:rPr>
              <a:t>: In this first part we’ve removed unnecessary features. </a:t>
            </a:r>
            <a:endParaRPr sz="1600">
              <a:solidFill>
                <a:schemeClr val="lt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None/>
            </a:pPr>
            <a:r>
              <a:rPr lang="en-GB" sz="1600">
                <a:solidFill>
                  <a:schemeClr val="lt1"/>
                </a:solidFill>
                <a:latin typeface="Montserrat Medium"/>
                <a:ea typeface="Montserrat Medium"/>
                <a:cs typeface="Montserrat Medium"/>
                <a:sym typeface="Montserrat Medium"/>
              </a:rPr>
              <a:t>Since there were nearly many columns with all null values.</a:t>
            </a:r>
            <a:endParaRPr sz="1600">
              <a:solidFill>
                <a:schemeClr val="lt1"/>
              </a:solidFill>
              <a:latin typeface="Montserrat Medium"/>
              <a:ea typeface="Montserrat Medium"/>
              <a:cs typeface="Montserrat Medium"/>
              <a:sym typeface="Montserrat Medium"/>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processing-2</a:t>
            </a:r>
            <a:r>
              <a:rPr lang="en-GB" sz="1600">
                <a:solidFill>
                  <a:schemeClr val="lt1"/>
                </a:solidFill>
                <a:latin typeface="Montserrat Medium"/>
                <a:ea typeface="Montserrat Medium"/>
                <a:cs typeface="Montserrat Medium"/>
                <a:sym typeface="Montserrat Medium"/>
              </a:rPr>
              <a:t>:  In this part, we manually go through each features selected from part 1, And encoded the categorical features ,changed the columns containing date time values .</a:t>
            </a:r>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EDA</a:t>
            </a:r>
            <a:r>
              <a:rPr lang="en-GB" sz="1600">
                <a:solidFill>
                  <a:schemeClr val="lt1"/>
                </a:solidFill>
                <a:latin typeface="Montserrat Medium"/>
                <a:ea typeface="Montserrat Medium"/>
                <a:cs typeface="Montserrat Medium"/>
                <a:sym typeface="Montserrat Medium"/>
              </a:rPr>
              <a:t>: In in this part, we do some exploratory data analysis (EDA) on the features selected in part-1 and 2 to see the trend.</a:t>
            </a:r>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a:ea typeface="Montserrat Medium"/>
                <a:cs typeface="Montserrat Medium"/>
                <a:sym typeface="Montserrat Medium"/>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Create a model</a:t>
            </a:r>
            <a:r>
              <a:rPr lang="en-GB" sz="1600">
                <a:solidFill>
                  <a:schemeClr val="lt1"/>
                </a:solidFill>
                <a:latin typeface="Montserrat Medium"/>
                <a:ea typeface="Montserrat Medium"/>
                <a:cs typeface="Montserrat Medium"/>
                <a:sym typeface="Montserrat Medium"/>
              </a:rPr>
              <a:t>: Finally, In this last but not the last part, we create models. Creating a model is also not an easy task. It’s also an iterative process. we show how to start with a with a simple model, then slowly add complexity for better performance.</a:t>
            </a:r>
            <a:endParaRPr/>
          </a:p>
          <a:p>
            <a:pPr marL="457200" lvl="0" indent="-228600" algn="l" rtl="0">
              <a:lnSpc>
                <a:spcPct val="115000"/>
              </a:lnSpc>
              <a:spcBef>
                <a:spcPts val="0"/>
              </a:spcBef>
              <a:spcAft>
                <a:spcPts val="0"/>
              </a:spcAft>
              <a:buClr>
                <a:schemeClr val="lt1"/>
              </a:buClr>
              <a:buSzPts val="1800"/>
              <a:buNone/>
            </a:pP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246725"/>
            <a:ext cx="799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GB" b="1">
                <a:latin typeface="Montserrat"/>
                <a:ea typeface="Montserrat"/>
                <a:cs typeface="Montserrat"/>
                <a:sym typeface="Montserrat"/>
              </a:rPr>
              <a:t>Data Summary</a:t>
            </a:r>
            <a:endParaRPr/>
          </a:p>
        </p:txBody>
      </p:sp>
      <p:sp>
        <p:nvSpPr>
          <p:cNvPr id="83" name="Google Shape;83;p17"/>
          <p:cNvSpPr txBox="1">
            <a:spLocks noGrp="1"/>
          </p:cNvSpPr>
          <p:nvPr>
            <p:ph type="body" idx="1"/>
          </p:nvPr>
        </p:nvSpPr>
        <p:spPr>
          <a:xfrm>
            <a:off x="113400" y="1017725"/>
            <a:ext cx="8718900" cy="39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84" name="Google Shape;84;p17"/>
          <p:cNvPicPr preferRelativeResize="0"/>
          <p:nvPr/>
        </p:nvPicPr>
        <p:blipFill>
          <a:blip r:embed="rId3">
            <a:alphaModFix/>
          </a:blip>
          <a:stretch>
            <a:fillRect/>
          </a:stretch>
        </p:blipFill>
        <p:spPr>
          <a:xfrm>
            <a:off x="981298" y="897100"/>
            <a:ext cx="7181425" cy="4043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0" name="Google Shape;90;p18"/>
          <p:cNvSpPr txBox="1">
            <a:spLocks noGrp="1"/>
          </p:cNvSpPr>
          <p:nvPr>
            <p:ph type="body" idx="1"/>
          </p:nvPr>
        </p:nvSpPr>
        <p:spPr>
          <a:xfrm>
            <a:off x="311700" y="1152475"/>
            <a:ext cx="8520600" cy="34164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lang="en-GB">
                <a:solidFill>
                  <a:schemeClr val="dk1"/>
                </a:solidFill>
                <a:latin typeface="Montserrat Medium"/>
                <a:ea typeface="Montserrat Medium"/>
                <a:cs typeface="Montserrat Medium"/>
                <a:sym typeface="Montserrat Medium"/>
              </a:rPr>
              <a:t>loan_amnt</a:t>
            </a:r>
            <a:r>
              <a:rPr lang="en-GB">
                <a:solidFill>
                  <a:srgbClr val="134F5C"/>
                </a:solidFill>
                <a:latin typeface="Montserrat Medium"/>
                <a:ea typeface="Montserrat Medium"/>
                <a:cs typeface="Montserrat Medium"/>
                <a:sym typeface="Montserrat Medium"/>
              </a:rPr>
              <a:t>: </a:t>
            </a:r>
            <a:r>
              <a:rPr lang="en-GB" sz="1500">
                <a:solidFill>
                  <a:schemeClr val="lt1"/>
                </a:solidFill>
                <a:highlight>
                  <a:srgbClr val="FFFFFF"/>
                </a:highlight>
                <a:latin typeface="Montserrat Medium"/>
                <a:ea typeface="Montserrat Medium"/>
                <a:cs typeface="Montserrat Medium"/>
                <a:sym typeface="Montserrat Medium"/>
              </a:rPr>
              <a:t>The amount the borrower promises to repay, as set forth in the loan contract</a:t>
            </a:r>
            <a:r>
              <a:rPr lang="en-GB" sz="1500" i="1">
                <a:solidFill>
                  <a:schemeClr val="lt1"/>
                </a:solidFill>
                <a:highlight>
                  <a:srgbClr val="FFFFFF"/>
                </a:highlight>
                <a:latin typeface="Montserrat Medium"/>
                <a:ea typeface="Montserrat Medium"/>
                <a:cs typeface="Montserrat Medium"/>
                <a:sym typeface="Montserrat Medium"/>
              </a:rPr>
              <a:t>.</a:t>
            </a:r>
            <a:r>
              <a:rPr lang="en-GB" sz="1500">
                <a:solidFill>
                  <a:schemeClr val="lt1"/>
                </a:solidFill>
                <a:highlight>
                  <a:srgbClr val="FFFFFF"/>
                </a:highlight>
                <a:latin typeface="Montserrat Medium"/>
                <a:ea typeface="Montserrat Medium"/>
                <a:cs typeface="Montserrat Medium"/>
                <a:sym typeface="Montserrat Medium"/>
              </a:rPr>
              <a:t>The loan amount may exceed the original amount requested by the borrower if he or she elects to include points and other upfront costs in the loan.</a:t>
            </a:r>
            <a:endParaRPr sz="15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a:solidFill>
                <a:srgbClr val="134F5C"/>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r>
              <a:rPr lang="en-GB">
                <a:solidFill>
                  <a:schemeClr val="dk1"/>
                </a:solidFill>
                <a:latin typeface="Montserrat Medium"/>
                <a:ea typeface="Montserrat Medium"/>
                <a:cs typeface="Montserrat Medium"/>
                <a:sym typeface="Montserrat Medium"/>
              </a:rPr>
              <a:t>Purpose</a:t>
            </a:r>
            <a:r>
              <a:rPr lang="en-GB">
                <a:solidFill>
                  <a:srgbClr val="134F5C"/>
                </a:solidFill>
              </a:rPr>
              <a:t>:</a:t>
            </a:r>
            <a:r>
              <a:rPr lang="en-GB" sz="1450">
                <a:solidFill>
                  <a:schemeClr val="lt1"/>
                </a:solidFill>
                <a:highlight>
                  <a:srgbClr val="FFFFFF"/>
                </a:highlight>
                <a:latin typeface="Montserrat Medium"/>
                <a:ea typeface="Montserrat Medium"/>
                <a:cs typeface="Montserrat Medium"/>
                <a:sym typeface="Montserrat Medium"/>
              </a:rPr>
              <a:t>The purpose of the loan is used by the lender to make decisions on the risk and may even impact the </a:t>
            </a:r>
            <a:r>
              <a:rPr lang="en-GB" sz="1450">
                <a:solidFill>
                  <a:schemeClr val="lt1"/>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interest rate</a:t>
            </a:r>
            <a:r>
              <a:rPr lang="en-GB" sz="1450">
                <a:solidFill>
                  <a:schemeClr val="lt1"/>
                </a:solidFill>
                <a:highlight>
                  <a:srgbClr val="FFFFFF"/>
                </a:highlight>
                <a:latin typeface="Montserrat Medium"/>
                <a:ea typeface="Montserrat Medium"/>
                <a:cs typeface="Montserrat Medium"/>
                <a:sym typeface="Montserrat Medium"/>
              </a:rPr>
              <a:t> that is offered. For example, if an applicant is refinancing a mortgage after having taken some </a:t>
            </a:r>
            <a:r>
              <a:rPr lang="en-GB" sz="1450">
                <a:solidFill>
                  <a:schemeClr val="lt1"/>
                </a:solidFill>
                <a:highlight>
                  <a:srgbClr val="FFFFFF"/>
                </a:highlight>
                <a:uFill>
                  <a:noFill/>
                </a:uFill>
                <a:latin typeface="Montserrat Medium"/>
                <a:ea typeface="Montserrat Medium"/>
                <a:cs typeface="Montserrat Medium"/>
                <a:sym typeface="Montserrat Mediu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cash</a:t>
            </a:r>
            <a:r>
              <a:rPr lang="en-GB" sz="1450">
                <a:solidFill>
                  <a:schemeClr val="lt1"/>
                </a:solidFill>
                <a:highlight>
                  <a:srgbClr val="FFFFFF"/>
                </a:highlight>
                <a:latin typeface="Montserrat Medium"/>
                <a:ea typeface="Montserrat Medium"/>
                <a:cs typeface="Montserrat Medium"/>
                <a:sym typeface="Montserrat Medium"/>
              </a:rPr>
              <a:t> out, the lender might consider that an increase in risk and increase the interest rate that is offered or add additional conditions. Loan purpose is important to the process of obtaining mortgages or business loans that are connected with specific types of business activities.</a:t>
            </a:r>
            <a:endParaRPr sz="22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6" name="Google Shape;96;p19"/>
          <p:cNvSpPr txBox="1">
            <a:spLocks noGrp="1"/>
          </p:cNvSpPr>
          <p:nvPr>
            <p:ph type="body" idx="1"/>
          </p:nvPr>
        </p:nvSpPr>
        <p:spPr>
          <a:xfrm>
            <a:off x="419300" y="1228675"/>
            <a:ext cx="82185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Dti</a:t>
            </a:r>
            <a:r>
              <a:rPr lang="en-GB">
                <a:solidFill>
                  <a:srgbClr val="134F5C"/>
                </a:solidFill>
                <a:latin typeface="Montserrat Medium"/>
                <a:ea typeface="Montserrat Medium"/>
                <a:cs typeface="Montserrat Medium"/>
                <a:sym typeface="Montserrat Medium"/>
              </a:rPr>
              <a:t>: </a:t>
            </a:r>
            <a:r>
              <a:rPr lang="en-GB" sz="1550">
                <a:solidFill>
                  <a:schemeClr val="lt1"/>
                </a:solidFill>
                <a:latin typeface="Montserrat Medium"/>
                <a:ea typeface="Montserrat Medium"/>
                <a:cs typeface="Montserrat Medium"/>
                <a:sym typeface="Montserrat Medium"/>
              </a:rPr>
              <a:t>Your debt-to-income ratio is all your monthly debt payments divided by your gross monthly income. This number is one way lenders measure your ability to manage the monthly payments to repay the money you plan to borrow.</a:t>
            </a:r>
            <a:endParaRPr sz="155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55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Fico_range</a:t>
            </a:r>
            <a:r>
              <a:rPr lang="en-GB">
                <a:solidFill>
                  <a:srgbClr val="134F5C"/>
                </a:solidFill>
                <a:latin typeface="Montserrat Medium"/>
                <a:ea typeface="Montserrat Medium"/>
                <a:cs typeface="Montserrat Medium"/>
                <a:sym typeface="Montserrat Medium"/>
              </a:rPr>
              <a:t>: </a:t>
            </a:r>
            <a:r>
              <a:rPr lang="en-GB" sz="1500">
                <a:solidFill>
                  <a:schemeClr val="lt1"/>
                </a:solidFill>
                <a:highlight>
                  <a:srgbClr val="FFFFFF"/>
                </a:highlight>
                <a:latin typeface="Montserrat Medium"/>
                <a:ea typeface="Montserrat Medium"/>
                <a:cs typeface="Montserrat Medium"/>
                <a:sym typeface="Montserrat Medium"/>
              </a:rPr>
              <a:t>A FICO score is a </a:t>
            </a:r>
            <a:r>
              <a:rPr lang="en-GB" sz="1500">
                <a:solidFill>
                  <a:schemeClr val="lt1"/>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credit score</a:t>
            </a:r>
            <a:r>
              <a:rPr lang="en-GB" sz="1500">
                <a:solidFill>
                  <a:schemeClr val="lt1"/>
                </a:solidFill>
                <a:highlight>
                  <a:srgbClr val="FFFFFF"/>
                </a:highlight>
                <a:latin typeface="Montserrat Medium"/>
                <a:ea typeface="Montserrat Medium"/>
                <a:cs typeface="Montserrat Medium"/>
                <a:sym typeface="Montserrat Medium"/>
              </a:rPr>
              <a:t> created by the </a:t>
            </a:r>
            <a:r>
              <a:rPr lang="en-GB" sz="1500" u="sng">
                <a:solidFill>
                  <a:schemeClr val="lt1"/>
                </a:solidFill>
                <a:highlight>
                  <a:srgbClr val="FFFFFF"/>
                </a:highlight>
                <a:latin typeface="Montserrat Medium"/>
                <a:ea typeface="Montserrat Medium"/>
                <a:cs typeface="Montserrat Medium"/>
                <a:sym typeface="Montserrat Mediu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Fair Isaac Corporation (FICO)</a:t>
            </a:r>
            <a:r>
              <a:rPr lang="en-GB" sz="1500">
                <a:solidFill>
                  <a:schemeClr val="lt1"/>
                </a:solidFill>
                <a:highlight>
                  <a:srgbClr val="FFFFFF"/>
                </a:highlight>
                <a:latin typeface="Montserrat Medium"/>
                <a:ea typeface="Montserrat Medium"/>
                <a:cs typeface="Montserrat Medium"/>
                <a:sym typeface="Montserrat Medium"/>
              </a:rPr>
              <a:t>.</a:t>
            </a:r>
            <a:r>
              <a:rPr lang="en-GB" sz="1500" baseline="30000">
                <a:solidFill>
                  <a:schemeClr val="lt1"/>
                </a:solidFill>
                <a:highlight>
                  <a:srgbClr val="FFFFFF"/>
                </a:highlight>
                <a:latin typeface="Montserrat Medium"/>
                <a:ea typeface="Montserrat Medium"/>
                <a:cs typeface="Montserrat Medium"/>
                <a:sym typeface="Montserrat Medium"/>
              </a:rPr>
              <a:t>1</a:t>
            </a:r>
            <a:r>
              <a:rPr lang="en-GB" sz="1500">
                <a:solidFill>
                  <a:schemeClr val="lt1"/>
                </a:solidFill>
                <a:highlight>
                  <a:srgbClr val="FFFFFF"/>
                </a:highlight>
                <a:latin typeface="Montserrat Medium"/>
                <a:ea typeface="Montserrat Medium"/>
                <a:cs typeface="Montserrat Medium"/>
                <a:sym typeface="Montserrat Medium"/>
              </a:rPr>
              <a:t>﻿ Lenders use borrowers’ FICO scores along with other details on borrowers’ </a:t>
            </a:r>
            <a:r>
              <a:rPr lang="en-GB" sz="1500">
                <a:solidFill>
                  <a:schemeClr val="lt1"/>
                </a:solidFill>
                <a:highlight>
                  <a:srgbClr val="FFFFFF"/>
                </a:highlight>
                <a:uFill>
                  <a:noFill/>
                </a:uFill>
                <a:latin typeface="Montserrat Medium"/>
                <a:ea typeface="Montserrat Medium"/>
                <a:cs typeface="Montserrat Medium"/>
                <a:sym typeface="Montserrat Medium"/>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credit reports</a:t>
            </a:r>
            <a:r>
              <a:rPr lang="en-GB" sz="1500">
                <a:solidFill>
                  <a:schemeClr val="lt1"/>
                </a:solidFill>
                <a:highlight>
                  <a:srgbClr val="FFFFFF"/>
                </a:highlight>
                <a:latin typeface="Montserrat Medium"/>
                <a:ea typeface="Montserrat Medium"/>
                <a:cs typeface="Montserrat Medium"/>
                <a:sym typeface="Montserrat Medium"/>
              </a:rPr>
              <a:t> to assess </a:t>
            </a:r>
            <a:r>
              <a:rPr lang="en-GB" sz="1500">
                <a:solidFill>
                  <a:schemeClr val="lt1"/>
                </a:solidFill>
                <a:highlight>
                  <a:srgbClr val="FFFFFF"/>
                </a:highlight>
                <a:uFill>
                  <a:noFill/>
                </a:uFill>
                <a:latin typeface="Montserrat Medium"/>
                <a:ea typeface="Montserrat Medium"/>
                <a:cs typeface="Montserrat Medium"/>
                <a:sym typeface="Montserrat Medium"/>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credit risk</a:t>
            </a:r>
            <a:r>
              <a:rPr lang="en-GB" sz="1500">
                <a:solidFill>
                  <a:schemeClr val="lt1"/>
                </a:solidFill>
                <a:highlight>
                  <a:srgbClr val="FFFFFF"/>
                </a:highlight>
                <a:latin typeface="Montserrat Medium"/>
                <a:ea typeface="Montserrat Medium"/>
                <a:cs typeface="Montserrat Medium"/>
                <a:sym typeface="Montserrat Medium"/>
              </a:rPr>
              <a:t> and determine whether to extend credit. FICO scores take into account data in five areas to determine creditworthiness: payment history, current level of indebtedness, types of credit used, length of credit history, and new credit accounts.</a:t>
            </a:r>
            <a:endParaRPr sz="15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102" name="Google Shape;102;p20"/>
          <p:cNvSpPr txBox="1">
            <a:spLocks noGrp="1"/>
          </p:cNvSpPr>
          <p:nvPr>
            <p:ph type="body" idx="1"/>
          </p:nvPr>
        </p:nvSpPr>
        <p:spPr>
          <a:xfrm>
            <a:off x="311700" y="1152475"/>
            <a:ext cx="85206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Delinq_amnt : </a:t>
            </a:r>
            <a:r>
              <a:rPr lang="en-GB" sz="1500">
                <a:solidFill>
                  <a:schemeClr val="lt1"/>
                </a:solidFill>
                <a:latin typeface="Montserrat Medium"/>
                <a:ea typeface="Montserrat Medium"/>
                <a:cs typeface="Montserrat Medium"/>
                <a:sym typeface="Montserrat Medium"/>
              </a:rPr>
              <a:t>A loan is considered "delinquent" when a borrower doesn't make a loan payment on time. Most lenders allow consumers a grace period to make up a missed payment and get their loan out of delinquency. However, once a loan is delinquent for a certain period of time, it becomes at risk of going into default.</a:t>
            </a:r>
            <a:endParaRPr>
              <a:solidFill>
                <a:schemeClr val="lt1"/>
              </a:solidFill>
              <a:highlight>
                <a:srgbClr val="FFFFFF"/>
              </a:highlight>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500">
              <a:solidFill>
                <a:schemeClr val="lt1"/>
              </a:solidFill>
              <a:highlight>
                <a:srgbClr val="FFFFFF"/>
              </a:highlight>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r>
              <a:rPr lang="en-GB">
                <a:solidFill>
                  <a:srgbClr val="980000"/>
                </a:solidFill>
                <a:latin typeface="Montserrat Medium"/>
                <a:ea typeface="Montserrat Medium"/>
                <a:cs typeface="Montserrat Medium"/>
                <a:sym typeface="Montserrat Medium"/>
              </a:rPr>
              <a:t>inq_last_6mths</a:t>
            </a:r>
            <a:r>
              <a:rPr lang="en-GB">
                <a:solidFill>
                  <a:srgbClr val="134F5C"/>
                </a:solidFill>
                <a:latin typeface="Montserrat Medium"/>
                <a:ea typeface="Montserrat Medium"/>
                <a:cs typeface="Montserrat Medium"/>
                <a:sym typeface="Montserrat Medium"/>
              </a:rPr>
              <a:t>:</a:t>
            </a:r>
            <a:r>
              <a:rPr lang="en-GB">
                <a:solidFill>
                  <a:schemeClr val="lt1"/>
                </a:solidFill>
                <a:latin typeface="Montserrat Medium"/>
                <a:ea typeface="Montserrat Medium"/>
                <a:cs typeface="Montserrat Medium"/>
                <a:sym typeface="Montserrat Medium"/>
              </a:rPr>
              <a:t> </a:t>
            </a:r>
            <a:r>
              <a:rPr lang="en-GB" sz="1500">
                <a:solidFill>
                  <a:schemeClr val="lt1"/>
                </a:solidFill>
                <a:latin typeface="Montserrat Medium"/>
                <a:ea typeface="Montserrat Medium"/>
                <a:cs typeface="Montserrat Medium"/>
                <a:sym typeface="Montserrat Medium"/>
              </a:rPr>
              <a:t>The fundamental problem with multiple hard inquiries is that they influence lenders to form a negative impression about you credit behaviour. Too many hard inquiries over a short time-period showcase you as a credit-hungry customer with a consequently high risk-quotient.</a:t>
            </a:r>
            <a:endParaRPr sz="2300">
              <a:solidFill>
                <a:schemeClr val="lt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500">
              <a:solidFill>
                <a:schemeClr val="lt1"/>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62975" y="2467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a:ea typeface="Montserrat"/>
                <a:cs typeface="Montserrat"/>
                <a:sym typeface="Montserrat"/>
              </a:rPr>
              <a:t>Define Dependent Variable</a:t>
            </a:r>
            <a:endParaRPr b="1">
              <a:latin typeface="Montserrat"/>
              <a:ea typeface="Montserrat"/>
              <a:cs typeface="Montserrat"/>
              <a:sym typeface="Montserrat"/>
            </a:endParaRPr>
          </a:p>
        </p:txBody>
      </p:sp>
      <p:sp>
        <p:nvSpPr>
          <p:cNvPr id="108" name="Google Shape;108;p21"/>
          <p:cNvSpPr txBox="1">
            <a:spLocks noGrp="1"/>
          </p:cNvSpPr>
          <p:nvPr>
            <p:ph type="body" idx="1"/>
          </p:nvPr>
        </p:nvSpPr>
        <p:spPr>
          <a:xfrm>
            <a:off x="162975" y="769850"/>
            <a:ext cx="5079600" cy="4373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Fully Paid</a:t>
            </a:r>
            <a:r>
              <a:rPr lang="en-GB" sz="1100">
                <a:solidFill>
                  <a:schemeClr val="lt1"/>
                </a:solidFill>
                <a:highlight>
                  <a:srgbClr val="FFFFFF"/>
                </a:highlight>
                <a:latin typeface="Montserrat"/>
                <a:ea typeface="Montserrat"/>
                <a:cs typeface="Montserrat"/>
                <a:sym typeface="Montserrat"/>
              </a:rPr>
              <a:t>-&gt;Loan has been fully paid off.</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Charged off</a:t>
            </a:r>
            <a:r>
              <a:rPr lang="en-GB" sz="1100">
                <a:solidFill>
                  <a:schemeClr val="lt1"/>
                </a:solidFill>
                <a:highlight>
                  <a:srgbClr val="FFFFFF"/>
                </a:highlight>
                <a:latin typeface="Montserrat"/>
                <a:ea typeface="Montserrat"/>
                <a:cs typeface="Montserrat"/>
                <a:sym typeface="Montserrat"/>
              </a:rPr>
              <a:t>-&gt;Loan for which there is no longer a reasonable expectation of further payments.</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Does not meet the credit policy. Status:Fully Paid</a:t>
            </a:r>
            <a:r>
              <a:rPr lang="en-GB" sz="1100">
                <a:solidFill>
                  <a:schemeClr val="lt1"/>
                </a:solidFill>
                <a:highlight>
                  <a:srgbClr val="FFFFFF"/>
                </a:highlight>
                <a:latin typeface="Montserrat"/>
                <a:ea typeface="Montserrat"/>
                <a:cs typeface="Montserrat"/>
                <a:sym typeface="Montserrat"/>
              </a:rPr>
              <a:t>--&gt; While the loan was paid off, the loan application today would no longer meet the credit policy and wouldn't be approved on to the marketplace.</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Does not meet the credit policy. Status:charged off</a:t>
            </a:r>
            <a:r>
              <a:rPr lang="en-GB" sz="1100">
                <a:solidFill>
                  <a:schemeClr val="lt1"/>
                </a:solidFill>
                <a:highlight>
                  <a:srgbClr val="FFFFFF"/>
                </a:highlight>
                <a:latin typeface="Montserrat"/>
                <a:ea typeface="Montserrat"/>
                <a:cs typeface="Montserrat"/>
                <a:sym typeface="Montserrat"/>
              </a:rPr>
              <a:t>-&gt;While the loan was charged off, the loan application today would no longer meet the credit policy and wouldn't be approved on to the marketplace.</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Current</a:t>
            </a:r>
            <a:r>
              <a:rPr lang="en-GB" sz="1100">
                <a:solidFill>
                  <a:schemeClr val="lt1"/>
                </a:solidFill>
                <a:highlight>
                  <a:srgbClr val="FFFFFF"/>
                </a:highlight>
                <a:latin typeface="Montserrat"/>
                <a:ea typeface="Montserrat"/>
                <a:cs typeface="Montserrat"/>
                <a:sym typeface="Montserrat"/>
              </a:rPr>
              <a:t>-&gt;Loan is up to date on current payments.,</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In Grace period</a:t>
            </a:r>
            <a:r>
              <a:rPr lang="en-GB" sz="1100">
                <a:solidFill>
                  <a:schemeClr val="lt1"/>
                </a:solidFill>
                <a:highlight>
                  <a:srgbClr val="FFFFFF"/>
                </a:highlight>
                <a:latin typeface="Montserrat"/>
                <a:ea typeface="Montserrat"/>
                <a:cs typeface="Montserrat"/>
                <a:sym typeface="Montserrat"/>
              </a:rPr>
              <a:t>-&gt;The loan is past due but still in the grace period of 15 days.</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Late(30-120)</a:t>
            </a:r>
            <a:r>
              <a:rPr lang="en-GB" sz="1100">
                <a:solidFill>
                  <a:schemeClr val="lt1"/>
                </a:solidFill>
                <a:highlight>
                  <a:srgbClr val="FFFFFF"/>
                </a:highlight>
                <a:latin typeface="Montserrat"/>
                <a:ea typeface="Montserrat"/>
                <a:cs typeface="Montserrat"/>
                <a:sym typeface="Montserrat"/>
              </a:rPr>
              <a:t>-&gt;Loan hasn't been paid in 31 to 120 days (late on the current payment).</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100" b="1">
                <a:solidFill>
                  <a:schemeClr val="lt1"/>
                </a:solidFill>
                <a:highlight>
                  <a:srgbClr val="FFFFFF"/>
                </a:highlight>
                <a:latin typeface="Montserrat"/>
                <a:ea typeface="Montserrat"/>
                <a:cs typeface="Montserrat"/>
                <a:sym typeface="Montserrat"/>
              </a:rPr>
              <a:t>Late(16-30)</a:t>
            </a:r>
            <a:r>
              <a:rPr lang="en-GB" sz="1100">
                <a:solidFill>
                  <a:schemeClr val="lt1"/>
                </a:solidFill>
                <a:highlight>
                  <a:srgbClr val="FFFFFF"/>
                </a:highlight>
                <a:latin typeface="Montserrat"/>
                <a:ea typeface="Montserrat"/>
                <a:cs typeface="Montserrat"/>
                <a:sym typeface="Montserrat"/>
              </a:rPr>
              <a:t>-&gt;Loan hasn't been paid in 16 to 30 days (late on the current payment).</a:t>
            </a:r>
            <a:endParaRPr sz="1100">
              <a:solidFill>
                <a:schemeClr val="lt1"/>
              </a:solidFill>
              <a:highlight>
                <a:srgbClr val="FFFFFF"/>
              </a:highlight>
              <a:latin typeface="Montserrat"/>
              <a:ea typeface="Montserrat"/>
              <a:cs typeface="Montserrat"/>
              <a:sym typeface="Montserrat"/>
            </a:endParaRPr>
          </a:p>
          <a:p>
            <a:pPr marL="0" lvl="0" indent="0" algn="l" rtl="0">
              <a:spcBef>
                <a:spcPts val="600"/>
              </a:spcBef>
              <a:spcAft>
                <a:spcPts val="0"/>
              </a:spcAft>
              <a:buNone/>
            </a:pPr>
            <a:r>
              <a:rPr lang="en-GB" sz="1200" b="1">
                <a:solidFill>
                  <a:schemeClr val="lt1"/>
                </a:solidFill>
                <a:highlight>
                  <a:srgbClr val="FFFFFF"/>
                </a:highlight>
                <a:latin typeface="Montserrat"/>
                <a:ea typeface="Montserrat"/>
                <a:cs typeface="Montserrat"/>
                <a:sym typeface="Montserrat"/>
              </a:rPr>
              <a:t>Default</a:t>
            </a:r>
            <a:r>
              <a:rPr lang="en-GB" sz="1200">
                <a:solidFill>
                  <a:schemeClr val="lt1"/>
                </a:solidFill>
                <a:highlight>
                  <a:srgbClr val="FFFFFF"/>
                </a:highlight>
                <a:latin typeface="Montserrat"/>
                <a:ea typeface="Montserrat"/>
                <a:cs typeface="Montserrat"/>
                <a:sym typeface="Montserrat"/>
              </a:rPr>
              <a:t>-&gt;Loan is defaulted on and no payment has been made for more than 121 days.</a:t>
            </a:r>
            <a:endParaRPr sz="1200">
              <a:solidFill>
                <a:schemeClr val="lt1"/>
              </a:solidFill>
              <a:highlight>
                <a:srgbClr val="FFFFFF"/>
              </a:highlight>
              <a:latin typeface="Montserrat"/>
              <a:ea typeface="Montserrat"/>
              <a:cs typeface="Montserrat"/>
              <a:sym typeface="Montserrat"/>
            </a:endParaRPr>
          </a:p>
          <a:p>
            <a:pPr marL="0" lvl="0" indent="0" algn="l" rtl="0">
              <a:lnSpc>
                <a:spcPct val="115000"/>
              </a:lnSpc>
              <a:spcBef>
                <a:spcPts val="500"/>
              </a:spcBef>
              <a:spcAft>
                <a:spcPts val="0"/>
              </a:spcAft>
              <a:buSzPts val="1800"/>
              <a:buNone/>
            </a:pPr>
            <a:endParaRPr/>
          </a:p>
        </p:txBody>
      </p:sp>
      <p:pic>
        <p:nvPicPr>
          <p:cNvPr id="109" name="Google Shape;109;p21"/>
          <p:cNvPicPr preferRelativeResize="0"/>
          <p:nvPr/>
        </p:nvPicPr>
        <p:blipFill>
          <a:blip r:embed="rId3">
            <a:alphaModFix/>
          </a:blip>
          <a:stretch>
            <a:fillRect/>
          </a:stretch>
        </p:blipFill>
        <p:spPr>
          <a:xfrm>
            <a:off x="5416175" y="619700"/>
            <a:ext cx="3470325" cy="42402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1565</Words>
  <Application>Microsoft Office PowerPoint</Application>
  <PresentationFormat>On-screen Show (16:9)</PresentationFormat>
  <Paragraphs>163</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Montserrat</vt:lpstr>
      <vt:lpstr>Montserrat SemiBold</vt:lpstr>
      <vt:lpstr>Montserrat Medium</vt:lpstr>
      <vt:lpstr>Courier New</vt:lpstr>
      <vt:lpstr>Roboto</vt:lpstr>
      <vt:lpstr>Simple Light</vt:lpstr>
      <vt:lpstr>Capstone Project - 2 Team 2 : Loan Default Prediction  Presented By: Shubham Kumar </vt:lpstr>
      <vt:lpstr>Let’s Catch The Defaulters</vt:lpstr>
      <vt:lpstr> The Dilemma</vt:lpstr>
      <vt:lpstr>Data Pipeline</vt:lpstr>
      <vt:lpstr>Data Summary</vt:lpstr>
      <vt:lpstr>Data Summary</vt:lpstr>
      <vt:lpstr>Data Summary</vt:lpstr>
      <vt:lpstr>Data Summary</vt:lpstr>
      <vt:lpstr>Define Dependent Variable</vt:lpstr>
      <vt:lpstr>Define Dependent Variable</vt:lpstr>
      <vt:lpstr>Define Dependent Variable</vt:lpstr>
      <vt:lpstr>Futuristic Features</vt:lpstr>
      <vt:lpstr>EDA </vt:lpstr>
      <vt:lpstr>EDA  (continued)</vt:lpstr>
      <vt:lpstr>EDA (continued)</vt:lpstr>
      <vt:lpstr>EDA (continued)</vt:lpstr>
      <vt:lpstr>EDA (continued)</vt:lpstr>
      <vt:lpstr>EDA (Implement KNN Imputer for missing value) </vt:lpstr>
      <vt:lpstr>Preparing dataset for modeling </vt:lpstr>
      <vt:lpstr>Applying Model (Baseline Model)</vt:lpstr>
      <vt:lpstr>Model Validation &amp; Selection(SMOTE)</vt:lpstr>
      <vt:lpstr>Model Validation &amp; Selection(Classification Matrix)</vt:lpstr>
      <vt:lpstr>Model Validation &amp; Selection(continued)</vt:lpstr>
      <vt:lpstr>Model Validation &amp; Selection(continued)</vt:lpstr>
      <vt:lpstr>Model Validation &amp; Selection(continued)</vt:lpstr>
      <vt:lpstr>Model Validation &amp; Selection(continued)</vt:lpstr>
      <vt:lpstr>Model Validation &amp; Selection(Hyperparameter tuned)</vt:lpstr>
      <vt:lpstr>Model Validation &amp; Selection(Feature Importance)</vt:lpstr>
      <vt:lpstr>Model Validation &amp; Selection  </vt:lpstr>
      <vt:lpstr>Conclusion </vt:lpstr>
      <vt:lpstr>Challenges</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Team 2 : Loan Default Prediction  Presented By: Shubham Kumar </dc:title>
  <cp:lastModifiedBy>SHUBHAM</cp:lastModifiedBy>
  <cp:revision>1</cp:revision>
  <dcterms:modified xsi:type="dcterms:W3CDTF">2021-06-09T07:52:26Z</dcterms:modified>
</cp:coreProperties>
</file>