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5143500" type="screen16x9"/>
  <p:notesSz cx="6858000" cy="9144000"/>
  <p:embeddedFontLst>
    <p:embeddedFont>
      <p:font typeface="Montserrat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0142238A-EC66-4362-968F-4DC4D7067996}">
  <a:tblStyle styleId="{0142238A-EC66-4362-968F-4DC4D706799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-78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d9fba04088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d9fba04088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da0fd98a3e_2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da0fd98a3e_2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da0fd98a3e_2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da0fd98a3e_2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da0fd98a3e_2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da0fd98a3e_2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da0fd98a3e_2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da0fd98a3e_2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da0fd98a3e_2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da0fd98a3e_2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da0fd98a3e_2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da0fd98a3e_2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da0fd98a3e_2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da0fd98a3e_2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da0fd98a3e_2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da0fd98a3e_2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da0fd98a3e_2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da0fd98a3e_2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a9b0fa6a9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a9b0fa6a9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a9b0fa6a9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a9b0fa6a9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a9b0fa6a94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a9b0fa6a94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a9b0fa6a94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a9b0fa6a94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a9b0fa6a9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a9b0fa6a9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a9b0fa6a94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a9b0fa6a94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da0fd98a3e_2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da0fd98a3e_2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d9fba04088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d9fba04088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d9faa1ff65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d9faa1ff65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d9fba04088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d9fba04088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d9fba04088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d9fba04088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8602975" y="66525"/>
            <a:ext cx="348619" cy="35795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319775" y="1114775"/>
            <a:ext cx="8512500" cy="30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9144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 sz="4200" b="1" dirty="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Capstone Project - 2</a:t>
            </a:r>
            <a:endParaRPr sz="4200" b="1" dirty="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 sz="30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Team 2</a:t>
            </a:r>
            <a:endParaRPr sz="30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 sz="30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Taxi Mobility Surge Price Prediction</a:t>
            </a:r>
            <a:endParaRPr sz="30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800" b="1" u="sng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 sz="1600" b="1" dirty="0" err="1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Shubham</a:t>
            </a:r>
            <a:r>
              <a:rPr lang="en-GB" sz="1600" b="1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Kumar</a:t>
            </a:r>
            <a:endParaRPr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ANOVA:</a:t>
            </a:r>
            <a:endParaRPr/>
          </a:p>
        </p:txBody>
      </p:sp>
      <p:sp>
        <p:nvSpPr>
          <p:cNvPr id="120" name="Google Shape;120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1" name="Google Shape;12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000" y="1296325"/>
            <a:ext cx="6766700" cy="3847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Chi-Square:</a:t>
            </a:r>
            <a:endParaRPr/>
          </a:p>
        </p:txBody>
      </p:sp>
      <p:sp>
        <p:nvSpPr>
          <p:cNvPr id="127" name="Google Shape;127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8" name="Google Shape;128;p23"/>
          <p:cNvPicPr preferRelativeResize="0"/>
          <p:nvPr/>
        </p:nvPicPr>
        <p:blipFill rotWithShape="1">
          <a:blip r:embed="rId3">
            <a:alphaModFix/>
          </a:blip>
          <a:srcRect l="940" t="-3720" r="2122" b="-1686"/>
          <a:stretch/>
        </p:blipFill>
        <p:spPr>
          <a:xfrm>
            <a:off x="200175" y="947850"/>
            <a:ext cx="6482750" cy="367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Models used:</a:t>
            </a:r>
            <a:endParaRPr/>
          </a:p>
        </p:txBody>
      </p:sp>
      <p:sp>
        <p:nvSpPr>
          <p:cNvPr id="134" name="Google Shape;134;p24"/>
          <p:cNvSpPr txBox="1">
            <a:spLocks noGrp="1"/>
          </p:cNvSpPr>
          <p:nvPr>
            <p:ph type="body" idx="1"/>
          </p:nvPr>
        </p:nvSpPr>
        <p:spPr>
          <a:xfrm>
            <a:off x="598600" y="1530575"/>
            <a:ext cx="8233800" cy="303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4"/>
          <p:cNvSpPr txBox="1"/>
          <p:nvPr/>
        </p:nvSpPr>
        <p:spPr>
          <a:xfrm>
            <a:off x="390300" y="1101175"/>
            <a:ext cx="52551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lang="en-GB" sz="16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Logistic Regression Classifier</a:t>
            </a: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lang="en-GB" sz="16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SVM Classifier</a:t>
            </a: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lang="en-GB" sz="16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Random Forest Classifier</a:t>
            </a: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lang="en-GB" sz="16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XGBoost Classifier</a:t>
            </a: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One vs One  and One vs Rest:</a:t>
            </a:r>
            <a:endParaRPr/>
          </a:p>
        </p:txBody>
      </p:sp>
      <p:sp>
        <p:nvSpPr>
          <p:cNvPr id="141" name="Google Shape;141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5"/>
          <p:cNvSpPr txBox="1"/>
          <p:nvPr/>
        </p:nvSpPr>
        <p:spPr>
          <a:xfrm>
            <a:off x="0" y="4476150"/>
            <a:ext cx="22968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One vs One</a:t>
            </a: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" name="Google Shape;143;p25"/>
          <p:cNvSpPr txBox="1"/>
          <p:nvPr/>
        </p:nvSpPr>
        <p:spPr>
          <a:xfrm>
            <a:off x="6741900" y="4476150"/>
            <a:ext cx="20904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One vs Rest</a:t>
            </a: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4" name="Google Shape;14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250" y="1152475"/>
            <a:ext cx="4169975" cy="318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4475" y="1085100"/>
            <a:ext cx="4462026" cy="3256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6" name="Google Shape;146;p25"/>
          <p:cNvCxnSpPr/>
          <p:nvPr/>
        </p:nvCxnSpPr>
        <p:spPr>
          <a:xfrm>
            <a:off x="4572000" y="1017725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7" name="Google Shape;147;p25"/>
          <p:cNvCxnSpPr/>
          <p:nvPr/>
        </p:nvCxnSpPr>
        <p:spPr>
          <a:xfrm>
            <a:off x="4429675" y="1046300"/>
            <a:ext cx="39000" cy="384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8" name="Google Shape;148;p25"/>
          <p:cNvCxnSpPr/>
          <p:nvPr/>
        </p:nvCxnSpPr>
        <p:spPr>
          <a:xfrm>
            <a:off x="4439450" y="987625"/>
            <a:ext cx="29400" cy="373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9" name="Google Shape;149;p25"/>
          <p:cNvSpPr txBox="1"/>
          <p:nvPr/>
        </p:nvSpPr>
        <p:spPr>
          <a:xfrm>
            <a:off x="2296800" y="1250250"/>
            <a:ext cx="1094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dk1"/>
                </a:solidFill>
              </a:rPr>
              <a:t>R</a:t>
            </a:r>
            <a:r>
              <a:rPr lang="en-GB" b="1"/>
              <a:t> </a:t>
            </a:r>
            <a:r>
              <a:rPr lang="en-GB"/>
              <a:t>Vs </a:t>
            </a:r>
            <a:r>
              <a:rPr lang="en-GB" b="1"/>
              <a:t>B</a:t>
            </a:r>
            <a:endParaRPr b="1"/>
          </a:p>
        </p:txBody>
      </p:sp>
      <p:sp>
        <p:nvSpPr>
          <p:cNvPr id="150" name="Google Shape;150;p25"/>
          <p:cNvSpPr txBox="1"/>
          <p:nvPr/>
        </p:nvSpPr>
        <p:spPr>
          <a:xfrm>
            <a:off x="2346850" y="2253900"/>
            <a:ext cx="801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FF"/>
                </a:solidFill>
              </a:rPr>
              <a:t>B </a:t>
            </a:r>
            <a:r>
              <a:rPr lang="en-GB"/>
              <a:t>Vs </a:t>
            </a:r>
            <a:r>
              <a:rPr lang="en-GB" b="1"/>
              <a:t>B</a:t>
            </a:r>
            <a:endParaRPr b="1"/>
          </a:p>
        </p:txBody>
      </p:sp>
      <p:sp>
        <p:nvSpPr>
          <p:cNvPr id="151" name="Google Shape;151;p25"/>
          <p:cNvSpPr txBox="1"/>
          <p:nvPr/>
        </p:nvSpPr>
        <p:spPr>
          <a:xfrm>
            <a:off x="2346925" y="3451825"/>
            <a:ext cx="801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FF0000"/>
                </a:solidFill>
              </a:rPr>
              <a:t>R </a:t>
            </a:r>
            <a:r>
              <a:rPr lang="en-GB">
                <a:solidFill>
                  <a:srgbClr val="172B4D"/>
                </a:solidFill>
              </a:rPr>
              <a:t>Vs </a:t>
            </a:r>
            <a:r>
              <a:rPr lang="en-GB" b="1">
                <a:solidFill>
                  <a:srgbClr val="0000FF"/>
                </a:solidFill>
              </a:rPr>
              <a:t>B</a:t>
            </a:r>
            <a:endParaRPr b="1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Logistic Regression:</a:t>
            </a:r>
            <a:endParaRPr/>
          </a:p>
        </p:txBody>
      </p:sp>
      <p:sp>
        <p:nvSpPr>
          <p:cNvPr id="157" name="Google Shape;157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6"/>
          <p:cNvSpPr txBox="1"/>
          <p:nvPr/>
        </p:nvSpPr>
        <p:spPr>
          <a:xfrm>
            <a:off x="311700" y="1101175"/>
            <a:ext cx="5333700" cy="24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lang="en-GB" sz="16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One vs Rest approach (“ovr”)</a:t>
            </a: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lang="en-GB" sz="16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Hyperparameter Tuning( Bayesian Optimisation)-C:0.001, solver:”lbfgs”,penalty=l2</a:t>
            </a: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lang="en-GB" sz="16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Metric Scores- Accuracy=72%, Precision=72%, Recall=70% &amp; f1_score=71%</a:t>
            </a: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9" name="Google Shape;159;p26"/>
          <p:cNvPicPr preferRelativeResize="0"/>
          <p:nvPr/>
        </p:nvPicPr>
        <p:blipFill rotWithShape="1">
          <a:blip r:embed="rId3">
            <a:alphaModFix/>
          </a:blip>
          <a:srcRect l="50000"/>
          <a:stretch/>
        </p:blipFill>
        <p:spPr>
          <a:xfrm>
            <a:off x="5500450" y="915850"/>
            <a:ext cx="319295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Support Vector Machine:</a:t>
            </a:r>
            <a:endParaRPr/>
          </a:p>
        </p:txBody>
      </p:sp>
      <p:sp>
        <p:nvSpPr>
          <p:cNvPr id="165" name="Google Shape;165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7"/>
          <p:cNvSpPr txBox="1"/>
          <p:nvPr/>
        </p:nvSpPr>
        <p:spPr>
          <a:xfrm>
            <a:off x="390300" y="1101175"/>
            <a:ext cx="5255100" cy="27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lang="en-GB" sz="16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One vs One approach (“ovo”)</a:t>
            </a: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lang="en-GB" sz="16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Parameters - C:1, degree =3, </a:t>
            </a: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lang="en-GB" sz="16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Kernel - Poly Kernel is giving us the best results. Accuracy i.e 72%, Precision=73%, Recall=70% &amp; f1_score=70%</a:t>
            </a: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>
                <a:solidFill>
                  <a:schemeClr val="lt1"/>
                </a:solidFill>
              </a:rPr>
              <a:t> </a:t>
            </a:r>
            <a:endParaRPr sz="2300">
              <a:solidFill>
                <a:schemeClr val="lt1"/>
              </a:solidFill>
            </a:endParaRPr>
          </a:p>
        </p:txBody>
      </p:sp>
      <p:pic>
        <p:nvPicPr>
          <p:cNvPr id="167" name="Google Shape;167;p27"/>
          <p:cNvPicPr preferRelativeResize="0"/>
          <p:nvPr/>
        </p:nvPicPr>
        <p:blipFill rotWithShape="1">
          <a:blip r:embed="rId3">
            <a:alphaModFix/>
          </a:blip>
          <a:srcRect l="2103" r="12732"/>
          <a:stretch/>
        </p:blipFill>
        <p:spPr>
          <a:xfrm>
            <a:off x="5554750" y="1036188"/>
            <a:ext cx="3277550" cy="3071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Random Forest Classifier:</a:t>
            </a:r>
            <a:endParaRPr/>
          </a:p>
        </p:txBody>
      </p:sp>
      <p:sp>
        <p:nvSpPr>
          <p:cNvPr id="173" name="Google Shape;173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778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8"/>
          <p:cNvSpPr txBox="1"/>
          <p:nvPr/>
        </p:nvSpPr>
        <p:spPr>
          <a:xfrm>
            <a:off x="311700" y="1236625"/>
            <a:ext cx="4778100" cy="26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lang="en-GB" sz="16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Hyper parameter Tuning(Bayesian Search)-</a:t>
            </a: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(</a:t>
            </a:r>
            <a:r>
              <a:rPr lang="en-GB" sz="1600" b="1">
                <a:solidFill>
                  <a:schemeClr val="lt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'max_depth', 8),</a:t>
            </a:r>
            <a:endParaRPr sz="1600" b="1">
              <a:solidFill>
                <a:schemeClr val="lt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lt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('min_samples_leaf', 10),                     ('min_samples_split', 50),</a:t>
            </a:r>
            <a:endParaRPr sz="1600" b="1">
              <a:solidFill>
                <a:schemeClr val="lt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lt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('n_estimators', 100)</a:t>
            </a: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lang="en-GB" sz="16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accuracy= 72%,</a:t>
            </a: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precision=73%, recall=70%,fi_score=71%</a:t>
            </a: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5" name="Google Shape;175;p28"/>
          <p:cNvPicPr preferRelativeResize="0"/>
          <p:nvPr/>
        </p:nvPicPr>
        <p:blipFill rotWithShape="1">
          <a:blip r:embed="rId3">
            <a:alphaModFix/>
          </a:blip>
          <a:srcRect t="10785"/>
          <a:stretch/>
        </p:blipFill>
        <p:spPr>
          <a:xfrm>
            <a:off x="5089800" y="1152475"/>
            <a:ext cx="3947825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XGBoost Classifier:</a:t>
            </a:r>
            <a:endParaRPr/>
          </a:p>
        </p:txBody>
      </p:sp>
      <p:sp>
        <p:nvSpPr>
          <p:cNvPr id="181" name="Google Shape;181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9"/>
          <p:cNvSpPr txBox="1"/>
          <p:nvPr/>
        </p:nvSpPr>
        <p:spPr>
          <a:xfrm>
            <a:off x="311700" y="1152475"/>
            <a:ext cx="5255100" cy="27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lang="en-GB" sz="16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Hyperparameters-gamma=0, learning_rate=0.1,</a:t>
            </a: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max_depth=15, n_estimators=100, objective='multi:softprob'</a:t>
            </a: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lang="en-GB" sz="16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Metric Scores- accuracy=72%, precision=73%, recall=70%,f1_score=71%</a:t>
            </a: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>
                <a:solidFill>
                  <a:schemeClr val="lt1"/>
                </a:solidFill>
              </a:rPr>
              <a:t> </a:t>
            </a:r>
            <a:endParaRPr sz="2300">
              <a:solidFill>
                <a:schemeClr val="lt1"/>
              </a:solidFill>
            </a:endParaRPr>
          </a:p>
        </p:txBody>
      </p:sp>
      <p:pic>
        <p:nvPicPr>
          <p:cNvPr id="183" name="Google Shape;18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5550" y="1638775"/>
            <a:ext cx="3708452" cy="25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SHAP Values:</a:t>
            </a:r>
            <a:endParaRPr/>
          </a:p>
        </p:txBody>
      </p:sp>
      <p:sp>
        <p:nvSpPr>
          <p:cNvPr id="189" name="Google Shape;189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30"/>
          <p:cNvSpPr txBox="1"/>
          <p:nvPr/>
        </p:nvSpPr>
        <p:spPr>
          <a:xfrm>
            <a:off x="311700" y="1152475"/>
            <a:ext cx="5255100" cy="12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chemeClr val="lt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chemeClr val="lt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>
                <a:solidFill>
                  <a:schemeClr val="lt1"/>
                </a:solidFill>
              </a:rPr>
              <a:t> </a:t>
            </a:r>
            <a:endParaRPr sz="2300">
              <a:solidFill>
                <a:schemeClr val="lt1"/>
              </a:solidFill>
            </a:endParaRPr>
          </a:p>
        </p:txBody>
      </p:sp>
      <p:pic>
        <p:nvPicPr>
          <p:cNvPr id="191" name="Google Shape;19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375" y="1017725"/>
            <a:ext cx="5732100" cy="399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Which model did we choose and why?</a:t>
            </a:r>
            <a:endParaRPr/>
          </a:p>
        </p:txBody>
      </p:sp>
      <p:sp>
        <p:nvSpPr>
          <p:cNvPr id="197" name="Google Shape;197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31"/>
          <p:cNvSpPr txBox="1"/>
          <p:nvPr/>
        </p:nvSpPr>
        <p:spPr>
          <a:xfrm>
            <a:off x="311700" y="1152475"/>
            <a:ext cx="5255100" cy="12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chemeClr val="lt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chemeClr val="lt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>
                <a:solidFill>
                  <a:schemeClr val="lt1"/>
                </a:solidFill>
              </a:rPr>
              <a:t> </a:t>
            </a:r>
            <a:endParaRPr sz="2300">
              <a:solidFill>
                <a:schemeClr val="lt1"/>
              </a:solidFill>
            </a:endParaRPr>
          </a:p>
        </p:txBody>
      </p:sp>
      <p:sp>
        <p:nvSpPr>
          <p:cNvPr id="199" name="Google Shape;199;p31"/>
          <p:cNvSpPr txBox="1"/>
          <p:nvPr/>
        </p:nvSpPr>
        <p:spPr>
          <a:xfrm>
            <a:off x="616575" y="1314275"/>
            <a:ext cx="7106700" cy="21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lang="en-GB" sz="16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We choose logistic regression as it’s evaluation scores is very similar to other complicated models but it is computationally cheaper and more interpretable.</a:t>
            </a: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lang="en-GB" sz="16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Accuracy : 72%</a:t>
            </a: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lang="en-GB" sz="16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Recall : 72%</a:t>
            </a: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lang="en-GB" sz="16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Precision : 72%</a:t>
            </a: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lang="en-GB" sz="16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This is the most consistent performing model with same scores for all metrics.</a:t>
            </a: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1871500" y="445025"/>
            <a:ext cx="5428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                </a:t>
            </a:r>
            <a:r>
              <a:rPr lang="en-GB" sz="3000" b="1">
                <a:latin typeface="Montserrat"/>
                <a:ea typeface="Montserrat"/>
                <a:cs typeface="Montserrat"/>
                <a:sym typeface="Montserrat"/>
              </a:rPr>
              <a:t>Content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387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pTHeyOlem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933875" y="1338350"/>
            <a:ext cx="6465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933875" y="9515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64" name="Google Shape;64;p14"/>
          <p:cNvGraphicFramePr/>
          <p:nvPr/>
        </p:nvGraphicFramePr>
        <p:xfrm>
          <a:off x="1970063" y="1196400"/>
          <a:ext cx="5428800" cy="3437425"/>
        </p:xfrm>
        <a:graphic>
          <a:graphicData uri="http://schemas.openxmlformats.org/drawingml/2006/table">
            <a:tbl>
              <a:tblPr>
                <a:noFill/>
                <a:tableStyleId>{0142238A-EC66-4362-968F-4DC4D7067996}</a:tableStyleId>
              </a:tblPr>
              <a:tblGrid>
                <a:gridCol w="5428800"/>
              </a:tblGrid>
              <a:tr h="600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600" b="1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Title</a:t>
                      </a:r>
                      <a:endParaRPr sz="2600" b="1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</a:tr>
              <a:tr h="2837250">
                <a:tc>
                  <a:txBody>
                    <a:bodyPr/>
                    <a:lstStyle/>
                    <a:p>
                      <a:pPr marL="457200" lvl="0" indent="-330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Montserrat"/>
                        <a:buChar char="●"/>
                      </a:pPr>
                      <a:r>
                        <a:rPr lang="en-GB" sz="1600" b="1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Problem Statement</a:t>
                      </a:r>
                      <a:endParaRPr sz="1600" b="1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457200" lvl="0" indent="-330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Montserrat"/>
                        <a:buChar char="●"/>
                      </a:pPr>
                      <a:r>
                        <a:rPr lang="en-GB" sz="1600" b="1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Data Summary</a:t>
                      </a:r>
                      <a:endParaRPr sz="1600" b="1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457200" lvl="0" indent="-330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Montserrat"/>
                        <a:buChar char="●"/>
                      </a:pPr>
                      <a:r>
                        <a:rPr lang="en-GB" sz="1600" b="1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Comparing features with Surge Pricing Type</a:t>
                      </a:r>
                      <a:endParaRPr sz="1600" b="1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457200" lvl="0" indent="-330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Montserrat"/>
                        <a:buChar char="●"/>
                      </a:pPr>
                      <a:r>
                        <a:rPr lang="en-GB" sz="1600" b="1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Feature Selection</a:t>
                      </a:r>
                      <a:endParaRPr sz="1600" b="1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457200" lvl="0" indent="-330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Montserrat"/>
                        <a:buChar char="●"/>
                      </a:pPr>
                      <a:r>
                        <a:rPr lang="en-GB" sz="1600" b="1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Models used</a:t>
                      </a:r>
                      <a:endParaRPr sz="1600" b="1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457200" lvl="0" indent="-330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Montserrat"/>
                        <a:buChar char="●"/>
                      </a:pPr>
                      <a:r>
                        <a:rPr lang="en-GB" sz="1600" b="1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Which model did we choose and why?</a:t>
                      </a:r>
                      <a:endParaRPr sz="1600" b="1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457200" lvl="0" indent="-330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Montserrat"/>
                        <a:buChar char="●"/>
                      </a:pPr>
                      <a:r>
                        <a:rPr lang="en-GB" sz="1600" b="1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Challenges</a:t>
                      </a:r>
                      <a:endParaRPr sz="1600" b="1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457200" lvl="0" indent="-330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Montserrat"/>
                        <a:buChar char="●"/>
                      </a:pPr>
                      <a:r>
                        <a:rPr lang="en-GB" sz="1600" b="1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Conclusion</a:t>
                      </a:r>
                      <a:endParaRPr sz="1600" b="1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Challenges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5" name="Google Shape;205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32"/>
          <p:cNvSpPr txBox="1"/>
          <p:nvPr/>
        </p:nvSpPr>
        <p:spPr>
          <a:xfrm>
            <a:off x="2156550" y="1970650"/>
            <a:ext cx="7138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32"/>
          <p:cNvSpPr txBox="1"/>
          <p:nvPr/>
        </p:nvSpPr>
        <p:spPr>
          <a:xfrm>
            <a:off x="795775" y="1402900"/>
            <a:ext cx="7138800" cy="24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en-GB" sz="16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Lots of NaN values in the dataset.</a:t>
            </a: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en-GB" sz="16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Some features like Var1,Var2,Var3 are not clearly explained.</a:t>
            </a: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lang="en-GB" sz="16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Choosing the right encoding technique for categorical features.</a:t>
            </a: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en-GB" sz="16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Choosing the right features for modelling.</a:t>
            </a: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en-GB" sz="16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Faced issues while running the models as the dataset is large.</a:t>
            </a: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lang="en-GB" sz="16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Choosing the right models as there is not much difference in accuracy.</a:t>
            </a: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Conclusion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3" name="Google Shape;213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33"/>
          <p:cNvSpPr txBox="1"/>
          <p:nvPr/>
        </p:nvSpPr>
        <p:spPr>
          <a:xfrm>
            <a:off x="311700" y="1336425"/>
            <a:ext cx="8266800" cy="22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lang="en-GB" sz="1600" b="1">
                <a:solidFill>
                  <a:schemeClr val="lt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We build a predictive model which can help Sigma Cabs in predicting Surge Pricing Types proactively.</a:t>
            </a:r>
            <a:endParaRPr sz="1600" b="1">
              <a:solidFill>
                <a:schemeClr val="lt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lang="en-GB" sz="1600" b="1">
                <a:solidFill>
                  <a:schemeClr val="lt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This will helps in matching the right cab with the right customer quickly and efficiently</a:t>
            </a:r>
            <a:endParaRPr sz="1600" b="1">
              <a:solidFill>
                <a:schemeClr val="lt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lang="en-GB" sz="1600" b="1">
                <a:solidFill>
                  <a:schemeClr val="lt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They can increase their customer base and profit by providing better services.</a:t>
            </a:r>
            <a:endParaRPr sz="1600" b="1">
              <a:solidFill>
                <a:schemeClr val="lt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Q &amp; 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0" name="Google Shape;220;p3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Problem Statement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OP</a:t>
            </a:r>
            <a:endParaRPr/>
          </a:p>
        </p:txBody>
      </p:sp>
      <p:sp>
        <p:nvSpPr>
          <p:cNvPr id="71" name="Google Shape;71;p15"/>
          <p:cNvSpPr txBox="1"/>
          <p:nvPr/>
        </p:nvSpPr>
        <p:spPr>
          <a:xfrm>
            <a:off x="1983025" y="2057400"/>
            <a:ext cx="7138800" cy="8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5"/>
          <p:cNvSpPr txBox="1"/>
          <p:nvPr/>
        </p:nvSpPr>
        <p:spPr>
          <a:xfrm>
            <a:off x="311700" y="1264175"/>
            <a:ext cx="7831200" cy="12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rgbClr val="172B4D"/>
              </a:buClr>
              <a:buSzPts val="1600"/>
              <a:buFont typeface="Montserrat"/>
              <a:buChar char="●"/>
            </a:pPr>
            <a:r>
              <a:rPr lang="en-GB" sz="16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The goal is to build a predictive model which can help Sigma Cabs in predicting Surge Pricing Type proactively.</a:t>
            </a: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600"/>
              <a:buFont typeface="Montserrat"/>
              <a:buChar char="●"/>
            </a:pPr>
            <a:r>
              <a:rPr lang="en-GB" sz="16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This will help them in matching the right priced cabs with the right customers quickly and efficiently.</a:t>
            </a:r>
            <a:endParaRPr sz="1600"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260075" y="2950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Data Summary: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311700" y="2389575"/>
            <a:ext cx="8520600" cy="21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6"/>
          <p:cNvSpPr txBox="1"/>
          <p:nvPr/>
        </p:nvSpPr>
        <p:spPr>
          <a:xfrm>
            <a:off x="778650" y="867700"/>
            <a:ext cx="7736700" cy="30861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Data set name</a:t>
            </a:r>
            <a:r>
              <a:rPr lang="en-GB"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GB" sz="16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Data Sigma Cabs</a:t>
            </a: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Shape</a:t>
            </a:r>
            <a:endParaRPr sz="16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lang="en-GB" sz="16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Rows -- 131,662</a:t>
            </a: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lang="en-GB" sz="16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Columns--14</a:t>
            </a: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Features</a:t>
            </a:r>
            <a:endParaRPr sz="16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Trip_ID,Trip_Distance,Type_of_Cab,Customer_since_months,    Life_Style_Index, Confidence_Life_Style_Index,Destination_Type, Customer_Rating,Cancellation_Last_1Month,Var1,Var2,Var3,Gender, Surge_Pricing_Type </a:t>
            </a:r>
            <a:endParaRPr sz="16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311700" y="2525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Comparing Trip Distance with Surge Pricing Type: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463" y="1251850"/>
            <a:ext cx="8048625" cy="376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>
            <a:spLocks noGrp="1"/>
          </p:cNvSpPr>
          <p:nvPr>
            <p:ph type="title"/>
          </p:nvPr>
        </p:nvSpPr>
        <p:spPr>
          <a:xfrm>
            <a:off x="311700" y="211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Comparing Customer Rating with Surge Pricing Type: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363" y="1203863"/>
            <a:ext cx="8048625" cy="376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       Count of Type of Cab with Gender Filter</a:t>
            </a:r>
            <a:endParaRPr b="1"/>
          </a:p>
        </p:txBody>
      </p:sp>
      <p:sp>
        <p:nvSpPr>
          <p:cNvPr id="99" name="Google Shape;99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6775" y="1300550"/>
            <a:ext cx="5759550" cy="297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Features selection:</a:t>
            </a:r>
            <a:endParaRPr/>
          </a:p>
        </p:txBody>
      </p:sp>
      <p:sp>
        <p:nvSpPr>
          <p:cNvPr id="106" name="Google Shape;106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endParaRPr/>
          </a:p>
        </p:txBody>
      </p:sp>
      <p:sp>
        <p:nvSpPr>
          <p:cNvPr id="107" name="Google Shape;107;p20"/>
          <p:cNvSpPr txBox="1"/>
          <p:nvPr/>
        </p:nvSpPr>
        <p:spPr>
          <a:xfrm>
            <a:off x="426325" y="1141475"/>
            <a:ext cx="5184900" cy="14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Methods used:</a:t>
            </a: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lang="en-GB" sz="16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Extra Tree Classifier</a:t>
            </a: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lang="en-GB" sz="16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ANOVA</a:t>
            </a: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lang="en-GB" sz="16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Chi-Square</a:t>
            </a: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Extra Trees Classifier:</a:t>
            </a:r>
            <a:endParaRPr/>
          </a:p>
        </p:txBody>
      </p:sp>
      <p:sp>
        <p:nvSpPr>
          <p:cNvPr id="113" name="Google Shape;113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325" y="1017725"/>
            <a:ext cx="8515350" cy="412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CC0000"/>
      </a:dk1>
      <a:lt1>
        <a:srgbClr val="134F5C"/>
      </a:lt1>
      <a:dk2>
        <a:srgbClr val="F5FDFF"/>
      </a:dk2>
      <a:lt2>
        <a:srgbClr val="FFF1F1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506</Words>
  <Application>Microsoft Office PowerPoint</Application>
  <PresentationFormat>On-screen Show (16:9)</PresentationFormat>
  <Paragraphs>109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Montserrat</vt:lpstr>
      <vt:lpstr>Simple Light</vt:lpstr>
      <vt:lpstr>Capstone Project - 2 Team 2 Taxi Mobility Surge Price Prediction   Shubham Kumar</vt:lpstr>
      <vt:lpstr>                Content</vt:lpstr>
      <vt:lpstr>Problem Statement</vt:lpstr>
      <vt:lpstr>Data Summary:</vt:lpstr>
      <vt:lpstr>Comparing Trip Distance with Surge Pricing Type: </vt:lpstr>
      <vt:lpstr>Comparing Customer Rating with Surge Pricing Type: </vt:lpstr>
      <vt:lpstr>       Count of Type of Cab with Gender Filter</vt:lpstr>
      <vt:lpstr>Features selection:</vt:lpstr>
      <vt:lpstr>Extra Trees Classifier:</vt:lpstr>
      <vt:lpstr>ANOVA:</vt:lpstr>
      <vt:lpstr>Chi-Square:</vt:lpstr>
      <vt:lpstr>Models used:</vt:lpstr>
      <vt:lpstr>One vs One  and One vs Rest:</vt:lpstr>
      <vt:lpstr>Logistic Regression:</vt:lpstr>
      <vt:lpstr>Support Vector Machine:</vt:lpstr>
      <vt:lpstr>Random Forest Classifier:</vt:lpstr>
      <vt:lpstr>XGBoost Classifier:</vt:lpstr>
      <vt:lpstr>SHAP Values:</vt:lpstr>
      <vt:lpstr>Which model did we choose and why?</vt:lpstr>
      <vt:lpstr>Challenges</vt:lpstr>
      <vt:lpstr>Conclusion</vt:lpstr>
      <vt:lpstr>Q &amp; 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- 2 Team 2 Taxi Mobility Surge Price Prediction   Shubham Kumar</dc:title>
  <dc:creator>SHUBHAM</dc:creator>
  <cp:lastModifiedBy>SHUBHAM</cp:lastModifiedBy>
  <cp:revision>1</cp:revision>
  <dcterms:modified xsi:type="dcterms:W3CDTF">2021-05-30T16:45:43Z</dcterms:modified>
</cp:coreProperties>
</file>