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63" d="100"/>
          <a:sy n="63" d="100"/>
        </p:scale>
        <p:origin x="724"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10/3/2025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10/3/2025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043680" y="3983005"/>
            <a:ext cx="6065519" cy="1760961"/>
          </a:xfrm>
        </p:spPr>
        <p:txBody>
          <a:bodyPr>
            <a:normAutofit/>
          </a:bodyPr>
          <a:lstStyle/>
          <a:p>
            <a:pPr algn="r"/>
            <a:r>
              <a:rPr lang="en-US" b="0" dirty="0">
                <a:solidFill>
                  <a:schemeClr val="tx1"/>
                </a:solidFill>
              </a:rPr>
              <a:t>Student Name :Shubham </a:t>
            </a:r>
            <a:r>
              <a:rPr lang="en-US" b="0" dirty="0" err="1">
                <a:solidFill>
                  <a:schemeClr val="tx1"/>
                </a:solidFill>
              </a:rPr>
              <a:t>Budhsingh</a:t>
            </a:r>
            <a:r>
              <a:rPr lang="en-US" b="0" dirty="0">
                <a:solidFill>
                  <a:schemeClr val="tx1"/>
                </a:solidFill>
              </a:rPr>
              <a:t> Bhadoria</a:t>
            </a:r>
          </a:p>
          <a:p>
            <a:pPr algn="r"/>
            <a:r>
              <a:rPr lang="en-US" b="0" dirty="0">
                <a:solidFill>
                  <a:schemeClr val="tx1"/>
                </a:solidFill>
              </a:rPr>
              <a:t>AICTE Internship ID-</a:t>
            </a:r>
            <a:r>
              <a:rPr lang="en-IN" dirty="0"/>
              <a:t> INTERNSHIP_17546440516895be537820f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317191" y="1483360"/>
            <a:ext cx="4998720" cy="1945639"/>
          </a:xfrm>
        </p:spPr>
        <p:txBody>
          <a:bodyPr>
            <a:normAutofit/>
          </a:bodyPr>
          <a:lstStyle/>
          <a:p>
            <a:r>
              <a:rPr lang="en-GB" sz="3200" dirty="0"/>
              <a:t>Project Title –</a:t>
            </a:r>
            <a:r>
              <a:rPr lang="en-US" b="1"/>
              <a:t> Netflix Major_</a:t>
            </a:r>
            <a:r>
              <a:rPr lang="en-US" b="1" dirty="0"/>
              <a:t>project-Content Trends Analysis for Strategic Recommendations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ADC939A7-461D-6584-1939-C217130C489E}"/>
              </a:ext>
            </a:extLst>
          </p:cNvPr>
          <p:cNvPicPr>
            <a:picLocks noChangeAspect="1"/>
          </p:cNvPicPr>
          <p:nvPr/>
        </p:nvPicPr>
        <p:blipFill>
          <a:blip r:embed="rId3"/>
          <a:stretch>
            <a:fillRect/>
          </a:stretch>
        </p:blipFill>
        <p:spPr>
          <a:xfrm>
            <a:off x="801846" y="1275370"/>
            <a:ext cx="8606314" cy="5165044"/>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156A72CD-8A7A-0BFF-8DEF-49231BBE2673}"/>
              </a:ext>
            </a:extLst>
          </p:cNvPr>
          <p:cNvPicPr>
            <a:picLocks noChangeAspect="1"/>
          </p:cNvPicPr>
          <p:nvPr/>
        </p:nvPicPr>
        <p:blipFill>
          <a:blip r:embed="rId3"/>
          <a:stretch>
            <a:fillRect/>
          </a:stretch>
        </p:blipFill>
        <p:spPr>
          <a:xfrm>
            <a:off x="937330" y="1293111"/>
            <a:ext cx="7718989" cy="519430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4789404"/>
          </a:xfrm>
        </p:spPr>
        <p:txBody>
          <a:bodyPr>
            <a:normAutofit fontScale="70000" lnSpcReduction="20000"/>
          </a:bodyPr>
          <a:lstStyle/>
          <a:p>
            <a:r>
              <a:rPr lang="en-US" sz="2900" dirty="0">
                <a:latin typeface="Arial" panose="020B0604020202020204" pitchFamily="34" charset="0"/>
                <a:cs typeface="Arial" panose="020B0604020202020204" pitchFamily="34" charset="0"/>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sz="2900" dirty="0">
              <a:latin typeface="Arial" panose="020B0604020202020204" pitchFamily="34" charset="0"/>
              <a:cs typeface="Arial" panose="020B0604020202020204" pitchFamily="34" charset="0"/>
            </a:endParaRPr>
          </a:p>
          <a:p>
            <a:r>
              <a:rPr lang="en-US" sz="2900" dirty="0">
                <a:latin typeface="Arial" panose="020B0604020202020204" pitchFamily="34" charset="0"/>
                <a:cs typeface="Arial" panose="020B0604020202020204" pitchFamily="34" charset="0"/>
              </a:rPr>
              <a:t>The specific problem to be addressed in this project is </a:t>
            </a:r>
            <a:r>
              <a:rPr lang="en-US" sz="2900" b="1" dirty="0">
                <a:latin typeface="Arial" panose="020B0604020202020204" pitchFamily="34" charset="0"/>
                <a:cs typeface="Arial" panose="020B0604020202020204" pitchFamily="34" charset="0"/>
              </a:rPr>
              <a:t>'Content Trends Analysis for Strategic Recommendations</a:t>
            </a:r>
            <a:r>
              <a:rPr lang="en-US" sz="2900" dirty="0">
                <a:latin typeface="Arial" panose="020B0604020202020204" pitchFamily="34" charset="0"/>
                <a:cs typeface="Arial" panose="020B0604020202020204" pitchFamily="34" charset="0"/>
              </a:rPr>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sz="2900" dirty="0">
              <a:latin typeface="Arial" panose="020B0604020202020204" pitchFamily="34" charset="0"/>
              <a:cs typeface="Arial" panose="020B0604020202020204" pitchFamily="34" charset="0"/>
            </a:endParaRP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8178801" cy="5036787"/>
          </a:xfrm>
        </p:spPr>
        <p:txBody>
          <a:bodyPr>
            <a:noAutofit/>
          </a:bodyPr>
          <a:lstStyle/>
          <a:p>
            <a:pPr marL="571500" indent="-571500">
              <a:buFont typeface="Arial" panose="020B0604020202020204" pitchFamily="34" charset="0"/>
              <a:buChar char="•"/>
            </a:pPr>
            <a:r>
              <a:rPr lang="en-GB" sz="2800" dirty="0"/>
              <a:t>Project Description-</a:t>
            </a:r>
            <a:r>
              <a:rPr lang="en-US" sz="2800" dirty="0"/>
              <a:t> </a:t>
            </a:r>
            <a:br>
              <a:rPr lang="en-US" sz="1600" dirty="0"/>
            </a:br>
            <a:br>
              <a:rPr lang="en-US" sz="1600" dirty="0"/>
            </a:br>
            <a:r>
              <a:rPr lang="en-US" sz="2000" b="0" dirty="0">
                <a:latin typeface="Arial" panose="020B0604020202020204" pitchFamily="34" charset="0"/>
                <a:cs typeface="Arial" panose="020B0604020202020204" pitchFamily="34" charset="0"/>
              </a:rPr>
              <a:t>Title: Netflix Content Analysis Project</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Objective: To analyze the Netflix catalog to identify content trends.</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Dataset: ~7,800 titles including Movies &amp; TV Shows, with metadata (director, cast, country, release date, rating, duration, and genres).</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Key Questions Addressed:</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Distribution of Movies vs TV Shows over time.</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Most common genres and their popularity trends.</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Country-wise contributions to Netflix content.</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Insights help Netflix make data-driven decisions on content strategy, investments, and localization.</a:t>
            </a:r>
            <a:br>
              <a:rPr lang="en-US" sz="2000" b="0" dirty="0">
                <a:latin typeface="Arial" panose="020B0604020202020204" pitchFamily="34" charset="0"/>
                <a:cs typeface="Arial" panose="020B0604020202020204" pitchFamily="34" charset="0"/>
              </a:rPr>
            </a:br>
            <a:br>
              <a:rPr lang="en-GB" sz="1600" dirty="0">
                <a:latin typeface="Arial" panose="020B0604020202020204" pitchFamily="34" charset="0"/>
                <a:cs typeface="Arial" panose="020B0604020202020204" pitchFamily="34" charset="0"/>
              </a:rPr>
            </a:br>
            <a:r>
              <a:rPr lang="en-GB" sz="1600" dirty="0"/>
              <a:t> </a:t>
            </a:r>
            <a:br>
              <a:rPr lang="en-GB" sz="1600" dirty="0"/>
            </a:br>
            <a:endParaRPr lang="en-IN" sz="16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70000" lnSpcReduction="20000"/>
          </a:bodyPr>
          <a:lstStyle/>
          <a:p>
            <a:r>
              <a:rPr lang="en-IN" sz="3600" b="1" dirty="0"/>
              <a:t>Netflix Content Strategy Teams</a:t>
            </a:r>
            <a:r>
              <a:rPr lang="en-IN" sz="3600" dirty="0"/>
              <a:t> → Decide what genres and markets to focus on.</a:t>
            </a:r>
          </a:p>
          <a:p>
            <a:r>
              <a:rPr lang="en-IN" sz="3600" b="1" dirty="0"/>
              <a:t>Marketing Teams</a:t>
            </a:r>
            <a:r>
              <a:rPr lang="en-IN" sz="3600" dirty="0"/>
              <a:t> → Promote popular genres and target regions.</a:t>
            </a:r>
          </a:p>
          <a:p>
            <a:r>
              <a:rPr lang="en-IN" sz="3600" b="1" dirty="0"/>
              <a:t>Data Analysts &amp; Business Intelligence Teams</a:t>
            </a:r>
            <a:r>
              <a:rPr lang="en-IN" sz="3600" dirty="0"/>
              <a:t> → Build dashboards &amp; track content KPIs.</a:t>
            </a:r>
          </a:p>
          <a:p>
            <a:r>
              <a:rPr lang="en-IN" sz="3600" b="1" dirty="0"/>
              <a:t>Regional Managers</a:t>
            </a:r>
            <a:r>
              <a:rPr lang="en-IN" sz="3600" dirty="0"/>
              <a:t> → Identify opportunities in underrepresented countries.</a:t>
            </a:r>
          </a:p>
          <a:p>
            <a:r>
              <a:rPr lang="en-IN" sz="3600" b="1" dirty="0"/>
              <a:t>Executives/Decision Makers</a:t>
            </a:r>
            <a:r>
              <a:rPr lang="en-IN" sz="3600" dirty="0"/>
              <a:t> → Align investments with global viewing trends.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7EF028B6-300C-2982-7D22-572E96A2DBE1}"/>
              </a:ext>
            </a:extLst>
          </p:cNvPr>
          <p:cNvSpPr>
            <a:spLocks noGrp="1" noChangeArrowheads="1"/>
          </p:cNvSpPr>
          <p:nvPr>
            <p:ph type="body" sz="quarter" idx="12"/>
          </p:nvPr>
        </p:nvSpPr>
        <p:spPr bwMode="auto">
          <a:xfrm>
            <a:off x="258445" y="1406624"/>
            <a:ext cx="927209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Python</a:t>
            </a:r>
            <a:r>
              <a:rPr lang="en-US" altLang="en-US" dirty="0">
                <a:solidFill>
                  <a:schemeClr val="tx1"/>
                </a:solidFill>
                <a:latin typeface="Arial" panose="020B0604020202020204" pitchFamily="34" charset="0"/>
              </a:rPr>
              <a:t> 🐍 – Core programming language for data analysis</a:t>
            </a:r>
          </a:p>
          <a:p>
            <a:pPr defTabSz="914400" eaLnBrk="0" fontAlgn="base" hangingPunct="0">
              <a:lnSpc>
                <a:spcPct val="100000"/>
              </a:lnSpc>
              <a:spcBef>
                <a:spcPct val="0"/>
              </a:spcBef>
              <a:spcAft>
                <a:spcPct val="0"/>
              </a:spcAft>
              <a:buClrTx/>
              <a:buSzTx/>
            </a:pPr>
            <a:r>
              <a:rPr lang="en-US" altLang="en-US" b="1" dirty="0" err="1">
                <a:solidFill>
                  <a:schemeClr val="tx1"/>
                </a:solidFill>
                <a:latin typeface="Arial" panose="020B0604020202020204" pitchFamily="34" charset="0"/>
              </a:rPr>
              <a:t>Jupyter</a:t>
            </a:r>
            <a:r>
              <a:rPr lang="en-US" altLang="en-US" b="1" dirty="0">
                <a:solidFill>
                  <a:schemeClr val="tx1"/>
                </a:solidFill>
                <a:latin typeface="Arial" panose="020B0604020202020204" pitchFamily="34" charset="0"/>
              </a:rPr>
              <a:t> Notebook</a:t>
            </a:r>
            <a:r>
              <a:rPr lang="en-US" altLang="en-US" dirty="0">
                <a:solidFill>
                  <a:schemeClr val="tx1"/>
                </a:solidFill>
                <a:latin typeface="Arial" panose="020B0604020202020204" pitchFamily="34" charset="0"/>
              </a:rPr>
              <a:t> 📓 – Interactive environment for coding &amp; documentation</a:t>
            </a:r>
          </a:p>
          <a:p>
            <a:pPr defTabSz="914400" eaLnBrk="0" fontAlgn="base"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Pandas, NumPy</a:t>
            </a:r>
            <a:r>
              <a:rPr lang="en-US" altLang="en-US" dirty="0">
                <a:solidFill>
                  <a:schemeClr val="tx1"/>
                </a:solidFill>
                <a:latin typeface="Arial" panose="020B0604020202020204" pitchFamily="34" charset="0"/>
              </a:rPr>
              <a:t> – Data cleaning, manipulation &amp; numerical analysis</a:t>
            </a:r>
          </a:p>
          <a:p>
            <a:pPr defTabSz="914400" eaLnBrk="0" fontAlgn="base"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Matplotlib, Seaborn</a:t>
            </a:r>
            <a:r>
              <a:rPr lang="en-US" altLang="en-US" dirty="0">
                <a:solidFill>
                  <a:schemeClr val="tx1"/>
                </a:solidFill>
                <a:latin typeface="Arial" panose="020B0604020202020204" pitchFamily="34" charset="0"/>
              </a:rPr>
              <a:t> – Data visualization and statistical graphics</a:t>
            </a:r>
          </a:p>
          <a:p>
            <a:pPr defTabSz="914400" eaLnBrk="0" fontAlgn="base"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Excel / CSV</a:t>
            </a:r>
            <a:r>
              <a:rPr lang="en-US" altLang="en-US" dirty="0">
                <a:solidFill>
                  <a:schemeClr val="tx1"/>
                </a:solidFill>
                <a:latin typeface="Arial" panose="020B0604020202020204" pitchFamily="34" charset="0"/>
              </a:rPr>
              <a:t> – Dataset handling and preprocessing</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4235EA39-EC68-8539-5EFA-CB8A644420CA}"/>
              </a:ext>
            </a:extLst>
          </p:cNvPr>
          <p:cNvPicPr>
            <a:picLocks noChangeAspect="1"/>
          </p:cNvPicPr>
          <p:nvPr/>
        </p:nvPicPr>
        <p:blipFill>
          <a:blip r:embed="rId3"/>
          <a:stretch>
            <a:fillRect/>
          </a:stretch>
        </p:blipFill>
        <p:spPr>
          <a:xfrm>
            <a:off x="1006828" y="2978237"/>
            <a:ext cx="5248526" cy="3686723"/>
          </a:xfrm>
          <a:prstGeom prst="rect">
            <a:avLst/>
          </a:prstGeom>
        </p:spPr>
      </p:pic>
      <p:pic>
        <p:nvPicPr>
          <p:cNvPr id="9" name="Picture 8">
            <a:extLst>
              <a:ext uri="{FF2B5EF4-FFF2-40B4-BE49-F238E27FC236}">
                <a16:creationId xmlns:a16="http://schemas.microsoft.com/office/drawing/2014/main" id="{A70F10FC-A832-4FB2-1F3C-69ABC6C8B1B0}"/>
              </a:ext>
            </a:extLst>
          </p:cNvPr>
          <p:cNvPicPr>
            <a:picLocks noChangeAspect="1"/>
          </p:cNvPicPr>
          <p:nvPr/>
        </p:nvPicPr>
        <p:blipFill>
          <a:blip r:embed="rId4"/>
          <a:stretch>
            <a:fillRect/>
          </a:stretch>
        </p:blipFill>
        <p:spPr>
          <a:xfrm>
            <a:off x="1006828" y="1055619"/>
            <a:ext cx="5248526" cy="184883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55D2866-707A-5E51-1AC9-7E3EFA0A7248}"/>
              </a:ext>
            </a:extLst>
          </p:cNvPr>
          <p:cNvPicPr>
            <a:picLocks noChangeAspect="1"/>
          </p:cNvPicPr>
          <p:nvPr/>
        </p:nvPicPr>
        <p:blipFill>
          <a:blip r:embed="rId3"/>
          <a:stretch>
            <a:fillRect/>
          </a:stretch>
        </p:blipFill>
        <p:spPr>
          <a:xfrm>
            <a:off x="503237" y="1468333"/>
            <a:ext cx="7356169" cy="1612310"/>
          </a:xfrm>
          <a:prstGeom prst="rect">
            <a:avLst/>
          </a:prstGeom>
        </p:spPr>
      </p:pic>
      <p:pic>
        <p:nvPicPr>
          <p:cNvPr id="12" name="Picture 11">
            <a:extLst>
              <a:ext uri="{FF2B5EF4-FFF2-40B4-BE49-F238E27FC236}">
                <a16:creationId xmlns:a16="http://schemas.microsoft.com/office/drawing/2014/main" id="{126F1032-0FA5-EB54-7911-315112E02616}"/>
              </a:ext>
            </a:extLst>
          </p:cNvPr>
          <p:cNvPicPr>
            <a:picLocks noChangeAspect="1"/>
          </p:cNvPicPr>
          <p:nvPr/>
        </p:nvPicPr>
        <p:blipFill>
          <a:blip r:embed="rId4"/>
          <a:stretch>
            <a:fillRect/>
          </a:stretch>
        </p:blipFill>
        <p:spPr>
          <a:xfrm>
            <a:off x="675957" y="3273605"/>
            <a:ext cx="5643563" cy="342917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4C8DA940-39D8-5936-46D7-9D5739A2BBF7}"/>
              </a:ext>
            </a:extLst>
          </p:cNvPr>
          <p:cNvPicPr>
            <a:picLocks noChangeAspect="1"/>
          </p:cNvPicPr>
          <p:nvPr/>
        </p:nvPicPr>
        <p:blipFill>
          <a:blip r:embed="rId3"/>
          <a:stretch>
            <a:fillRect/>
          </a:stretch>
        </p:blipFill>
        <p:spPr>
          <a:xfrm>
            <a:off x="627442" y="3429000"/>
            <a:ext cx="5356798" cy="3181461"/>
          </a:xfrm>
          <a:prstGeom prst="rect">
            <a:avLst/>
          </a:prstGeom>
        </p:spPr>
      </p:pic>
      <p:pic>
        <p:nvPicPr>
          <p:cNvPr id="12" name="Picture 11">
            <a:extLst>
              <a:ext uri="{FF2B5EF4-FFF2-40B4-BE49-F238E27FC236}">
                <a16:creationId xmlns:a16="http://schemas.microsoft.com/office/drawing/2014/main" id="{BB6CE8D7-4A75-B1B2-679E-C82DEAA31F45}"/>
              </a:ext>
            </a:extLst>
          </p:cNvPr>
          <p:cNvPicPr>
            <a:picLocks noChangeAspect="1"/>
          </p:cNvPicPr>
          <p:nvPr/>
        </p:nvPicPr>
        <p:blipFill>
          <a:blip r:embed="rId4"/>
          <a:stretch>
            <a:fillRect/>
          </a:stretch>
        </p:blipFill>
        <p:spPr>
          <a:xfrm>
            <a:off x="627442" y="1201586"/>
            <a:ext cx="3964878" cy="1304716"/>
          </a:xfrm>
          <a:prstGeom prst="rect">
            <a:avLst/>
          </a:prstGeom>
        </p:spPr>
      </p:pic>
      <p:pic>
        <p:nvPicPr>
          <p:cNvPr id="14" name="Picture 13">
            <a:extLst>
              <a:ext uri="{FF2B5EF4-FFF2-40B4-BE49-F238E27FC236}">
                <a16:creationId xmlns:a16="http://schemas.microsoft.com/office/drawing/2014/main" id="{9BDE868F-94B1-901B-F129-462BBE15B35E}"/>
              </a:ext>
            </a:extLst>
          </p:cNvPr>
          <p:cNvPicPr>
            <a:picLocks noChangeAspect="1"/>
          </p:cNvPicPr>
          <p:nvPr/>
        </p:nvPicPr>
        <p:blipFill>
          <a:blip r:embed="rId5"/>
          <a:stretch>
            <a:fillRect/>
          </a:stretch>
        </p:blipFill>
        <p:spPr>
          <a:xfrm>
            <a:off x="675957" y="2506302"/>
            <a:ext cx="7218098" cy="101921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27484" y="2290026"/>
            <a:ext cx="8631476" cy="3013494"/>
          </a:xfrm>
        </p:spPr>
        <p:txBody>
          <a:bodyPr vert="horz" lIns="91440" tIns="45720" rIns="91440" bIns="45720" rtlCol="0" anchor="t">
            <a:normAutofit/>
          </a:bodyPr>
          <a:lstStyle/>
          <a:p>
            <a:pPr marL="0" indent="0">
              <a:buNone/>
            </a:pPr>
            <a:r>
              <a:rPr lang="en-US" sz="2800" dirty="0"/>
              <a:t>https://github.com/Shubham09091995/VOIS_AICTE_Oct2025_MajorProject_ShubhamBhadoria.git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598</TotalTime>
  <Words>412</Words>
  <Application>Microsoft Office PowerPoint</Application>
  <PresentationFormat>Widescreen</PresentationFormat>
  <Paragraphs>30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Major_project-Content Trends Analysis for Strategic Recommendations</vt:lpstr>
      <vt:lpstr>PROBLEM  STATEMENT</vt:lpstr>
      <vt:lpstr>Project Description-   Title: Netflix Content Analysis Project  Objective: To analyze the Netflix catalog to identify content trends.  Dataset: ~7,800 titles including Movies &amp; TV Shows, with metadata (director, cast, country, release date, rating, duration, and genres).  Key Questions Addressed: Distribution of Movies vs TV Shows over time. Most common genres and their popularity trends. Country-wise contributions to Netflix content. Insights help Netflix make data-driven decisions on content strategy, investments, and localization.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Shubham Bhadoria</cp:lastModifiedBy>
  <cp:revision>109</cp:revision>
  <dcterms:created xsi:type="dcterms:W3CDTF">2021-07-11T13:13:15Z</dcterms:created>
  <dcterms:modified xsi:type="dcterms:W3CDTF">2025-10-03T05:31:41Z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