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9" r:id="rId1"/>
    <p:sldMasterId id="2147484171" r:id="rId2"/>
  </p:sldMasterIdLst>
  <p:sldIdLst>
    <p:sldId id="256" r:id="rId3"/>
    <p:sldId id="277" r:id="rId4"/>
    <p:sldId id="257" r:id="rId5"/>
    <p:sldId id="261" r:id="rId6"/>
    <p:sldId id="259" r:id="rId7"/>
    <p:sldId id="268" r:id="rId8"/>
    <p:sldId id="260" r:id="rId9"/>
    <p:sldId id="263" r:id="rId10"/>
    <p:sldId id="264" r:id="rId11"/>
    <p:sldId id="267" r:id="rId12"/>
    <p:sldId id="266" r:id="rId13"/>
    <p:sldId id="265"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9" d="100"/>
          <a:sy n="69" d="100"/>
        </p:scale>
        <p:origin x="-75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06FDAE8-6FA8-4F91-B4A4-94E54C92FBCB}" type="datetimeFigureOut">
              <a:rPr lang="en-IN" smtClean="0"/>
              <a:pPr/>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47FD9-2EA0-4E81-B235-374EE15D5640}"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9097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173830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47FD9-2EA0-4E81-B235-374EE15D5640}" type="slidenum">
              <a:rPr lang="en-IN" smtClean="0"/>
              <a:pPr/>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05805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331442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649304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2980703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3255993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762482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3993524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1585219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233491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1406911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3147802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116313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2092270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47FD9-2EA0-4E81-B235-374EE15D5640}"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70162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213533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336107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95910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3772061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421375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6FDAE8-6FA8-4F91-B4A4-94E54C92FBCB}" type="datetimeFigureOut">
              <a:rPr lang="en-IN" smtClean="0"/>
              <a:pPr/>
              <a:t>05-09-2021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47FD9-2EA0-4E81-B235-374EE15D5640}"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6420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06FDAE8-6FA8-4F91-B4A4-94E54C92FBCB}" type="datetimeFigureOut">
              <a:rPr lang="en-IN" smtClean="0"/>
              <a:pPr/>
              <a:t>05-09-2021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A47FD9-2EA0-4E81-B235-374EE15D5640}" type="slidenum">
              <a:rPr lang="en-IN" smtClean="0"/>
              <a:pPr/>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45033250"/>
      </p:ext>
    </p:extLst>
  </p:cSld>
  <p:clrMap bg1="lt1" tx1="dk1" bg2="lt2" tx2="dk2" accent1="accent1" accent2="accent2" accent3="accent3" accent4="accent4" accent5="accent5" accent6="accent6" hlink="hlink" folHlink="folHlink"/>
  <p:sldLayoutIdLst>
    <p:sldLayoutId id="2147484160" r:id="rId1"/>
    <p:sldLayoutId id="2147484161" r:id="rId2"/>
    <p:sldLayoutId id="2147484162" r:id="rId3"/>
    <p:sldLayoutId id="2147484163" r:id="rId4"/>
    <p:sldLayoutId id="2147484164" r:id="rId5"/>
    <p:sldLayoutId id="2147484165" r:id="rId6"/>
    <p:sldLayoutId id="2147484166" r:id="rId7"/>
    <p:sldLayoutId id="2147484167" r:id="rId8"/>
    <p:sldLayoutId id="2147484168" r:id="rId9"/>
    <p:sldLayoutId id="2147484169" r:id="rId10"/>
    <p:sldLayoutId id="214748417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FDAE8-6FA8-4F91-B4A4-94E54C92FBCB}" type="datetimeFigureOut">
              <a:rPr lang="en-IN" smtClean="0"/>
              <a:pPr/>
              <a:t>05-09-2021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47FD9-2EA0-4E81-B235-374EE15D5640}" type="slidenum">
              <a:rPr lang="en-IN" smtClean="0"/>
              <a:pPr/>
              <a:t>‹#›</a:t>
            </a:fld>
            <a:endParaRPr lang="en-IN"/>
          </a:p>
        </p:txBody>
      </p:sp>
    </p:spTree>
    <p:extLst>
      <p:ext uri="{BB962C8B-B14F-4D97-AF65-F5344CB8AC3E}">
        <p14:creationId xmlns:p14="http://schemas.microsoft.com/office/powerpoint/2010/main" xmlns="" val="969802263"/>
      </p:ext>
    </p:extLst>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 id="21474841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503" y="4458812"/>
            <a:ext cx="9718014" cy="2262781"/>
          </a:xfrm>
        </p:spPr>
        <p:txBody>
          <a:bodyPr>
            <a:normAutofit/>
          </a:bodyPr>
          <a:lstStyle/>
          <a:p>
            <a:pPr algn="ctr"/>
            <a:r>
              <a:rPr lang="en-IN" sz="4800" b="1" dirty="0">
                <a:ln w="0"/>
                <a:solidFill>
                  <a:schemeClr val="accent1"/>
                </a:solidFill>
                <a:effectLst>
                  <a:outerShdw blurRad="38100" dist="25400" dir="5400000" algn="ctr" rotWithShape="0">
                    <a:srgbClr val="6E747A">
                      <a:alpha val="43000"/>
                    </a:srgbClr>
                  </a:outerShdw>
                </a:effectLst>
              </a:rPr>
              <a:t>Fast-Moving Consumer Goods</a:t>
            </a:r>
            <a:br>
              <a:rPr lang="en-IN" sz="4800" b="1" dirty="0">
                <a:ln w="0"/>
                <a:solidFill>
                  <a:schemeClr val="accent1"/>
                </a:solidFill>
                <a:effectLst>
                  <a:outerShdw blurRad="38100" dist="25400" dir="5400000" algn="ctr" rotWithShape="0">
                    <a:srgbClr val="6E747A">
                      <a:alpha val="43000"/>
                    </a:srgbClr>
                  </a:outerShdw>
                </a:effectLst>
              </a:rPr>
            </a:br>
            <a:r>
              <a:rPr lang="en-IN" sz="4800" b="1" dirty="0">
                <a:ln w="0"/>
                <a:solidFill>
                  <a:schemeClr val="accent1"/>
                </a:solidFill>
                <a:effectLst>
                  <a:outerShdw blurRad="38100" dist="25400" dir="5400000" algn="ctr" rotWithShape="0">
                    <a:srgbClr val="6E747A">
                      <a:alpha val="43000"/>
                    </a:srgbClr>
                  </a:outerShdw>
                </a:effectLst>
              </a:rPr>
              <a:t>(FMCG)</a:t>
            </a:r>
          </a:p>
        </p:txBody>
      </p:sp>
      <p:sp>
        <p:nvSpPr>
          <p:cNvPr id="3" name="Subtitle 2"/>
          <p:cNvSpPr>
            <a:spLocks noGrp="1"/>
          </p:cNvSpPr>
          <p:nvPr>
            <p:ph type="subTitle" idx="1"/>
          </p:nvPr>
        </p:nvSpPr>
        <p:spPr/>
        <p:txBody>
          <a:bodyPr>
            <a:normAutofit/>
          </a:bodyPr>
          <a:lstStyle/>
          <a:p>
            <a:r>
              <a:rPr lang="en-IN" sz="2000" b="1" dirty="0">
                <a:solidFill>
                  <a:schemeClr val="accent2">
                    <a:lumMod val="75000"/>
                  </a:schemeClr>
                </a:solidFill>
              </a:rPr>
              <a:t>Presented By</a:t>
            </a:r>
          </a:p>
          <a:p>
            <a:r>
              <a:rPr lang="en-IN" sz="2000" b="1" smtClean="0">
                <a:solidFill>
                  <a:schemeClr val="accent2">
                    <a:lumMod val="75000"/>
                  </a:schemeClr>
                </a:solidFill>
              </a:rPr>
              <a:t>Shubham Kumar Sahoo</a:t>
            </a:r>
            <a:endParaRPr lang="en-IN" sz="2000" b="1" dirty="0">
              <a:solidFill>
                <a:schemeClr val="accent2">
                  <a:lumMod val="75000"/>
                </a:schemeClr>
              </a:solidFill>
            </a:endParaRPr>
          </a:p>
        </p:txBody>
      </p:sp>
    </p:spTree>
    <p:extLst>
      <p:ext uri="{BB962C8B-B14F-4D97-AF65-F5344CB8AC3E}">
        <p14:creationId xmlns:p14="http://schemas.microsoft.com/office/powerpoint/2010/main" xmlns="" val="237333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xmlns="" val="882031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9" y="24358"/>
            <a:ext cx="7859998" cy="1325563"/>
          </a:xfrm>
        </p:spPr>
        <p:txBody>
          <a:bodyPr>
            <a:normAutofit/>
          </a:bodyPr>
          <a:lstStyle/>
          <a:p>
            <a:pPr algn="ctr"/>
            <a:r>
              <a:rPr lang="en-IN" sz="3600" b="1" dirty="0">
                <a:solidFill>
                  <a:schemeClr val="accent1">
                    <a:lumMod val="75000"/>
                  </a:schemeClr>
                </a:solidFill>
                <a:latin typeface="Times New Roman" panose="02020603050405020304" pitchFamily="18" charset="0"/>
                <a:cs typeface="Times New Roman" panose="02020603050405020304" pitchFamily="18" charset="0"/>
              </a:rPr>
              <a:t>Projected Growth Of FMCG Industry</a:t>
            </a:r>
          </a:p>
        </p:txBody>
      </p:sp>
      <p:sp>
        <p:nvSpPr>
          <p:cNvPr id="3" name="Content Placeholder 2"/>
          <p:cNvSpPr>
            <a:spLocks noGrp="1"/>
          </p:cNvSpPr>
          <p:nvPr>
            <p:ph idx="1"/>
          </p:nvPr>
        </p:nvSpPr>
        <p:spPr>
          <a:xfrm>
            <a:off x="233289" y="1108173"/>
            <a:ext cx="10515600" cy="4351338"/>
          </a:xfrm>
        </p:spPr>
        <p:txBody>
          <a:bodyPr>
            <a:normAutofit/>
          </a:bodyPr>
          <a:lstStyle/>
          <a:p>
            <a:r>
              <a:rPr lang="en-IN" sz="2000" dirty="0">
                <a:latin typeface="Times New Roman" panose="02020603050405020304" pitchFamily="18" charset="0"/>
                <a:cs typeface="Times New Roman" panose="02020603050405020304" pitchFamily="18" charset="0"/>
              </a:rPr>
              <a:t>Revenue of FMCG sector reached US$ 52.8 billion in FY17 and are estimated to reach US$ 103.7 billion in FY20.</a:t>
            </a: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35386" y="1591670"/>
            <a:ext cx="7723163" cy="4897415"/>
          </a:xfrm>
          <a:prstGeom prst="rect">
            <a:avLst/>
          </a:prstGeom>
        </p:spPr>
      </p:pic>
      <p:sp>
        <p:nvSpPr>
          <p:cNvPr id="5" name="Rectangle 4"/>
          <p:cNvSpPr/>
          <p:nvPr/>
        </p:nvSpPr>
        <p:spPr>
          <a:xfrm>
            <a:off x="5168294" y="6514304"/>
            <a:ext cx="2291012" cy="215444"/>
          </a:xfrm>
          <a:prstGeom prst="rect">
            <a:avLst/>
          </a:prstGeom>
        </p:spPr>
        <p:txBody>
          <a:bodyPr wrap="none">
            <a:spAutoFit/>
          </a:bodyPr>
          <a:lstStyle/>
          <a:p>
            <a:r>
              <a:rPr lang="en-IN" sz="800" b="1" dirty="0">
                <a:solidFill>
                  <a:schemeClr val="bg2">
                    <a:lumMod val="75000"/>
                  </a:schemeClr>
                </a:solidFill>
                <a:latin typeface="Times New Roman" panose="02020603050405020304" pitchFamily="18" charset="0"/>
                <a:cs typeface="Times New Roman" panose="02020603050405020304" pitchFamily="18" charset="0"/>
              </a:rPr>
              <a:t>(Source-www.ibef.org/FMCG-report-june-2020)</a:t>
            </a:r>
            <a:endParaRPr lang="en-IN" sz="800" dirty="0">
              <a:solidFill>
                <a:schemeClr val="bg2">
                  <a:lumMod val="75000"/>
                </a:schemeClr>
              </a:solidFill>
            </a:endParaRPr>
          </a:p>
        </p:txBody>
      </p:sp>
    </p:spTree>
    <p:extLst>
      <p:ext uri="{BB962C8B-B14F-4D97-AF65-F5344CB8AC3E}">
        <p14:creationId xmlns:p14="http://schemas.microsoft.com/office/powerpoint/2010/main" xmlns="" val="62042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980" y="365125"/>
            <a:ext cx="10515600" cy="1013509"/>
          </a:xfrm>
        </p:spPr>
        <p:txBody>
          <a:bodyPr>
            <a:norm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Urban Market Vs Rural Market </a:t>
            </a:r>
          </a:p>
        </p:txBody>
      </p:sp>
      <p:sp>
        <p:nvSpPr>
          <p:cNvPr id="3" name="Content Placeholder 2"/>
          <p:cNvSpPr>
            <a:spLocks noGrp="1"/>
          </p:cNvSpPr>
          <p:nvPr>
            <p:ph idx="1"/>
          </p:nvPr>
        </p:nvSpPr>
        <p:spPr>
          <a:xfrm>
            <a:off x="584980" y="1656814"/>
            <a:ext cx="6955303" cy="4351338"/>
          </a:xfrm>
        </p:spPr>
        <p:txBody>
          <a:bodyPr>
            <a:normAutofit/>
          </a:bodyPr>
          <a:lstStyle/>
          <a:p>
            <a:pPr algn="just"/>
            <a:r>
              <a:rPr lang="en-IN" sz="2000" dirty="0">
                <a:latin typeface="Times New Roman" panose="02020603050405020304" pitchFamily="18" charset="0"/>
                <a:cs typeface="Times New Roman" panose="02020603050405020304" pitchFamily="18" charset="0"/>
              </a:rPr>
              <a:t>In last few years ,the FMCG market has grown at a faster pace in rural </a:t>
            </a:r>
            <a:r>
              <a:rPr lang="en-IN" sz="2000" dirty="0" err="1">
                <a:latin typeface="Times New Roman" panose="02020603050405020304" pitchFamily="18" charset="0"/>
                <a:cs typeface="Times New Roman" panose="02020603050405020304" pitchFamily="18" charset="0"/>
              </a:rPr>
              <a:t>india</a:t>
            </a:r>
            <a:r>
              <a:rPr lang="en-IN" sz="2000" dirty="0">
                <a:latin typeface="Times New Roman" panose="02020603050405020304" pitchFamily="18" charset="0"/>
                <a:cs typeface="Times New Roman" panose="02020603050405020304" pitchFamily="18" charset="0"/>
              </a:rPr>
              <a:t> compared to urban </a:t>
            </a:r>
            <a:r>
              <a:rPr lang="en-IN" sz="2000" dirty="0" err="1">
                <a:latin typeface="Times New Roman" panose="02020603050405020304" pitchFamily="18" charset="0"/>
                <a:cs typeface="Times New Roman" panose="02020603050405020304" pitchFamily="18" charset="0"/>
              </a:rPr>
              <a:t>india</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Accounting For a revenue share of around </a:t>
            </a:r>
            <a:r>
              <a:rPr lang="en-IN" sz="2000" b="1" dirty="0">
                <a:latin typeface="Times New Roman" panose="02020603050405020304" pitchFamily="18" charset="0"/>
                <a:cs typeface="Times New Roman" panose="02020603050405020304" pitchFamily="18" charset="0"/>
              </a:rPr>
              <a:t>55%</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Urban segment </a:t>
            </a:r>
            <a:r>
              <a:rPr lang="en-IN" sz="2000" dirty="0">
                <a:latin typeface="Times New Roman" panose="02020603050405020304" pitchFamily="18" charset="0"/>
                <a:cs typeface="Times New Roman" panose="02020603050405020304" pitchFamily="18" charset="0"/>
              </a:rPr>
              <a:t>is the largest contributor to the overall revenue generated by the FMCG Sector in India. </a:t>
            </a:r>
          </a:p>
          <a:p>
            <a:pPr algn="just"/>
            <a:r>
              <a:rPr lang="en-IN" sz="2000" b="1" dirty="0">
                <a:latin typeface="Times New Roman" panose="02020603050405020304" pitchFamily="18" charset="0"/>
                <a:cs typeface="Times New Roman" panose="02020603050405020304" pitchFamily="18" charset="0"/>
              </a:rPr>
              <a:t>Rural segment</a:t>
            </a:r>
            <a:r>
              <a:rPr lang="en-IN" sz="2000" dirty="0">
                <a:latin typeface="Times New Roman" panose="02020603050405020304" pitchFamily="18" charset="0"/>
                <a:cs typeface="Times New Roman" panose="02020603050405020304" pitchFamily="18" charset="0"/>
              </a:rPr>
              <a:t> is growing at a rapid pace and accounted for a revenue share of </a:t>
            </a:r>
            <a:r>
              <a:rPr lang="en-IN" sz="2000" b="1" dirty="0">
                <a:latin typeface="Times New Roman" panose="02020603050405020304" pitchFamily="18" charset="0"/>
                <a:cs typeface="Times New Roman" panose="02020603050405020304" pitchFamily="18" charset="0"/>
              </a:rPr>
              <a:t>45% </a:t>
            </a:r>
            <a:r>
              <a:rPr lang="en-IN" sz="2000" dirty="0">
                <a:latin typeface="Times New Roman" panose="02020603050405020304" pitchFamily="18" charset="0"/>
                <a:cs typeface="Times New Roman" panose="02020603050405020304" pitchFamily="18" charset="0"/>
              </a:rPr>
              <a:t>in the overall revenues recorded by FMCG sector in India.</a:t>
            </a:r>
          </a:p>
          <a:p>
            <a:pPr algn="just"/>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Online FMCG market </a:t>
            </a:r>
            <a:r>
              <a:rPr lang="en-IN" sz="2000" dirty="0">
                <a:latin typeface="Times New Roman" panose="02020603050405020304" pitchFamily="18" charset="0"/>
                <a:cs typeface="Times New Roman" panose="02020603050405020304" pitchFamily="18" charset="0"/>
              </a:rPr>
              <a:t>is forecast to reach US$ 45 billion in 2020 from US$ 20 billion in 2017 . And growth in online users from 90 million in 2017 to estimated to reach 200 million in 2020 .</a:t>
            </a:r>
          </a:p>
        </p:txBody>
      </p:sp>
      <p:pic>
        <p:nvPicPr>
          <p:cNvPr id="4" name="Picture 3"/>
          <p:cNvPicPr>
            <a:picLocks noChangeAspect="1"/>
          </p:cNvPicPr>
          <p:nvPr/>
        </p:nvPicPr>
        <p:blipFill>
          <a:blip r:embed="rId2"/>
          <a:stretch>
            <a:fillRect/>
          </a:stretch>
        </p:blipFill>
        <p:spPr>
          <a:xfrm>
            <a:off x="8187397" y="1496378"/>
            <a:ext cx="3446585" cy="3511721"/>
          </a:xfrm>
          <a:prstGeom prst="rect">
            <a:avLst/>
          </a:prstGeom>
        </p:spPr>
      </p:pic>
      <p:sp>
        <p:nvSpPr>
          <p:cNvPr id="5" name="Rectangle 4"/>
          <p:cNvSpPr/>
          <p:nvPr/>
        </p:nvSpPr>
        <p:spPr>
          <a:xfrm>
            <a:off x="4697274" y="6488668"/>
            <a:ext cx="2291012" cy="215444"/>
          </a:xfrm>
          <a:prstGeom prst="rect">
            <a:avLst/>
          </a:prstGeom>
        </p:spPr>
        <p:txBody>
          <a:bodyPr wrap="none">
            <a:spAutoFit/>
          </a:bodyPr>
          <a:lstStyle/>
          <a:p>
            <a:pPr algn="ctr"/>
            <a:r>
              <a:rPr lang="en-IN" sz="800" b="1" dirty="0">
                <a:solidFill>
                  <a:schemeClr val="bg2">
                    <a:lumMod val="75000"/>
                  </a:schemeClr>
                </a:solidFill>
                <a:latin typeface="Times New Roman" panose="02020603050405020304" pitchFamily="18" charset="0"/>
                <a:cs typeface="Times New Roman" panose="02020603050405020304" pitchFamily="18" charset="0"/>
              </a:rPr>
              <a:t>(Source-www.ibef.org/FMCG-report-june-2020)</a:t>
            </a:r>
            <a:endParaRPr lang="en-IN" sz="800" dirty="0">
              <a:solidFill>
                <a:schemeClr val="bg2">
                  <a:lumMod val="75000"/>
                </a:schemeClr>
              </a:solidFill>
            </a:endParaRPr>
          </a:p>
        </p:txBody>
      </p:sp>
    </p:spTree>
    <p:extLst>
      <p:ext uri="{BB962C8B-B14F-4D97-AF65-F5344CB8AC3E}">
        <p14:creationId xmlns:p14="http://schemas.microsoft.com/office/powerpoint/2010/main" xmlns="" val="86252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31920" y="112542"/>
            <a:ext cx="11960080" cy="6745458"/>
          </a:xfrm>
          <a:prstGeom prst="rect">
            <a:avLst/>
          </a:prstGeom>
        </p:spPr>
      </p:pic>
    </p:spTree>
    <p:extLst>
      <p:ext uri="{BB962C8B-B14F-4D97-AF65-F5344CB8AC3E}">
        <p14:creationId xmlns:p14="http://schemas.microsoft.com/office/powerpoint/2010/main" xmlns="" val="356246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253" y="851754"/>
            <a:ext cx="10515600" cy="1325563"/>
          </a:xfrm>
        </p:spPr>
        <p:txBody>
          <a:bodyPr>
            <a:norm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Effect Of Covid-19 On FMCG Industry </a:t>
            </a:r>
          </a:p>
        </p:txBody>
      </p:sp>
      <p:sp>
        <p:nvSpPr>
          <p:cNvPr id="3" name="Content Placeholder 2"/>
          <p:cNvSpPr>
            <a:spLocks noGrp="1"/>
          </p:cNvSpPr>
          <p:nvPr>
            <p:ph idx="1"/>
          </p:nvPr>
        </p:nvSpPr>
        <p:spPr>
          <a:xfrm>
            <a:off x="641253" y="2177317"/>
            <a:ext cx="10515600" cy="4351338"/>
          </a:xfrm>
        </p:spPr>
        <p:txBody>
          <a:bodyPr/>
          <a:lstStyle/>
          <a:p>
            <a:pPr>
              <a:buFont typeface="Wingdings" panose="05000000000000000000" pitchFamily="2" charset="2"/>
              <a:buChar char="§"/>
            </a:pPr>
            <a:r>
              <a:rPr lang="en-IN" sz="1800" dirty="0"/>
              <a:t>The growth of the sector decreased to 3.3% in March 2020 from 6.4% in Jan–Feb 2020.</a:t>
            </a:r>
          </a:p>
          <a:p>
            <a:pPr>
              <a:buFont typeface="Wingdings" panose="05000000000000000000" pitchFamily="2" charset="2"/>
              <a:buChar char="§"/>
            </a:pPr>
            <a:r>
              <a:rPr lang="en-IN" sz="1800" dirty="0"/>
              <a:t>Immediately after the lockdown, the demand and consumption of FMCG and household products increased massively owing to panic buying by consumers. As a result of the surge in demand, companies had to increase production.</a:t>
            </a:r>
          </a:p>
          <a:p>
            <a:pPr>
              <a:buFont typeface="Wingdings" panose="05000000000000000000" pitchFamily="2" charset="2"/>
              <a:buChar char="§"/>
            </a:pPr>
            <a:r>
              <a:rPr lang="en-IN" sz="1800" dirty="0"/>
              <a:t>Products such as food, groceries and staples, health and hygiene products including soaps, detergents, hand washes and sanitizers, etc. witnessed massive increase in demand.</a:t>
            </a:r>
          </a:p>
          <a:p>
            <a:pPr>
              <a:buFont typeface="Wingdings" panose="05000000000000000000" pitchFamily="2" charset="2"/>
              <a:buChar char="§"/>
            </a:pPr>
            <a:r>
              <a:rPr lang="en-IN" sz="1800" dirty="0"/>
              <a:t>Hand sanitizers, hand washes and other health hygiene products have seen the highest growth. The increasing awareness and demand for these products is expected to create lucrative opportunities for related companies till 2022.</a:t>
            </a: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4097107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751" y="271022"/>
            <a:ext cx="10515600" cy="951122"/>
          </a:xfrm>
        </p:spPr>
        <p:txBody>
          <a:bodyPr>
            <a:norm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Key Challenges </a:t>
            </a:r>
          </a:p>
        </p:txBody>
      </p:sp>
      <p:sp>
        <p:nvSpPr>
          <p:cNvPr id="4" name="Rounded Rectangle 3"/>
          <p:cNvSpPr/>
          <p:nvPr/>
        </p:nvSpPr>
        <p:spPr>
          <a:xfrm>
            <a:off x="991699" y="1234465"/>
            <a:ext cx="2805333" cy="675249"/>
          </a:xfrm>
          <a:prstGeom prst="round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Consumer</a:t>
            </a:r>
          </a:p>
        </p:txBody>
      </p:sp>
      <p:sp>
        <p:nvSpPr>
          <p:cNvPr id="7" name="Rounded Rectangle 6"/>
          <p:cNvSpPr/>
          <p:nvPr/>
        </p:nvSpPr>
        <p:spPr>
          <a:xfrm>
            <a:off x="4759569" y="1222144"/>
            <a:ext cx="2805333" cy="675249"/>
          </a:xfrm>
          <a:prstGeom prst="round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Manufacturer</a:t>
            </a:r>
          </a:p>
        </p:txBody>
      </p:sp>
      <p:sp>
        <p:nvSpPr>
          <p:cNvPr id="8" name="Rounded Rectangle 7"/>
          <p:cNvSpPr/>
          <p:nvPr/>
        </p:nvSpPr>
        <p:spPr>
          <a:xfrm>
            <a:off x="8491018" y="1234465"/>
            <a:ext cx="2805333" cy="675249"/>
          </a:xfrm>
          <a:prstGeom prst="round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Retailer</a:t>
            </a:r>
          </a:p>
        </p:txBody>
      </p:sp>
      <p:sp>
        <p:nvSpPr>
          <p:cNvPr id="10" name="Rounded Rectangle 9"/>
          <p:cNvSpPr/>
          <p:nvPr/>
        </p:nvSpPr>
        <p:spPr>
          <a:xfrm>
            <a:off x="857467" y="1948428"/>
            <a:ext cx="3073795" cy="4719711"/>
          </a:xfrm>
          <a:prstGeom prst="round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Shortage of various essential items due to panic buying by other customers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Certain stores flocked with people are putting the consumers at a higher risk of catching the virus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Online delivery is not available in all regions due to increased border controls </a:t>
            </a: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a:t>
            </a:r>
          </a:p>
        </p:txBody>
      </p:sp>
      <p:sp>
        <p:nvSpPr>
          <p:cNvPr id="11" name="Rounded Rectangle 10"/>
          <p:cNvSpPr/>
          <p:nvPr/>
        </p:nvSpPr>
        <p:spPr>
          <a:xfrm>
            <a:off x="4625337" y="1948428"/>
            <a:ext cx="3073795" cy="4719711"/>
          </a:xfrm>
          <a:prstGeom prst="round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Workforce shortage due to migration and lockdown</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Closure of stores and a lesser demand for non-essentials goods have led to excess stock in inventory</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Supply chain disruption due to restrictions in the movement of goods has made it difficult for the manufacturers to meet the demand </a:t>
            </a: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a:t>
            </a:r>
          </a:p>
        </p:txBody>
      </p:sp>
      <p:sp>
        <p:nvSpPr>
          <p:cNvPr id="12" name="Rounded Rectangle 11"/>
          <p:cNvSpPr/>
          <p:nvPr/>
        </p:nvSpPr>
        <p:spPr>
          <a:xfrm>
            <a:off x="8356786" y="1948428"/>
            <a:ext cx="3073795" cy="4719711"/>
          </a:xfrm>
          <a:prstGeom prst="round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IN" sz="1600" b="1" dirty="0">
                <a:latin typeface="Times New Roman" panose="02020603050405020304" pitchFamily="18" charset="0"/>
                <a:cs typeface="Times New Roman" panose="02020603050405020304" pitchFamily="18" charset="0"/>
              </a:rPr>
              <a:t>OFFLINE</a:t>
            </a: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Maintenance of proper hygiene by regularly cleaning and sanitizing shelfs.</a:t>
            </a: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Ensure that the customers maintain safe social distancing standards</a:t>
            </a:r>
          </a:p>
          <a:p>
            <a:r>
              <a:rPr lang="en-IN" sz="1600" b="1" dirty="0">
                <a:latin typeface="Times New Roman" panose="02020603050405020304" pitchFamily="18" charset="0"/>
                <a:cs typeface="Times New Roman" panose="02020603050405020304" pitchFamily="18" charset="0"/>
              </a:rPr>
              <a:t>ONLINE</a:t>
            </a: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Increased online demand disrupted the unready retailers leading to coordination issues between online and offline teams </a:t>
            </a: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Delivery restriction in most areas due to border controls.</a:t>
            </a:r>
            <a:endParaRPr lang="en-IN" sz="1600" b="1"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stretch>
            <a:fillRect/>
          </a:stretch>
        </p:blipFill>
        <p:spPr>
          <a:xfrm>
            <a:off x="1145198" y="1362540"/>
            <a:ext cx="476250" cy="447675"/>
          </a:xfrm>
          <a:prstGeom prst="rect">
            <a:avLst/>
          </a:prstGeom>
        </p:spPr>
      </p:pic>
      <p:pic>
        <p:nvPicPr>
          <p:cNvPr id="14" name="Picture 13"/>
          <p:cNvPicPr>
            <a:picLocks noChangeAspect="1"/>
          </p:cNvPicPr>
          <p:nvPr/>
        </p:nvPicPr>
        <p:blipFill>
          <a:blip r:embed="rId3"/>
          <a:stretch>
            <a:fillRect/>
          </a:stretch>
        </p:blipFill>
        <p:spPr>
          <a:xfrm>
            <a:off x="4877239" y="1333965"/>
            <a:ext cx="552450" cy="476250"/>
          </a:xfrm>
          <a:prstGeom prst="rect">
            <a:avLst/>
          </a:prstGeom>
        </p:spPr>
      </p:pic>
      <p:pic>
        <p:nvPicPr>
          <p:cNvPr id="15" name="Picture 14"/>
          <p:cNvPicPr>
            <a:picLocks noChangeAspect="1"/>
          </p:cNvPicPr>
          <p:nvPr/>
        </p:nvPicPr>
        <p:blipFill>
          <a:blip r:embed="rId4"/>
          <a:stretch>
            <a:fillRect/>
          </a:stretch>
        </p:blipFill>
        <p:spPr>
          <a:xfrm>
            <a:off x="8713760" y="1333965"/>
            <a:ext cx="609600" cy="504825"/>
          </a:xfrm>
          <a:prstGeom prst="rect">
            <a:avLst/>
          </a:prstGeom>
        </p:spPr>
      </p:pic>
    </p:spTree>
    <p:extLst>
      <p:ext uri="{BB962C8B-B14F-4D97-AF65-F5344CB8AC3E}">
        <p14:creationId xmlns:p14="http://schemas.microsoft.com/office/powerpoint/2010/main" xmlns="" val="2352808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Pareto Principle</a:t>
            </a:r>
          </a:p>
        </p:txBody>
      </p:sp>
      <p:sp>
        <p:nvSpPr>
          <p:cNvPr id="3" name="Content Placeholder 2"/>
          <p:cNvSpPr>
            <a:spLocks noGrp="1"/>
          </p:cNvSpPr>
          <p:nvPr>
            <p:ph idx="1"/>
          </p:nvPr>
        </p:nvSpPr>
        <p:spPr>
          <a:xfrm>
            <a:off x="669388" y="1563162"/>
            <a:ext cx="7785295" cy="5104924"/>
          </a:xfrm>
        </p:spPr>
        <p:txBody>
          <a:bodyPr>
            <a:normAutofit/>
          </a:bodyPr>
          <a:lstStyle/>
          <a:p>
            <a:r>
              <a:rPr lang="en-IN" sz="1600" dirty="0">
                <a:latin typeface="Times New Roman" panose="02020603050405020304" pitchFamily="18" charset="0"/>
                <a:cs typeface="Times New Roman" panose="02020603050405020304" pitchFamily="18" charset="0"/>
              </a:rPr>
              <a:t>It states that 80% of the result come from 20% of the effort. Also referred to as 80-20 rule.</a:t>
            </a:r>
          </a:p>
          <a:p>
            <a:r>
              <a:rPr lang="en-IN" sz="1600" dirty="0">
                <a:latin typeface="Times New Roman" panose="02020603050405020304" pitchFamily="18" charset="0"/>
                <a:cs typeface="Times New Roman" panose="02020603050405020304" pitchFamily="18" charset="0"/>
              </a:rPr>
              <a:t>The exact Percentages may vary in different situation.</a:t>
            </a:r>
          </a:p>
          <a:p>
            <a:r>
              <a:rPr lang="en-IN" sz="1600" dirty="0">
                <a:latin typeface="Times New Roman" panose="02020603050405020304" pitchFamily="18" charset="0"/>
                <a:cs typeface="Times New Roman" panose="02020603050405020304" pitchFamily="18" charset="0"/>
              </a:rPr>
              <a:t>The Pareto principle used when we have many problems or projects and we </a:t>
            </a:r>
            <a:r>
              <a:rPr lang="en-IN" sz="1600" dirty="0" err="1">
                <a:latin typeface="Times New Roman" panose="02020603050405020304" pitchFamily="18" charset="0"/>
                <a:cs typeface="Times New Roman" panose="02020603050405020304" pitchFamily="18" charset="0"/>
              </a:rPr>
              <a:t>wanna</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focus on the most significant ones.</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Its helps to </a:t>
            </a:r>
            <a:r>
              <a:rPr lang="en-US" sz="1600" dirty="0">
                <a:latin typeface="Times New Roman" panose="02020603050405020304" pitchFamily="18" charset="0"/>
                <a:cs typeface="Times New Roman" panose="02020603050405020304" pitchFamily="18" charset="0"/>
              </a:rPr>
              <a:t>Improving productivity and Profitability.</a:t>
            </a:r>
          </a:p>
          <a:p>
            <a:pPr marL="0" indent="0">
              <a:buNone/>
            </a:pPr>
            <a:r>
              <a:rPr lang="en-US" sz="1600" b="1" dirty="0">
                <a:latin typeface="Times New Roman" panose="02020603050405020304" pitchFamily="18" charset="0"/>
                <a:cs typeface="Times New Roman" panose="02020603050405020304" pitchFamily="18" charset="0"/>
              </a:rPr>
              <a:t>Examples-</a:t>
            </a:r>
          </a:p>
          <a:p>
            <a:pPr marL="0" indent="0">
              <a:buNone/>
            </a:pPr>
            <a:r>
              <a:rPr lang="en-US" sz="1600" dirty="0">
                <a:latin typeface="Times New Roman" panose="02020603050405020304" pitchFamily="18" charset="0"/>
                <a:cs typeface="Times New Roman" panose="02020603050405020304" pitchFamily="18" charset="0"/>
              </a:rPr>
              <a:t>1.20% of workers do 80% of work.</a:t>
            </a:r>
          </a:p>
          <a:p>
            <a:pPr marL="0" indent="0">
              <a:buNone/>
            </a:pPr>
            <a:r>
              <a:rPr lang="en-US" sz="1600" dirty="0">
                <a:latin typeface="Times New Roman" panose="02020603050405020304" pitchFamily="18" charset="0"/>
                <a:cs typeface="Times New Roman" panose="02020603050405020304" pitchFamily="18" charset="0"/>
              </a:rPr>
              <a:t>2.20% of Product are responsibility for 80% of revenue.</a:t>
            </a:r>
          </a:p>
          <a:p>
            <a:pPr marL="0" indent="0">
              <a:buNone/>
            </a:pPr>
            <a:r>
              <a:rPr lang="en-US" sz="1600" b="1" dirty="0">
                <a:latin typeface="Times New Roman" panose="02020603050405020304" pitchFamily="18" charset="0"/>
                <a:cs typeface="Times New Roman" panose="02020603050405020304" pitchFamily="18" charset="0"/>
              </a:rPr>
              <a:t>The Pareto Chart</a:t>
            </a: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 frequency bar chart.</a:t>
            </a: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horizontal axis </a:t>
            </a:r>
            <a:r>
              <a:rPr lang="en-US" sz="1600" dirty="0">
                <a:latin typeface="Times New Roman" panose="02020603050405020304" pitchFamily="18" charset="0"/>
                <a:cs typeface="Times New Roman" panose="02020603050405020304" pitchFamily="18" charset="0"/>
              </a:rPr>
              <a:t>represents the types of activities</a:t>
            </a:r>
          </a:p>
          <a:p>
            <a:pPr marL="0" indent="0">
              <a:buNone/>
            </a:pPr>
            <a:r>
              <a:rPr lang="en-US" sz="1600" dirty="0">
                <a:latin typeface="Times New Roman" panose="02020603050405020304" pitchFamily="18" charset="0"/>
                <a:cs typeface="Times New Roman" panose="02020603050405020304" pitchFamily="18" charset="0"/>
              </a:rPr>
              <a:t>       such as Issues ,Problems or causes </a:t>
            </a:r>
          </a:p>
          <a:p>
            <a:pPr>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The </a:t>
            </a:r>
            <a:r>
              <a:rPr lang="en-IN" sz="1600" b="1" dirty="0">
                <a:latin typeface="Times New Roman" panose="02020603050405020304" pitchFamily="18" charset="0"/>
                <a:cs typeface="Times New Roman" panose="02020603050405020304" pitchFamily="18" charset="0"/>
              </a:rPr>
              <a:t>Vertical axis</a:t>
            </a:r>
            <a:r>
              <a:rPr lang="en-IN" sz="1600" dirty="0">
                <a:latin typeface="Times New Roman" panose="02020603050405020304" pitchFamily="18" charset="0"/>
                <a:cs typeface="Times New Roman" panose="02020603050405020304" pitchFamily="18" charset="0"/>
              </a:rPr>
              <a:t> represents the frequencies of those activities.</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44143" y="1537686"/>
            <a:ext cx="4034965" cy="19132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301680" y="3649592"/>
            <a:ext cx="4677428" cy="2819794"/>
          </a:xfrm>
          <a:prstGeom prst="rect">
            <a:avLst/>
          </a:prstGeom>
        </p:spPr>
      </p:pic>
    </p:spTree>
    <p:extLst>
      <p:ext uri="{BB962C8B-B14F-4D97-AF65-F5344CB8AC3E}">
        <p14:creationId xmlns:p14="http://schemas.microsoft.com/office/powerpoint/2010/main" xmlns="" val="2752307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365125"/>
            <a:ext cx="10515600" cy="1325563"/>
          </a:xfrm>
        </p:spPr>
        <p:txBody>
          <a:bodyPr>
            <a:norm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Benchmarking</a:t>
            </a:r>
          </a:p>
        </p:txBody>
      </p:sp>
      <p:sp>
        <p:nvSpPr>
          <p:cNvPr id="3" name="Content Placeholder 2"/>
          <p:cNvSpPr>
            <a:spLocks noGrp="1"/>
          </p:cNvSpPr>
          <p:nvPr>
            <p:ph idx="1"/>
          </p:nvPr>
        </p:nvSpPr>
        <p:spPr>
          <a:xfrm>
            <a:off x="472440" y="1403593"/>
            <a:ext cx="11583572" cy="5032375"/>
          </a:xfrm>
        </p:spPr>
        <p:txBody>
          <a:bodyPr>
            <a:normAutofit/>
          </a:bodyPr>
          <a:lstStyle/>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Introduction</a:t>
            </a:r>
          </a:p>
          <a:p>
            <a:r>
              <a:rPr lang="en-IN" sz="1600" dirty="0">
                <a:latin typeface="Times New Roman" panose="02020603050405020304" pitchFamily="18" charset="0"/>
                <a:cs typeface="Times New Roman" panose="02020603050405020304" pitchFamily="18" charset="0"/>
              </a:rPr>
              <a:t>Benchmarking is mainly used to assess the competitive insight and also gather the information based on the performance which was done throughout the product or organization development process.</a:t>
            </a:r>
          </a:p>
          <a:p>
            <a:r>
              <a:rPr lang="en-IN" sz="1600" dirty="0">
                <a:latin typeface="Times New Roman" panose="02020603050405020304" pitchFamily="18" charset="0"/>
                <a:cs typeface="Times New Roman" panose="02020603050405020304" pitchFamily="18" charset="0"/>
              </a:rPr>
              <a:t>With the help of this benchmarking process, we can evaluate and identify the process to eliminate problems which help further in improving and enhancing our performance.</a:t>
            </a:r>
          </a:p>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Types of Benchmarking</a:t>
            </a:r>
          </a:p>
          <a:p>
            <a:pPr marL="342900" indent="-342900">
              <a:buFont typeface="+mj-lt"/>
              <a:buAutoNum type="arabicPeriod"/>
            </a:pPr>
            <a:r>
              <a:rPr lang="en-IN" sz="1600" b="1" dirty="0">
                <a:latin typeface="Times New Roman" panose="02020603050405020304" pitchFamily="18" charset="0"/>
                <a:cs typeface="Times New Roman" panose="02020603050405020304" pitchFamily="18" charset="0"/>
              </a:rPr>
              <a:t>Internal benchmarking:</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In this type of benchmarking the comparison of practices and performance is done between teams, individuals or groups within an organization</a:t>
            </a:r>
          </a:p>
          <a:p>
            <a:pPr marL="0" indent="0">
              <a:buNone/>
            </a:pPr>
            <a:r>
              <a:rPr lang="en-IN" sz="1600" b="1" dirty="0">
                <a:latin typeface="Times New Roman" panose="02020603050405020304" pitchFamily="18" charset="0"/>
                <a:cs typeface="Times New Roman" panose="02020603050405020304" pitchFamily="18" charset="0"/>
              </a:rPr>
              <a:t>2.External benchmarking</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In the external benchmarking process, the comparison of organizational performance towards the company peers or across companies.</a:t>
            </a:r>
          </a:p>
          <a:p>
            <a:pPr marL="0" indent="0">
              <a:buNone/>
            </a:pPr>
            <a:r>
              <a:rPr lang="en-IN" sz="1600" dirty="0">
                <a:latin typeface="Times New Roman" panose="02020603050405020304" pitchFamily="18" charset="0"/>
                <a:cs typeface="Times New Roman" panose="02020603050405020304" pitchFamily="18" charset="0"/>
              </a:rPr>
              <a:t>Following are the type of external benchmarking :-</a:t>
            </a:r>
          </a:p>
          <a:p>
            <a:pPr marL="0" indent="0">
              <a:buNone/>
            </a:pPr>
            <a:r>
              <a:rPr lang="en-IN" sz="1600" b="1" dirty="0">
                <a:latin typeface="Times New Roman" panose="02020603050405020304" pitchFamily="18" charset="0"/>
                <a:cs typeface="Times New Roman" panose="02020603050405020304" pitchFamily="18" charset="0"/>
              </a:rPr>
              <a:t>2.1</a:t>
            </a:r>
            <a:r>
              <a:rPr lang="en-IN" dirty="0"/>
              <a:t> </a:t>
            </a:r>
            <a:r>
              <a:rPr lang="en-IN" sz="1600" b="1" dirty="0">
                <a:latin typeface="Times New Roman" panose="02020603050405020304" pitchFamily="18" charset="0"/>
                <a:cs typeface="Times New Roman" panose="02020603050405020304" pitchFamily="18" charset="0"/>
              </a:rPr>
              <a:t>Process benchmarking</a:t>
            </a:r>
            <a:endParaRPr lang="en-IN" sz="1600" dirty="0">
              <a:latin typeface="Times New Roman" panose="02020603050405020304" pitchFamily="18" charset="0"/>
              <a:cs typeface="Times New Roman" panose="02020603050405020304" pitchFamily="18" charset="0"/>
            </a:endParaRPr>
          </a:p>
          <a:p>
            <a:pPr marL="0" indent="0">
              <a:lnSpc>
                <a:spcPct val="100000"/>
              </a:lnSpc>
              <a:buNone/>
            </a:pPr>
            <a:r>
              <a:rPr lang="en-IN" sz="1600" dirty="0">
                <a:latin typeface="Times New Roman" panose="02020603050405020304" pitchFamily="18" charset="0"/>
                <a:cs typeface="Times New Roman" panose="02020603050405020304" pitchFamily="18" charset="0"/>
              </a:rPr>
              <a:t>Benchmarking is usually a process to see how the competitors are working or how they are able to gain success.</a:t>
            </a:r>
          </a:p>
        </p:txBody>
      </p:sp>
      <p:pic>
        <p:nvPicPr>
          <p:cNvPr id="4" name="Picture 3"/>
          <p:cNvPicPr>
            <a:picLocks noChangeAspect="1"/>
          </p:cNvPicPr>
          <p:nvPr/>
        </p:nvPicPr>
        <p:blipFill>
          <a:blip r:embed="rId2"/>
          <a:stretch>
            <a:fillRect/>
          </a:stretch>
        </p:blipFill>
        <p:spPr>
          <a:xfrm>
            <a:off x="9309963" y="283540"/>
            <a:ext cx="2064770" cy="1407148"/>
          </a:xfrm>
          <a:prstGeom prst="rect">
            <a:avLst/>
          </a:prstGeom>
          <a:blipFill>
            <a:blip r:embed="rId3"/>
            <a:tile tx="0" ty="0" sx="100000" sy="100000" flip="none" algn="tl"/>
          </a:blipFill>
          <a:effectLst>
            <a:outerShdw blurRad="50800" dist="50800" dir="5400000" algn="ctr" rotWithShape="0">
              <a:srgbClr val="000000"/>
            </a:outerShdw>
            <a:reflection stA="0" endPos="65000" dist="50800" dir="5400000" sy="-100000" algn="bl" rotWithShape="0"/>
          </a:effectLst>
        </p:spPr>
      </p:pic>
    </p:spTree>
    <p:extLst>
      <p:ext uri="{BB962C8B-B14F-4D97-AF65-F5344CB8AC3E}">
        <p14:creationId xmlns:p14="http://schemas.microsoft.com/office/powerpoint/2010/main" xmlns="" val="1049548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6" y="753570"/>
            <a:ext cx="11465169" cy="5950635"/>
          </a:xfrm>
        </p:spPr>
        <p:txBody>
          <a:bodyPr>
            <a:normAutofit/>
          </a:bodyPr>
          <a:lstStyle/>
          <a:p>
            <a:pPr marL="0" indent="0">
              <a:buNone/>
            </a:pPr>
            <a:r>
              <a:rPr lang="en-IN" sz="1600" b="1" dirty="0">
                <a:latin typeface="Times New Roman" panose="02020603050405020304" pitchFamily="18" charset="0"/>
                <a:cs typeface="Times New Roman" panose="02020603050405020304" pitchFamily="18" charset="0"/>
              </a:rPr>
              <a:t>2.2 Performance Benchmarking</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In this benchmark we have to comparing competitors or analysing clients, numerical metrics are gathered as information.</a:t>
            </a:r>
          </a:p>
          <a:p>
            <a:pPr marL="0" indent="0">
              <a:buNone/>
            </a:pPr>
            <a:r>
              <a:rPr lang="en-IN" sz="1600" b="1" dirty="0">
                <a:latin typeface="Times New Roman" panose="02020603050405020304" pitchFamily="18" charset="0"/>
                <a:cs typeface="Times New Roman" panose="02020603050405020304" pitchFamily="18" charset="0"/>
              </a:rPr>
              <a:t>2.3 Strategic Benchmarking</a:t>
            </a:r>
          </a:p>
          <a:p>
            <a:pPr marL="0" indent="0">
              <a:buNone/>
            </a:pPr>
            <a:r>
              <a:rPr lang="en-IN" sz="1600" dirty="0">
                <a:latin typeface="Times New Roman" panose="02020603050405020304" pitchFamily="18" charset="0"/>
                <a:cs typeface="Times New Roman" panose="02020603050405020304" pitchFamily="18" charset="0"/>
              </a:rPr>
              <a:t>Strategic benchmarking analyses how top companies compete and use the best strategies to achieve success in this competitive market. This type is mainly helpful for all the organizations which are aiming for their long term goals.</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Benchmarking Process:</a:t>
            </a:r>
          </a:p>
          <a:p>
            <a:pPr marL="0" indent="0">
              <a:buNone/>
            </a:pPr>
            <a:r>
              <a:rPr lang="en-IN" sz="1600" dirty="0">
                <a:latin typeface="Times New Roman" panose="02020603050405020304" pitchFamily="18" charset="0"/>
                <a:cs typeface="Times New Roman" panose="02020603050405020304" pitchFamily="18" charset="0"/>
              </a:rPr>
              <a:t>Step-1. Determining aspects of the company</a:t>
            </a:r>
          </a:p>
          <a:p>
            <a:pPr marL="0" indent="0">
              <a:buNone/>
            </a:pPr>
            <a:r>
              <a:rPr lang="en-IN" sz="1600" dirty="0">
                <a:latin typeface="Times New Roman" panose="02020603050405020304" pitchFamily="18" charset="0"/>
                <a:cs typeface="Times New Roman" panose="02020603050405020304" pitchFamily="18" charset="0"/>
              </a:rPr>
              <a:t>Step-2. Planning and research</a:t>
            </a:r>
          </a:p>
          <a:p>
            <a:pPr marL="0" indent="0">
              <a:buNone/>
            </a:pPr>
            <a:r>
              <a:rPr lang="en-IN" sz="1600" dirty="0">
                <a:latin typeface="Times New Roman" panose="02020603050405020304" pitchFamily="18" charset="0"/>
                <a:cs typeface="Times New Roman" panose="02020603050405020304" pitchFamily="18" charset="0"/>
              </a:rPr>
              <a:t>Step-3. Collection of data</a:t>
            </a:r>
          </a:p>
          <a:p>
            <a:pPr marL="0" indent="0">
              <a:buNone/>
            </a:pPr>
            <a:r>
              <a:rPr lang="en-IN" sz="1600" dirty="0">
                <a:latin typeface="Times New Roman" panose="02020603050405020304" pitchFamily="18" charset="0"/>
                <a:cs typeface="Times New Roman" panose="02020603050405020304" pitchFamily="18" charset="0"/>
              </a:rPr>
              <a:t>Step-4. Examination</a:t>
            </a:r>
          </a:p>
          <a:p>
            <a:pPr marL="0" indent="0">
              <a:buNone/>
            </a:pPr>
            <a:r>
              <a:rPr lang="en-IN" sz="1600" dirty="0">
                <a:latin typeface="Times New Roman" panose="02020603050405020304" pitchFamily="18" charset="0"/>
                <a:cs typeface="Times New Roman" panose="02020603050405020304" pitchFamily="18" charset="0"/>
              </a:rPr>
              <a:t>Step-5. Development</a:t>
            </a:r>
          </a:p>
          <a:p>
            <a:pPr marL="0" indent="0">
              <a:buNone/>
            </a:pPr>
            <a:r>
              <a:rPr lang="en-IN" sz="1600" b="1" dirty="0">
                <a:latin typeface="Times New Roman" panose="02020603050405020304" pitchFamily="18" charset="0"/>
                <a:cs typeface="Times New Roman" panose="02020603050405020304" pitchFamily="18" charset="0"/>
              </a:rPr>
              <a:t>Advantages of Benchmarking</a:t>
            </a:r>
          </a:p>
          <a:p>
            <a:pPr>
              <a:lnSpc>
                <a:spcPct val="10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Implements creative ideas</a:t>
            </a:r>
          </a:p>
          <a:p>
            <a:pPr>
              <a:lnSpc>
                <a:spcPct val="10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Developing improvement</a:t>
            </a:r>
          </a:p>
          <a:p>
            <a:pPr>
              <a:lnSpc>
                <a:spcPct val="10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Quality of work</a:t>
            </a:r>
          </a:p>
          <a:p>
            <a:pPr>
              <a:lnSpc>
                <a:spcPct val="10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Increased performance</a:t>
            </a:r>
          </a:p>
          <a:p>
            <a:pPr marL="0" indent="0">
              <a:lnSpc>
                <a:spcPct val="100000"/>
              </a:lnSpc>
              <a:buNone/>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600" b="1"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2" name="Rectangle 1"/>
          <p:cNvSpPr/>
          <p:nvPr/>
        </p:nvSpPr>
        <p:spPr>
          <a:xfrm>
            <a:off x="323556" y="107239"/>
            <a:ext cx="3491475" cy="646331"/>
          </a:xfrm>
          <a:prstGeom prst="rect">
            <a:avLst/>
          </a:prstGeom>
        </p:spPr>
        <p:txBody>
          <a:bodyPr wrap="square">
            <a:sp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Benchmarking</a:t>
            </a:r>
            <a:endParaRPr lang="en-IN" sz="3600" dirty="0"/>
          </a:p>
        </p:txBody>
      </p:sp>
    </p:spTree>
    <p:extLst>
      <p:ext uri="{BB962C8B-B14F-4D97-AF65-F5344CB8AC3E}">
        <p14:creationId xmlns:p14="http://schemas.microsoft.com/office/powerpoint/2010/main" xmlns="" val="278665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6478"/>
            <a:ext cx="10515600" cy="1325563"/>
          </a:xfrm>
        </p:spPr>
        <p:txBody>
          <a:bodyPr>
            <a:norm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Research Techniques</a:t>
            </a:r>
          </a:p>
        </p:txBody>
      </p:sp>
      <p:sp>
        <p:nvSpPr>
          <p:cNvPr id="3" name="Content Placeholder 2"/>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Research technique is </a:t>
            </a:r>
            <a:r>
              <a:rPr lang="en-US" sz="1800" dirty="0">
                <a:latin typeface="Times New Roman" panose="02020603050405020304" pitchFamily="18" charset="0"/>
                <a:cs typeface="Times New Roman" panose="02020603050405020304" pitchFamily="18" charset="0"/>
              </a:rPr>
              <a:t>process of collecting, recording, analyzing and interpreting data for aid in solving different  problems.</a:t>
            </a:r>
          </a:p>
          <a:p>
            <a:pPr>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Research Process</a:t>
            </a:r>
          </a:p>
          <a:p>
            <a:pPr marL="0" indent="0">
              <a:buNone/>
            </a:pPr>
            <a:r>
              <a:rPr lang="en-IN" sz="1800" dirty="0">
                <a:latin typeface="Times New Roman" panose="02020603050405020304" pitchFamily="18" charset="0"/>
                <a:cs typeface="Times New Roman" panose="02020603050405020304" pitchFamily="18" charset="0"/>
              </a:rPr>
              <a:t>Step-1. Identify the Problem</a:t>
            </a:r>
          </a:p>
          <a:p>
            <a:pPr marL="0" indent="0">
              <a:buNone/>
            </a:pPr>
            <a:r>
              <a:rPr lang="en-IN" sz="1800" dirty="0">
                <a:latin typeface="Times New Roman" panose="02020603050405020304" pitchFamily="18" charset="0"/>
                <a:cs typeface="Times New Roman" panose="02020603050405020304" pitchFamily="18" charset="0"/>
              </a:rPr>
              <a:t>Step-2. Developing a research design</a:t>
            </a:r>
          </a:p>
          <a:p>
            <a:pPr marL="0" indent="0">
              <a:buNone/>
            </a:pPr>
            <a:r>
              <a:rPr lang="en-IN" sz="1800" dirty="0">
                <a:latin typeface="Times New Roman" panose="02020603050405020304" pitchFamily="18" charset="0"/>
                <a:cs typeface="Times New Roman" panose="02020603050405020304" pitchFamily="18" charset="0"/>
              </a:rPr>
              <a:t>Step-3. Collection Of Data </a:t>
            </a:r>
          </a:p>
          <a:p>
            <a:pPr marL="0" indent="0">
              <a:buNone/>
            </a:pPr>
            <a:r>
              <a:rPr lang="en-IN" sz="1800" dirty="0">
                <a:latin typeface="Times New Roman" panose="02020603050405020304" pitchFamily="18" charset="0"/>
                <a:cs typeface="Times New Roman" panose="02020603050405020304" pitchFamily="18" charset="0"/>
              </a:rPr>
              <a:t>Step-4. Analysis Of Data</a:t>
            </a:r>
          </a:p>
          <a:p>
            <a:pPr marL="0" indent="0">
              <a:buNone/>
            </a:pPr>
            <a:r>
              <a:rPr lang="en-IN" sz="1800" dirty="0">
                <a:latin typeface="Times New Roman" panose="02020603050405020304" pitchFamily="18" charset="0"/>
                <a:cs typeface="Times New Roman" panose="02020603050405020304" pitchFamily="18" charset="0"/>
              </a:rPr>
              <a:t>Step-5. Finding Conclusion </a:t>
            </a:r>
          </a:p>
          <a:p>
            <a:pPr marL="0" indent="0">
              <a:buNone/>
            </a:pPr>
            <a:r>
              <a:rPr lang="en-IN" sz="1800" dirty="0">
                <a:latin typeface="Times New Roman" panose="02020603050405020304" pitchFamily="18" charset="0"/>
                <a:cs typeface="Times New Roman" panose="02020603050405020304" pitchFamily="18" charset="0"/>
              </a:rPr>
              <a:t>Step-6. Reporting </a:t>
            </a:r>
          </a:p>
        </p:txBody>
      </p:sp>
    </p:spTree>
    <p:extLst>
      <p:ext uri="{BB962C8B-B14F-4D97-AF65-F5344CB8AC3E}">
        <p14:creationId xmlns:p14="http://schemas.microsoft.com/office/powerpoint/2010/main" xmlns="" val="139157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accent2">
                    <a:lumMod val="75000"/>
                  </a:schemeClr>
                </a:solidFill>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869383" y="1920240"/>
            <a:ext cx="9720073" cy="4023360"/>
          </a:xfrm>
        </p:spPr>
        <p:txBody>
          <a:bodyPr>
            <a:noAutofit/>
          </a:bodyPr>
          <a:lstStyle/>
          <a:p>
            <a:r>
              <a:rPr lang="en-IN" sz="1600" b="1" dirty="0">
                <a:latin typeface="Times New Roman" panose="02020603050405020304" pitchFamily="18" charset="0"/>
                <a:cs typeface="Times New Roman" panose="02020603050405020304" pitchFamily="18" charset="0"/>
              </a:rPr>
              <a:t>1.Introduction</a:t>
            </a:r>
          </a:p>
          <a:p>
            <a:r>
              <a:rPr lang="en-IN" sz="1600" b="1" dirty="0">
                <a:latin typeface="Times New Roman" panose="02020603050405020304" pitchFamily="18" charset="0"/>
                <a:cs typeface="Times New Roman" panose="02020603050405020304" pitchFamily="18" charset="0"/>
              </a:rPr>
              <a:t>2.Supply-chain For FMCG Market</a:t>
            </a:r>
          </a:p>
          <a:p>
            <a:r>
              <a:rPr lang="en-IN" sz="1600" b="1" dirty="0">
                <a:latin typeface="Times New Roman" panose="02020603050405020304" pitchFamily="18" charset="0"/>
                <a:cs typeface="Times New Roman" panose="02020603050405020304" pitchFamily="18" charset="0"/>
              </a:rPr>
              <a:t>3.FMCG Market in INDIA</a:t>
            </a:r>
          </a:p>
          <a:p>
            <a:r>
              <a:rPr lang="en-IN" sz="1600" b="1" dirty="0">
                <a:latin typeface="Times New Roman" panose="02020603050405020304" pitchFamily="18" charset="0"/>
                <a:cs typeface="Times New Roman" panose="02020603050405020304" pitchFamily="18" charset="0"/>
              </a:rPr>
              <a:t>4.Global FMCG Market </a:t>
            </a:r>
          </a:p>
          <a:p>
            <a:r>
              <a:rPr lang="en-IN" sz="1600" b="1" dirty="0">
                <a:latin typeface="Times New Roman" panose="02020603050405020304" pitchFamily="18" charset="0"/>
                <a:cs typeface="Times New Roman" panose="02020603050405020304" pitchFamily="18" charset="0"/>
              </a:rPr>
              <a:t>5.FMCG Companies In India</a:t>
            </a:r>
          </a:p>
          <a:p>
            <a:r>
              <a:rPr lang="en-IN" sz="1600" b="1" dirty="0">
                <a:latin typeface="Times New Roman" panose="02020603050405020304" pitchFamily="18" charset="0"/>
                <a:cs typeface="Times New Roman" panose="02020603050405020304" pitchFamily="18" charset="0"/>
              </a:rPr>
              <a:t>6.Project Growth of FMCG Industry</a:t>
            </a:r>
          </a:p>
          <a:p>
            <a:r>
              <a:rPr lang="en-IN" sz="1600" b="1" dirty="0">
                <a:latin typeface="Times New Roman" panose="02020603050405020304" pitchFamily="18" charset="0"/>
                <a:cs typeface="Times New Roman" panose="02020603050405020304" pitchFamily="18" charset="0"/>
              </a:rPr>
              <a:t>7.Effect of Covid-19 On FMCG Industry</a:t>
            </a:r>
          </a:p>
          <a:p>
            <a:r>
              <a:rPr lang="en-IN" sz="1600" b="1" dirty="0">
                <a:latin typeface="Times New Roman" panose="02020603050405020304" pitchFamily="18" charset="0"/>
                <a:cs typeface="Times New Roman" panose="02020603050405020304" pitchFamily="18" charset="0"/>
              </a:rPr>
              <a:t>8.Pareto Principle</a:t>
            </a:r>
          </a:p>
          <a:p>
            <a:r>
              <a:rPr lang="en-IN" sz="1600" b="1" dirty="0">
                <a:latin typeface="Times New Roman" panose="02020603050405020304" pitchFamily="18" charset="0"/>
                <a:cs typeface="Times New Roman" panose="02020603050405020304" pitchFamily="18" charset="0"/>
              </a:rPr>
              <a:t>9.Benchmarking</a:t>
            </a:r>
          </a:p>
          <a:p>
            <a:r>
              <a:rPr lang="en-IN" sz="1600" b="1" dirty="0">
                <a:latin typeface="Times New Roman" panose="02020603050405020304" pitchFamily="18" charset="0"/>
                <a:cs typeface="Times New Roman" panose="02020603050405020304" pitchFamily="18" charset="0"/>
              </a:rPr>
              <a:t>10.Research Techniques</a:t>
            </a:r>
          </a:p>
        </p:txBody>
      </p:sp>
    </p:spTree>
    <p:extLst>
      <p:ext uri="{BB962C8B-B14F-4D97-AF65-F5344CB8AC3E}">
        <p14:creationId xmlns:p14="http://schemas.microsoft.com/office/powerpoint/2010/main" xmlns="" val="787735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53551" y="790356"/>
            <a:ext cx="9668434" cy="5438494"/>
          </a:xfrm>
        </p:spPr>
      </p:pic>
    </p:spTree>
    <p:extLst>
      <p:ext uri="{BB962C8B-B14F-4D97-AF65-F5344CB8AC3E}">
        <p14:creationId xmlns:p14="http://schemas.microsoft.com/office/powerpoint/2010/main" xmlns="" val="79302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4453" y="707220"/>
            <a:ext cx="10515600" cy="1325563"/>
          </a:xfrm>
        </p:spPr>
        <p:txBody>
          <a:bodyPr>
            <a:norm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Introduction</a:t>
            </a:r>
            <a:r>
              <a:rPr lang="en-IN" sz="3600"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494453" y="2032783"/>
            <a:ext cx="11378679" cy="4621235"/>
          </a:xfrm>
        </p:spPr>
        <p:txBody>
          <a:bodyPr>
            <a:normAutofit fontScale="25000" lnSpcReduction="20000"/>
          </a:bodyPr>
          <a:lstStyle/>
          <a:p>
            <a:pPr algn="just">
              <a:lnSpc>
                <a:spcPct val="120000"/>
              </a:lnSpc>
            </a:pPr>
            <a:r>
              <a:rPr lang="en-IN" sz="7200" dirty="0">
                <a:latin typeface="Times New Roman" panose="02020603050405020304" pitchFamily="18" charset="0"/>
                <a:cs typeface="Times New Roman" panose="02020603050405020304" pitchFamily="18" charset="0"/>
              </a:rPr>
              <a:t>The Fast Moving Consumer Goods (FMCG) industry primarily deals with the production, distribution and marketing of consumer packaged goods, i.e. those categories of products that are consumed at regular intervals.</a:t>
            </a:r>
          </a:p>
          <a:p>
            <a:pPr algn="just"/>
            <a:endParaRPr lang="en-IN" sz="7200" dirty="0">
              <a:latin typeface="Times New Roman" panose="02020603050405020304" pitchFamily="18" charset="0"/>
              <a:cs typeface="Times New Roman" panose="02020603050405020304" pitchFamily="18" charset="0"/>
            </a:endParaRPr>
          </a:p>
          <a:p>
            <a:pPr algn="just"/>
            <a:r>
              <a:rPr lang="en-IN" sz="7200" dirty="0">
                <a:latin typeface="Times New Roman" panose="02020603050405020304" pitchFamily="18" charset="0"/>
                <a:cs typeface="Times New Roman" panose="02020603050405020304" pitchFamily="18" charset="0"/>
              </a:rPr>
              <a:t>Types of Fast-Moving Consumer Goods</a:t>
            </a:r>
          </a:p>
          <a:p>
            <a:pPr algn="just">
              <a:buFont typeface="Wingdings" panose="05000000000000000000" pitchFamily="2" charset="2"/>
              <a:buChar char="q"/>
            </a:pPr>
            <a:r>
              <a:rPr lang="en-IN" sz="7200" b="1" dirty="0">
                <a:latin typeface="Times New Roman" panose="02020603050405020304" pitchFamily="18" charset="0"/>
                <a:cs typeface="Times New Roman" panose="02020603050405020304" pitchFamily="18" charset="0"/>
              </a:rPr>
              <a:t>Processed foods</a:t>
            </a:r>
            <a:r>
              <a:rPr lang="en-IN" sz="7200" dirty="0">
                <a:latin typeface="Times New Roman" panose="02020603050405020304" pitchFamily="18" charset="0"/>
                <a:cs typeface="Times New Roman" panose="02020603050405020304" pitchFamily="18" charset="0"/>
              </a:rPr>
              <a:t>: Cheese products, Instant food, and boxed pasta</a:t>
            </a:r>
          </a:p>
          <a:p>
            <a:pPr algn="just">
              <a:buFont typeface="Wingdings" panose="05000000000000000000" pitchFamily="2" charset="2"/>
              <a:buChar char="q"/>
            </a:pPr>
            <a:r>
              <a:rPr lang="en-IN" sz="7200" b="1" dirty="0">
                <a:latin typeface="Times New Roman" panose="02020603050405020304" pitchFamily="18" charset="0"/>
                <a:cs typeface="Times New Roman" panose="02020603050405020304" pitchFamily="18" charset="0"/>
              </a:rPr>
              <a:t>Prepared meals</a:t>
            </a:r>
            <a:r>
              <a:rPr lang="en-IN" sz="7200" dirty="0">
                <a:latin typeface="Times New Roman" panose="02020603050405020304" pitchFamily="18" charset="0"/>
                <a:cs typeface="Times New Roman" panose="02020603050405020304" pitchFamily="18" charset="0"/>
              </a:rPr>
              <a:t>:</a:t>
            </a:r>
            <a:r>
              <a:rPr lang="en-IN" sz="7200" b="1"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Ready-to-eat meals</a:t>
            </a:r>
          </a:p>
          <a:p>
            <a:pPr algn="just">
              <a:buFont typeface="Wingdings" panose="05000000000000000000" pitchFamily="2" charset="2"/>
              <a:buChar char="q"/>
            </a:pPr>
            <a:r>
              <a:rPr lang="en-IN" sz="7200" b="1" dirty="0">
                <a:latin typeface="Times New Roman" panose="02020603050405020304" pitchFamily="18" charset="0"/>
                <a:cs typeface="Times New Roman" panose="02020603050405020304" pitchFamily="18" charset="0"/>
              </a:rPr>
              <a:t>Beverages</a:t>
            </a:r>
            <a:r>
              <a:rPr lang="en-IN" sz="7200" dirty="0">
                <a:latin typeface="Times New Roman" panose="02020603050405020304" pitchFamily="18" charset="0"/>
                <a:cs typeface="Times New Roman" panose="02020603050405020304" pitchFamily="18" charset="0"/>
              </a:rPr>
              <a:t>:</a:t>
            </a:r>
            <a:r>
              <a:rPr lang="en-IN" sz="7200" b="1"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Bottled water, energy drinks, and juices</a:t>
            </a:r>
          </a:p>
          <a:p>
            <a:pPr algn="just">
              <a:buFont typeface="Wingdings" panose="05000000000000000000" pitchFamily="2" charset="2"/>
              <a:buChar char="q"/>
            </a:pPr>
            <a:r>
              <a:rPr lang="en-IN" sz="7200" b="1" dirty="0">
                <a:latin typeface="Times New Roman" panose="02020603050405020304" pitchFamily="18" charset="0"/>
                <a:cs typeface="Times New Roman" panose="02020603050405020304" pitchFamily="18" charset="0"/>
              </a:rPr>
              <a:t>Cleaning products</a:t>
            </a:r>
            <a:r>
              <a:rPr lang="en-IN" sz="7200" dirty="0">
                <a:latin typeface="Times New Roman" panose="02020603050405020304" pitchFamily="18" charset="0"/>
                <a:cs typeface="Times New Roman" panose="02020603050405020304" pitchFamily="18" charset="0"/>
              </a:rPr>
              <a:t>:</a:t>
            </a:r>
            <a:r>
              <a:rPr lang="en-IN" sz="7200" b="1"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Baking soda, oven cleaner, and window and glass cleaner</a:t>
            </a:r>
          </a:p>
          <a:p>
            <a:pPr algn="just">
              <a:buFont typeface="Wingdings" panose="05000000000000000000" pitchFamily="2" charset="2"/>
              <a:buChar char="q"/>
            </a:pPr>
            <a:r>
              <a:rPr lang="en-IN" sz="7200" b="1" dirty="0">
                <a:latin typeface="Times New Roman" panose="02020603050405020304" pitchFamily="18" charset="0"/>
                <a:cs typeface="Times New Roman" panose="02020603050405020304" pitchFamily="18" charset="0"/>
              </a:rPr>
              <a:t>Office supplies</a:t>
            </a:r>
            <a:r>
              <a:rPr lang="en-IN" sz="7200" dirty="0">
                <a:latin typeface="Times New Roman" panose="02020603050405020304" pitchFamily="18" charset="0"/>
                <a:cs typeface="Times New Roman" panose="02020603050405020304" pitchFamily="18" charset="0"/>
              </a:rPr>
              <a:t>:</a:t>
            </a:r>
            <a:r>
              <a:rPr lang="en-IN" sz="7200" b="1"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Pens, pencils, and markers</a:t>
            </a:r>
          </a:p>
          <a:p>
            <a:pPr algn="just"/>
            <a:endParaRPr lang="en-IN" dirty="0"/>
          </a:p>
          <a:p>
            <a:pPr algn="just"/>
            <a:endParaRPr lang="en-IN" dirty="0"/>
          </a:p>
          <a:p>
            <a:pPr marL="0" indent="0" algn="just">
              <a:buNone/>
            </a:pPr>
            <a:endParaRPr lang="en-IN" dirty="0"/>
          </a:p>
          <a:p>
            <a:pPr marL="0" indent="0">
              <a:buNone/>
            </a:pPr>
            <a:r>
              <a:rPr lang="en-IN" dirty="0"/>
              <a:t>       </a:t>
            </a:r>
          </a:p>
        </p:txBody>
      </p:sp>
    </p:spTree>
    <p:extLst>
      <p:ext uri="{BB962C8B-B14F-4D97-AF65-F5344CB8AC3E}">
        <p14:creationId xmlns:p14="http://schemas.microsoft.com/office/powerpoint/2010/main" xmlns="" val="134797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2952" y="0"/>
            <a:ext cx="10515600" cy="1026942"/>
          </a:xfrm>
        </p:spPr>
        <p:txBody>
          <a:bodyPr>
            <a:norm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Supply-Chain For FMCG Sector In India </a:t>
            </a:r>
          </a:p>
        </p:txBody>
      </p:sp>
      <p:pic>
        <p:nvPicPr>
          <p:cNvPr id="4" name="Content Placeholder 3"/>
          <p:cNvPicPr>
            <a:picLocks noGrp="1" noChangeAspect="1"/>
          </p:cNvPicPr>
          <p:nvPr>
            <p:ph idx="1"/>
          </p:nvPr>
        </p:nvPicPr>
        <p:blipFill>
          <a:blip r:embed="rId2"/>
          <a:stretch>
            <a:fillRect/>
          </a:stretch>
        </p:blipFill>
        <p:spPr>
          <a:xfrm>
            <a:off x="0" y="1026944"/>
            <a:ext cx="12192000" cy="5831056"/>
          </a:xfrm>
          <a:prstGeom prst="rect">
            <a:avLst/>
          </a:prstGeom>
        </p:spPr>
      </p:pic>
    </p:spTree>
    <p:extLst>
      <p:ext uri="{BB962C8B-B14F-4D97-AF65-F5344CB8AC3E}">
        <p14:creationId xmlns:p14="http://schemas.microsoft.com/office/powerpoint/2010/main" xmlns="" val="30189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952" y="871562"/>
            <a:ext cx="10515600" cy="1325563"/>
          </a:xfrm>
        </p:spPr>
        <p:txBody>
          <a:bodyPr>
            <a:norm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FMCG Market In INDIA</a:t>
            </a:r>
          </a:p>
        </p:txBody>
      </p:sp>
      <p:sp>
        <p:nvSpPr>
          <p:cNvPr id="5" name="Content Placeholder 4"/>
          <p:cNvSpPr>
            <a:spLocks noGrp="1"/>
          </p:cNvSpPr>
          <p:nvPr>
            <p:ph idx="1"/>
          </p:nvPr>
        </p:nvSpPr>
        <p:spPr>
          <a:xfrm>
            <a:off x="431410" y="2197125"/>
            <a:ext cx="5772442" cy="4351338"/>
          </a:xfrm>
        </p:spPr>
        <p:txBody>
          <a:bodyPr>
            <a:normAutofit/>
          </a:bodyPr>
          <a:lstStyle/>
          <a:p>
            <a:pPr algn="just"/>
            <a:r>
              <a:rPr lang="en-IN" sz="1800" dirty="0">
                <a:latin typeface="Times New Roman" panose="02020603050405020304" pitchFamily="18" charset="0"/>
                <a:cs typeface="Times New Roman" panose="02020603050405020304" pitchFamily="18" charset="0"/>
              </a:rPr>
              <a:t>FMCG is the 4</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largest sector in Indian economy.</a:t>
            </a:r>
          </a:p>
          <a:p>
            <a:pPr algn="just"/>
            <a:r>
              <a:rPr lang="en-IN" sz="1800" dirty="0">
                <a:latin typeface="Times New Roman" panose="02020603050405020304" pitchFamily="18" charset="0"/>
                <a:cs typeface="Times New Roman" panose="02020603050405020304" pitchFamily="18" charset="0"/>
              </a:rPr>
              <a:t>India’s household and personal care is the leading segment ,accounting for 50% of the overall market. And Health Care = 31% , Food and beverages (F&amp;B)=19% comes in term of market share.</a:t>
            </a:r>
          </a:p>
          <a:p>
            <a:pPr algn="just"/>
            <a:r>
              <a:rPr lang="en-IN" sz="1800" dirty="0">
                <a:latin typeface="Times New Roman" panose="02020603050405020304" pitchFamily="18" charset="0"/>
                <a:cs typeface="Times New Roman" panose="02020603050405020304" pitchFamily="18" charset="0"/>
              </a:rPr>
              <a:t>Retail market in </a:t>
            </a:r>
            <a:r>
              <a:rPr lang="en-IN" sz="1800" dirty="0" err="1">
                <a:latin typeface="Times New Roman" panose="02020603050405020304" pitchFamily="18" charset="0"/>
                <a:cs typeface="Times New Roman" panose="02020603050405020304" pitchFamily="18" charset="0"/>
              </a:rPr>
              <a:t>india</a:t>
            </a:r>
            <a:r>
              <a:rPr lang="en-IN" sz="1800" dirty="0">
                <a:latin typeface="Times New Roman" panose="02020603050405020304" pitchFamily="18" charset="0"/>
                <a:cs typeface="Times New Roman" panose="02020603050405020304" pitchFamily="18" charset="0"/>
              </a:rPr>
              <a:t> is estimated to reach US$ 1.1 Trillion by 2020 , with Morden trade expected to grow at 20-25% per annum, which is likely to boost revenues of FMCG Companies </a:t>
            </a:r>
          </a:p>
        </p:txBody>
      </p:sp>
      <p:pic>
        <p:nvPicPr>
          <p:cNvPr id="3" name="Picture 2"/>
          <p:cNvPicPr>
            <a:picLocks noChangeAspect="1"/>
          </p:cNvPicPr>
          <p:nvPr/>
        </p:nvPicPr>
        <p:blipFill>
          <a:blip r:embed="rId2"/>
          <a:stretch>
            <a:fillRect/>
          </a:stretch>
        </p:blipFill>
        <p:spPr>
          <a:xfrm>
            <a:off x="6622366" y="1885071"/>
            <a:ext cx="5334000" cy="3604993"/>
          </a:xfrm>
          <a:prstGeom prst="rect">
            <a:avLst/>
          </a:prstGeom>
        </p:spPr>
      </p:pic>
    </p:spTree>
    <p:extLst>
      <p:ext uri="{BB962C8B-B14F-4D97-AF65-F5344CB8AC3E}">
        <p14:creationId xmlns:p14="http://schemas.microsoft.com/office/powerpoint/2010/main" xmlns="" val="411840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542" y="1538968"/>
            <a:ext cx="7385538" cy="4870597"/>
          </a:xfrm>
        </p:spPr>
        <p:txBody>
          <a:bodyPr>
            <a:normAutofit/>
          </a:bodyPr>
          <a:lstStyle/>
          <a:p>
            <a:pPr algn="just"/>
            <a:r>
              <a:rPr lang="en-IN" sz="1800" dirty="0">
                <a:latin typeface="Times New Roman" panose="02020603050405020304" pitchFamily="18" charset="0"/>
                <a:cs typeface="Times New Roman" panose="02020603050405020304" pitchFamily="18" charset="0"/>
              </a:rPr>
              <a:t>FMCG market in India expected to grow at a Compound annual growth rate of 23.15% to reach US$ 103.70 billion by FY21 from US$ 68.38 billion in FY18.</a:t>
            </a:r>
          </a:p>
          <a:p>
            <a:pPr algn="just"/>
            <a:r>
              <a:rPr lang="en-IN" sz="1800" dirty="0">
                <a:latin typeface="Times New Roman" panose="02020603050405020304" pitchFamily="18" charset="0"/>
                <a:cs typeface="Times New Roman" panose="02020603050405020304" pitchFamily="18" charset="0"/>
              </a:rPr>
              <a:t>Final consumption expenditure is set to increase at a CAGR of 25.44% during 2017-2021. It is expected to reach nearby US$ 3.60 trillion by 2020 from US$ 1.82 trillion in 2017.</a:t>
            </a:r>
          </a:p>
          <a:p>
            <a:pPr algn="just"/>
            <a:r>
              <a:rPr lang="en-IN" sz="1800" dirty="0">
                <a:latin typeface="Times New Roman" panose="02020603050405020304" pitchFamily="18" charset="0"/>
                <a:cs typeface="Times New Roman" panose="02020603050405020304" pitchFamily="18" charset="0"/>
              </a:rPr>
              <a:t>Rise in Rural consumption will drive the FMCG market. It contributes around 36% to the overall FMCG spending. </a:t>
            </a:r>
          </a:p>
          <a:p>
            <a:pPr algn="just"/>
            <a:r>
              <a:rPr lang="en-IN" sz="1800" dirty="0">
                <a:latin typeface="Times New Roman" panose="02020603050405020304" pitchFamily="18" charset="0"/>
                <a:cs typeface="Times New Roman" panose="02020603050405020304" pitchFamily="18" charset="0"/>
              </a:rPr>
              <a:t>The Rural FMCG market in </a:t>
            </a:r>
            <a:r>
              <a:rPr lang="en-IN" sz="1800" dirty="0" err="1">
                <a:latin typeface="Times New Roman" panose="02020603050405020304" pitchFamily="18" charset="0"/>
                <a:cs typeface="Times New Roman" panose="02020603050405020304" pitchFamily="18" charset="0"/>
              </a:rPr>
              <a:t>india</a:t>
            </a:r>
            <a:r>
              <a:rPr lang="en-IN" sz="1800" dirty="0">
                <a:latin typeface="Times New Roman" panose="02020603050405020304" pitchFamily="18" charset="0"/>
                <a:cs typeface="Times New Roman" panose="02020603050405020304" pitchFamily="18" charset="0"/>
              </a:rPr>
              <a:t> is expected to grow to US$ 220.00 billion by 2025 from US$ 23.63 billion in FY18.</a:t>
            </a:r>
          </a:p>
          <a:p>
            <a:pPr algn="just"/>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666892" y="998805"/>
            <a:ext cx="4369045" cy="4867423"/>
          </a:xfrm>
          <a:prstGeom prst="rect">
            <a:avLst/>
          </a:prstGeom>
        </p:spPr>
      </p:pic>
      <p:sp>
        <p:nvSpPr>
          <p:cNvPr id="5" name="Rectangle 4"/>
          <p:cNvSpPr/>
          <p:nvPr/>
        </p:nvSpPr>
        <p:spPr>
          <a:xfrm>
            <a:off x="4852752" y="6409565"/>
            <a:ext cx="2291012" cy="215444"/>
          </a:xfrm>
          <a:prstGeom prst="rect">
            <a:avLst/>
          </a:prstGeom>
        </p:spPr>
        <p:txBody>
          <a:bodyPr wrap="none">
            <a:spAutoFit/>
          </a:bodyPr>
          <a:lstStyle/>
          <a:p>
            <a:pPr algn="ctr"/>
            <a:r>
              <a:rPr lang="en-IN" sz="800" b="1" dirty="0">
                <a:latin typeface="Times New Roman" panose="02020603050405020304" pitchFamily="18" charset="0"/>
                <a:cs typeface="Times New Roman" panose="02020603050405020304" pitchFamily="18" charset="0"/>
              </a:rPr>
              <a:t>(Source-www.ibef.org/FMCG-report-june-2020)</a:t>
            </a:r>
            <a:endParaRPr lang="en-IN" sz="800" dirty="0"/>
          </a:p>
        </p:txBody>
      </p:sp>
      <p:sp>
        <p:nvSpPr>
          <p:cNvPr id="2" name="Rectangle 1"/>
          <p:cNvSpPr/>
          <p:nvPr/>
        </p:nvSpPr>
        <p:spPr>
          <a:xfrm>
            <a:off x="312383" y="657607"/>
            <a:ext cx="5224507" cy="646331"/>
          </a:xfrm>
          <a:prstGeom prst="rect">
            <a:avLst/>
          </a:prstGeom>
        </p:spPr>
        <p:txBody>
          <a:bodyPr wrap="none">
            <a:sp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FMCG Market In INDIA</a:t>
            </a:r>
            <a:endParaRPr lang="en-IN" sz="3600" dirty="0"/>
          </a:p>
        </p:txBody>
      </p:sp>
      <p:pic>
        <p:nvPicPr>
          <p:cNvPr id="7" name="Picture 6"/>
          <p:cNvPicPr>
            <a:picLocks noChangeAspect="1"/>
          </p:cNvPicPr>
          <p:nvPr/>
        </p:nvPicPr>
        <p:blipFill>
          <a:blip r:embed="rId3"/>
          <a:stretch>
            <a:fillRect/>
          </a:stretch>
        </p:blipFill>
        <p:spPr>
          <a:xfrm>
            <a:off x="737675" y="4778985"/>
            <a:ext cx="2631972" cy="791822"/>
          </a:xfrm>
          <a:prstGeom prst="rect">
            <a:avLst/>
          </a:prstGeom>
        </p:spPr>
      </p:pic>
    </p:spTree>
    <p:extLst>
      <p:ext uri="{BB962C8B-B14F-4D97-AF65-F5344CB8AC3E}">
        <p14:creationId xmlns:p14="http://schemas.microsoft.com/office/powerpoint/2010/main" xmlns="" val="316718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2779" y="887693"/>
            <a:ext cx="10515600" cy="1325563"/>
          </a:xfrm>
        </p:spPr>
        <p:txBody>
          <a:bodyPr>
            <a:norm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Global FMCG Market </a:t>
            </a:r>
          </a:p>
        </p:txBody>
      </p:sp>
      <p:sp>
        <p:nvSpPr>
          <p:cNvPr id="8" name="Content Placeholder 7"/>
          <p:cNvSpPr>
            <a:spLocks noGrp="1"/>
          </p:cNvSpPr>
          <p:nvPr>
            <p:ph idx="1"/>
          </p:nvPr>
        </p:nvSpPr>
        <p:spPr>
          <a:xfrm>
            <a:off x="388034" y="2317995"/>
            <a:ext cx="10515600" cy="4351338"/>
          </a:xfrm>
        </p:spPr>
        <p:txBody>
          <a:bodyPr>
            <a:normAutofit/>
          </a:bodyPr>
          <a:lstStyle/>
          <a:p>
            <a:pPr algn="just"/>
            <a:r>
              <a:rPr lang="en-IN" sz="1600" dirty="0">
                <a:latin typeface="Times New Roman" panose="02020603050405020304" pitchFamily="18" charset="0"/>
                <a:cs typeface="Times New Roman" panose="02020603050405020304" pitchFamily="18" charset="0"/>
              </a:rPr>
              <a:t>According to a report published by Allied Market Research, titled,</a:t>
            </a:r>
            <a:r>
              <a:rPr lang="en-IN" sz="1600" b="1" dirty="0">
                <a:latin typeface="Times New Roman" panose="02020603050405020304" pitchFamily="18" charset="0"/>
                <a:cs typeface="Times New Roman" panose="02020603050405020304" pitchFamily="18" charset="0"/>
              </a:rPr>
              <a:t>"Global FMCG Market by Type and Distribution Channel: Opportunity Analysis and Industry Forecast, 2018 - 2025"</a:t>
            </a:r>
            <a:r>
              <a:rPr lang="en-IN" sz="1600" dirty="0">
                <a:latin typeface="Times New Roman" panose="02020603050405020304" pitchFamily="18" charset="0"/>
                <a:cs typeface="Times New Roman" panose="02020603050405020304" pitchFamily="18" charset="0"/>
              </a:rPr>
              <a:t>the global FMCG market size was valued at $10,020.0 billion in 2017 and is projected to reach $ 15,361.8 billion by 2025, registering a CAGR of 5.4% from 2018 to 2025..</a:t>
            </a:r>
          </a:p>
          <a:p>
            <a:pPr algn="just"/>
            <a:r>
              <a:rPr lang="en-IN" sz="1600" b="1" dirty="0">
                <a:latin typeface="Times New Roman" panose="02020603050405020304" pitchFamily="18" charset="0"/>
                <a:cs typeface="Times New Roman" panose="02020603050405020304" pitchFamily="18" charset="0"/>
              </a:rPr>
              <a:t>Key Findings of the FMCG Market</a:t>
            </a:r>
          </a:p>
          <a:p>
            <a:pPr algn="just"/>
            <a:r>
              <a:rPr lang="en-IN" sz="1600" dirty="0">
                <a:latin typeface="Times New Roman" panose="02020603050405020304" pitchFamily="18" charset="0"/>
                <a:cs typeface="Times New Roman" panose="02020603050405020304" pitchFamily="18" charset="0"/>
              </a:rPr>
              <a:t>In 2017, the food &amp; beverages segment accounted for around 89% of global FMCG market share, growing at a CAGR of 5.3% from 2018 to 2025.</a:t>
            </a:r>
          </a:p>
          <a:p>
            <a:pPr algn="just"/>
            <a:r>
              <a:rPr lang="en-IN" sz="1600" dirty="0">
                <a:latin typeface="Times New Roman" panose="02020603050405020304" pitchFamily="18" charset="0"/>
                <a:cs typeface="Times New Roman" panose="02020603050405020304" pitchFamily="18" charset="0"/>
              </a:rPr>
              <a:t>In 2017, the healthcare segment accounted for 4% share of the global FMCG market and is expected to growth at the highest CAGR of 8.5%.</a:t>
            </a:r>
          </a:p>
          <a:p>
            <a:pPr algn="just"/>
            <a:r>
              <a:rPr lang="en-IN" sz="1600" dirty="0">
                <a:latin typeface="Times New Roman" panose="02020603050405020304" pitchFamily="18" charset="0"/>
                <a:cs typeface="Times New Roman" panose="02020603050405020304" pitchFamily="18" charset="0"/>
              </a:rPr>
              <a:t>Personal care segment has occupied around 5% share of the market share and is expected to growth at the highest CAG</a:t>
            </a:r>
            <a:r>
              <a:rPr lang="en-IN" sz="1600" b="1" dirty="0">
                <a:latin typeface="Times New Roman" panose="02020603050405020304" pitchFamily="18" charset="0"/>
                <a:cs typeface="Times New Roman" panose="02020603050405020304" pitchFamily="18" charset="0"/>
              </a:rPr>
              <a:t>R</a:t>
            </a:r>
            <a:r>
              <a:rPr lang="en-IN" sz="1600" dirty="0">
                <a:latin typeface="Times New Roman" panose="02020603050405020304" pitchFamily="18" charset="0"/>
                <a:cs typeface="Times New Roman" panose="02020603050405020304" pitchFamily="18" charset="0"/>
              </a:rPr>
              <a:t> of 6.0%.</a:t>
            </a:r>
          </a:p>
          <a:p>
            <a:pPr marL="0" indent="0" algn="ctr">
              <a:buNone/>
            </a:pPr>
            <a:endParaRPr lang="en-IN" sz="800" dirty="0">
              <a:solidFill>
                <a:schemeClr val="bg2">
                  <a:lumMod val="75000"/>
                </a:schemeClr>
              </a:solidFill>
              <a:latin typeface="Times New Roman" panose="02020603050405020304" pitchFamily="18" charset="0"/>
              <a:cs typeface="Times New Roman" panose="02020603050405020304" pitchFamily="18" charset="0"/>
            </a:endParaRPr>
          </a:p>
          <a:p>
            <a:pPr marL="0" indent="0" algn="ctr">
              <a:buNone/>
            </a:pPr>
            <a:endParaRPr lang="en-IN" sz="800" dirty="0">
              <a:solidFill>
                <a:schemeClr val="bg2">
                  <a:lumMod val="75000"/>
                </a:schemeClr>
              </a:solidFill>
              <a:latin typeface="Times New Roman" panose="02020603050405020304" pitchFamily="18" charset="0"/>
              <a:cs typeface="Times New Roman" panose="02020603050405020304" pitchFamily="18" charset="0"/>
            </a:endParaRPr>
          </a:p>
          <a:p>
            <a:pPr marL="0" indent="0" algn="ctr">
              <a:buNone/>
            </a:pPr>
            <a:endParaRPr lang="en-IN" sz="800" dirty="0">
              <a:solidFill>
                <a:schemeClr val="bg2">
                  <a:lumMod val="75000"/>
                </a:schemeClr>
              </a:solidFill>
              <a:latin typeface="Times New Roman" panose="02020603050405020304" pitchFamily="18" charset="0"/>
              <a:cs typeface="Times New Roman" panose="02020603050405020304" pitchFamily="18" charset="0"/>
            </a:endParaRPr>
          </a:p>
          <a:p>
            <a:pPr marL="0" indent="0" algn="ctr">
              <a:buNone/>
            </a:pPr>
            <a:endParaRPr lang="en-IN" sz="800" dirty="0">
              <a:solidFill>
                <a:schemeClr val="bg2">
                  <a:lumMod val="75000"/>
                </a:schemeClr>
              </a:solidFill>
              <a:latin typeface="Times New Roman" panose="02020603050405020304" pitchFamily="18" charset="0"/>
              <a:cs typeface="Times New Roman" panose="02020603050405020304" pitchFamily="18" charset="0"/>
            </a:endParaRPr>
          </a:p>
          <a:p>
            <a:pPr marL="0" indent="0" algn="ctr">
              <a:buNone/>
            </a:pPr>
            <a:r>
              <a:rPr lang="en-IN" sz="800" dirty="0">
                <a:solidFill>
                  <a:schemeClr val="bg2">
                    <a:lumMod val="75000"/>
                  </a:schemeClr>
                </a:solidFill>
                <a:latin typeface="Times New Roman" panose="02020603050405020304" pitchFamily="18" charset="0"/>
                <a:cs typeface="Times New Roman" panose="02020603050405020304" pitchFamily="18" charset="0"/>
              </a:rPr>
              <a:t>(https://www.alliedmarketresearch.com/press-release/fmcg-market)                                        </a:t>
            </a:r>
          </a:p>
          <a:p>
            <a:pPr algn="just"/>
            <a:endParaRPr lang="en-IN" dirty="0"/>
          </a:p>
          <a:p>
            <a:pPr algn="just"/>
            <a:endParaRPr lang="en-IN"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486897" y="154745"/>
            <a:ext cx="2076745" cy="1953772"/>
          </a:xfrm>
          <a:prstGeom prst="rect">
            <a:avLst/>
          </a:prstGeom>
        </p:spPr>
      </p:pic>
    </p:spTree>
    <p:extLst>
      <p:ext uri="{BB962C8B-B14F-4D97-AF65-F5344CB8AC3E}">
        <p14:creationId xmlns:p14="http://schemas.microsoft.com/office/powerpoint/2010/main" xmlns="" val="226996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995790" y="970670"/>
            <a:ext cx="4331090" cy="109603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5587" y="534572"/>
            <a:ext cx="5123865" cy="150524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665699" y="858129"/>
            <a:ext cx="2975024" cy="1372040"/>
          </a:xfrm>
          <a:prstGeom prst="rect">
            <a:avLst/>
          </a:prstGeom>
        </p:spPr>
      </p:pic>
      <p:sp>
        <p:nvSpPr>
          <p:cNvPr id="7" name="Title 6"/>
          <p:cNvSpPr>
            <a:spLocks noGrp="1"/>
          </p:cNvSpPr>
          <p:nvPr>
            <p:ph type="title"/>
          </p:nvPr>
        </p:nvSpPr>
        <p:spPr>
          <a:xfrm>
            <a:off x="-559337" y="0"/>
            <a:ext cx="10515600" cy="1069145"/>
          </a:xfrm>
        </p:spPr>
        <p:txBody>
          <a:bodyPr>
            <a:normAutofit/>
          </a:bodyPr>
          <a:lstStyle/>
          <a:p>
            <a:r>
              <a:rPr lang="en-IN" sz="3600" dirty="0"/>
              <a:t>       </a:t>
            </a:r>
            <a:r>
              <a:rPr lang="en-IN" sz="3600" b="1" dirty="0">
                <a:solidFill>
                  <a:schemeClr val="accent1">
                    <a:lumMod val="75000"/>
                  </a:schemeClr>
                </a:solidFill>
                <a:latin typeface="Times New Roman" panose="02020603050405020304" pitchFamily="18" charset="0"/>
                <a:cs typeface="Times New Roman" panose="02020603050405020304" pitchFamily="18" charset="0"/>
              </a:rPr>
              <a:t>TOP-3 FMCG Company Globally</a:t>
            </a:r>
          </a:p>
        </p:txBody>
      </p:sp>
      <p:sp>
        <p:nvSpPr>
          <p:cNvPr id="3" name="Content Placeholder 2"/>
          <p:cNvSpPr>
            <a:spLocks noGrp="1"/>
          </p:cNvSpPr>
          <p:nvPr>
            <p:ph idx="1"/>
          </p:nvPr>
        </p:nvSpPr>
        <p:spPr>
          <a:xfrm>
            <a:off x="165587" y="2039815"/>
            <a:ext cx="11791952" cy="4867421"/>
          </a:xfrm>
        </p:spPr>
        <p:txBody>
          <a:bodyPr>
            <a:normAutofit/>
          </a:bodyPr>
          <a:lstStyle/>
          <a:p>
            <a:pPr marL="514350" indent="-514350">
              <a:buAutoNum type="arabicPeriod"/>
            </a:pPr>
            <a:r>
              <a:rPr lang="en-IN" sz="1700" b="1" dirty="0">
                <a:latin typeface="Times New Roman" panose="02020603050405020304" pitchFamily="18" charset="0"/>
                <a:cs typeface="Times New Roman" panose="02020603050405020304" pitchFamily="18" charset="0"/>
              </a:rPr>
              <a:t>Johnson &amp; Johnson</a:t>
            </a:r>
          </a:p>
          <a:p>
            <a:pPr algn="just"/>
            <a:r>
              <a:rPr lang="en-IN" sz="1700" b="1" i="1" dirty="0">
                <a:latin typeface="Times New Roman" panose="02020603050405020304" pitchFamily="18" charset="0"/>
                <a:cs typeface="Times New Roman" panose="02020603050405020304" pitchFamily="18" charset="0"/>
              </a:rPr>
              <a:t>Revenue: </a:t>
            </a:r>
            <a:r>
              <a:rPr lang="en-IN" sz="1700" dirty="0">
                <a:latin typeface="Times New Roman" panose="02020603050405020304" pitchFamily="18" charset="0"/>
                <a:cs typeface="Times New Roman" panose="02020603050405020304" pitchFamily="18" charset="0"/>
              </a:rPr>
              <a:t>$366.4 billion</a:t>
            </a:r>
          </a:p>
          <a:p>
            <a:pPr algn="just"/>
            <a:r>
              <a:rPr lang="en-IN" sz="1700" b="1" i="1" dirty="0">
                <a:latin typeface="Times New Roman" panose="02020603050405020304" pitchFamily="18" charset="0"/>
                <a:cs typeface="Times New Roman" panose="02020603050405020304" pitchFamily="18" charset="0"/>
              </a:rPr>
              <a:t>Company Details: </a:t>
            </a:r>
            <a:r>
              <a:rPr lang="en-IN" sz="1700" dirty="0">
                <a:latin typeface="Times New Roman" panose="02020603050405020304" pitchFamily="18" charset="0"/>
                <a:cs typeface="Times New Roman" panose="02020603050405020304" pitchFamily="18" charset="0"/>
              </a:rPr>
              <a:t>Since over 130-years, the US-based company is producing various FMCG goods, from Consumer Health Products to Medical Devices and Pharmaceutical products. The company has a substantial presence in more than 60 countries. </a:t>
            </a:r>
          </a:p>
          <a:p>
            <a:pPr marL="0" indent="0" algn="just">
              <a:buNone/>
            </a:pPr>
            <a:r>
              <a:rPr lang="en-IN" sz="1700" b="1" dirty="0">
                <a:latin typeface="Times New Roman" panose="02020603050405020304" pitchFamily="18" charset="0"/>
                <a:cs typeface="Times New Roman" panose="02020603050405020304" pitchFamily="18" charset="0"/>
              </a:rPr>
              <a:t>2.</a:t>
            </a:r>
            <a:r>
              <a:rPr lang="en-IN" sz="1700" dirty="0">
                <a:latin typeface="Times New Roman" panose="02020603050405020304" pitchFamily="18" charset="0"/>
                <a:cs typeface="Times New Roman" panose="02020603050405020304" pitchFamily="18" charset="0"/>
              </a:rPr>
              <a:t> </a:t>
            </a:r>
            <a:r>
              <a:rPr lang="en-IN" sz="1700" b="1" dirty="0">
                <a:latin typeface="Times New Roman" panose="02020603050405020304" pitchFamily="18" charset="0"/>
                <a:cs typeface="Times New Roman" panose="02020603050405020304" pitchFamily="18" charset="0"/>
              </a:rPr>
              <a:t>Nestle </a:t>
            </a:r>
          </a:p>
          <a:p>
            <a:pPr algn="just"/>
            <a:r>
              <a:rPr lang="en-IN" sz="1700" b="1" i="1" dirty="0">
                <a:latin typeface="Times New Roman" panose="02020603050405020304" pitchFamily="18" charset="0"/>
                <a:cs typeface="Times New Roman" panose="02020603050405020304" pitchFamily="18" charset="0"/>
              </a:rPr>
              <a:t>Revenue: </a:t>
            </a:r>
            <a:r>
              <a:rPr lang="en-IN" sz="1700" dirty="0">
                <a:latin typeface="Times New Roman" panose="02020603050405020304" pitchFamily="18" charset="0"/>
                <a:cs typeface="Times New Roman" panose="02020603050405020304" pitchFamily="18" charset="0"/>
              </a:rPr>
              <a:t>$286.2 billion</a:t>
            </a:r>
          </a:p>
          <a:p>
            <a:pPr algn="just"/>
            <a:r>
              <a:rPr lang="en-IN" sz="1700" b="1" i="1" dirty="0">
                <a:latin typeface="Times New Roman" panose="02020603050405020304" pitchFamily="18" charset="0"/>
                <a:cs typeface="Times New Roman" panose="02020603050405020304" pitchFamily="18" charset="0"/>
              </a:rPr>
              <a:t>Company Details: </a:t>
            </a:r>
            <a:r>
              <a:rPr lang="en-IN" sz="1700" dirty="0">
                <a:latin typeface="Times New Roman" panose="02020603050405020304" pitchFamily="18" charset="0"/>
                <a:cs typeface="Times New Roman" panose="02020603050405020304" pitchFamily="18" charset="0"/>
              </a:rPr>
              <a:t>Based in Switzerland, Nestle is one of the world’s largest food and beverage companies. The company owns more than 2000 brands, ranging from global icons to local favourites. They have proved their presence in 191 countries around the world. </a:t>
            </a:r>
          </a:p>
          <a:p>
            <a:pPr marL="0" indent="0" algn="just">
              <a:buNone/>
            </a:pPr>
            <a:r>
              <a:rPr lang="en-IN" sz="1700" b="1" dirty="0">
                <a:latin typeface="Times New Roman" panose="02020603050405020304" pitchFamily="18" charset="0"/>
                <a:cs typeface="Times New Roman" panose="02020603050405020304" pitchFamily="18" charset="0"/>
              </a:rPr>
              <a:t>3. Procter &amp; Gamble</a:t>
            </a:r>
          </a:p>
          <a:p>
            <a:r>
              <a:rPr lang="en-IN" sz="1700" b="1" i="1" dirty="0">
                <a:latin typeface="Times New Roman" panose="02020603050405020304" pitchFamily="18" charset="0"/>
                <a:cs typeface="Times New Roman" panose="02020603050405020304" pitchFamily="18" charset="0"/>
              </a:rPr>
              <a:t>Revenue: </a:t>
            </a:r>
            <a:r>
              <a:rPr lang="en-IN" sz="1700" dirty="0">
                <a:latin typeface="Times New Roman" panose="02020603050405020304" pitchFamily="18" charset="0"/>
                <a:cs typeface="Times New Roman" panose="02020603050405020304" pitchFamily="18" charset="0"/>
              </a:rPr>
              <a:t>$ 256.3 billion</a:t>
            </a:r>
          </a:p>
          <a:p>
            <a:r>
              <a:rPr lang="en-IN" sz="1700" b="1" i="1" dirty="0">
                <a:latin typeface="Times New Roman" panose="02020603050405020304" pitchFamily="18" charset="0"/>
                <a:cs typeface="Times New Roman" panose="02020603050405020304" pitchFamily="18" charset="0"/>
              </a:rPr>
              <a:t>Company Details: </a:t>
            </a:r>
            <a:r>
              <a:rPr lang="en-IN" sz="1700" dirty="0">
                <a:latin typeface="Times New Roman" panose="02020603050405020304" pitchFamily="18" charset="0"/>
                <a:cs typeface="Times New Roman" panose="02020603050405020304" pitchFamily="18" charset="0"/>
              </a:rPr>
              <a:t>Globally recognised, one of the top consumer goods product company, Procter and Gamble (also known as P&amp;G) is specialised in home care, fabric care and personal care products. It owns large brands such as Gillette, Ariel, and Pampers. </a:t>
            </a:r>
          </a:p>
          <a:p>
            <a:pPr marL="0" indent="0" algn="just">
              <a:buNone/>
            </a:pPr>
            <a:endParaRPr lang="en-IN" b="1" dirty="0"/>
          </a:p>
        </p:txBody>
      </p:sp>
    </p:spTree>
    <p:extLst>
      <p:ext uri="{BB962C8B-B14F-4D97-AF65-F5344CB8AC3E}">
        <p14:creationId xmlns:p14="http://schemas.microsoft.com/office/powerpoint/2010/main" xmlns="" val="90865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646" y="81208"/>
            <a:ext cx="5634445" cy="1325563"/>
          </a:xfrm>
        </p:spPr>
        <p:txBody>
          <a:bodyPr>
            <a:normAutofit/>
          </a:bodyPr>
          <a:lstStyle/>
          <a:p>
            <a:pPr algn="ctr"/>
            <a:r>
              <a:rPr lang="en-IN" sz="3600" b="1" dirty="0">
                <a:solidFill>
                  <a:schemeClr val="accent1">
                    <a:lumMod val="75000"/>
                  </a:schemeClr>
                </a:solidFill>
                <a:latin typeface="Times New Roman" panose="02020603050405020304" pitchFamily="18" charset="0"/>
                <a:cs typeface="Times New Roman" panose="02020603050405020304" pitchFamily="18" charset="0"/>
              </a:rPr>
              <a:t>FMCG Companies In India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931778733"/>
              </p:ext>
            </p:extLst>
          </p:nvPr>
        </p:nvGraphicFramePr>
        <p:xfrm>
          <a:off x="0" y="1603719"/>
          <a:ext cx="12192000" cy="52542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xmlns="" val="3511518313"/>
                    </a:ext>
                  </a:extLst>
                </a:gridCol>
                <a:gridCol w="6096000">
                  <a:extLst>
                    <a:ext uri="{9D8B030D-6E8A-4147-A177-3AD203B41FA5}">
                      <a16:colId xmlns:a16="http://schemas.microsoft.com/office/drawing/2014/main" xmlns="" val="3424867442"/>
                    </a:ext>
                  </a:extLst>
                </a:gridCol>
              </a:tblGrid>
              <a:tr h="624223">
                <a:tc>
                  <a:txBody>
                    <a:bodyPr/>
                    <a:lstStyle/>
                    <a:p>
                      <a:pPr algn="ctr"/>
                      <a:r>
                        <a:rPr lang="en-IN" dirty="0"/>
                        <a:t>Name Of The Company</a:t>
                      </a:r>
                    </a:p>
                  </a:txBody>
                  <a:tcPr/>
                </a:tc>
                <a:tc>
                  <a:txBody>
                    <a:bodyPr/>
                    <a:lstStyle/>
                    <a:p>
                      <a:pPr algn="ctr"/>
                      <a:r>
                        <a:rPr lang="en-IN" dirty="0"/>
                        <a:t>Revenue (In Rs.)</a:t>
                      </a:r>
                    </a:p>
                  </a:txBody>
                  <a:tcPr/>
                </a:tc>
                <a:extLst>
                  <a:ext uri="{0D108BD9-81ED-4DB2-BD59-A6C34878D82A}">
                    <a16:rowId xmlns:a16="http://schemas.microsoft.com/office/drawing/2014/main" xmlns="" val="3010198239"/>
                  </a:ext>
                </a:extLst>
              </a:tr>
              <a:tr h="6242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chemeClr val="dk1"/>
                          </a:solidFill>
                          <a:effectLst/>
                          <a:latin typeface="+mn-lt"/>
                          <a:ea typeface="+mn-ea"/>
                          <a:cs typeface="+mn-cs"/>
                        </a:rPr>
                        <a:t>ITC Ltd (Imperial Tobacco Company)</a:t>
                      </a:r>
                      <a:endParaRPr lang="en-IN" sz="1800" b="1" i="0" kern="1200" dirty="0">
                        <a:solidFill>
                          <a:schemeClr val="dk1"/>
                        </a:solidFill>
                        <a:effectLst/>
                        <a:latin typeface="+mn-lt"/>
                        <a:ea typeface="+mn-ea"/>
                        <a:cs typeface="+mn-cs"/>
                      </a:endParaRPr>
                    </a:p>
                  </a:txBody>
                  <a:tcPr/>
                </a:tc>
                <a:tc>
                  <a:txBody>
                    <a:bodyPr/>
                    <a:lstStyle/>
                    <a:p>
                      <a:pPr algn="ctr"/>
                      <a:r>
                        <a:rPr lang="en-IN" sz="1800" b="0" i="0" kern="1200" dirty="0">
                          <a:solidFill>
                            <a:schemeClr val="dk1"/>
                          </a:solidFill>
                          <a:effectLst/>
                          <a:latin typeface="+mn-lt"/>
                          <a:ea typeface="+mn-ea"/>
                          <a:cs typeface="+mn-cs"/>
                        </a:rPr>
                        <a:t> </a:t>
                      </a:r>
                      <a:r>
                        <a:rPr lang="en-IN" sz="1800" b="1" i="0" kern="1200" dirty="0">
                          <a:solidFill>
                            <a:schemeClr val="dk1"/>
                          </a:solidFill>
                          <a:effectLst/>
                          <a:latin typeface="+mn-lt"/>
                          <a:ea typeface="+mn-ea"/>
                          <a:cs typeface="+mn-cs"/>
                        </a:rPr>
                        <a:t>51,321 </a:t>
                      </a:r>
                      <a:r>
                        <a:rPr lang="en-IN" sz="1800" b="0" i="0" kern="1200" dirty="0">
                          <a:solidFill>
                            <a:schemeClr val="dk1"/>
                          </a:solidFill>
                          <a:effectLst/>
                          <a:latin typeface="+mn-lt"/>
                          <a:ea typeface="+mn-ea"/>
                          <a:cs typeface="+mn-cs"/>
                        </a:rPr>
                        <a:t>Cr</a:t>
                      </a:r>
                      <a:endParaRPr lang="en-IN" dirty="0"/>
                    </a:p>
                  </a:txBody>
                  <a:tcPr/>
                </a:tc>
                <a:extLst>
                  <a:ext uri="{0D108BD9-81ED-4DB2-BD59-A6C34878D82A}">
                    <a16:rowId xmlns:a16="http://schemas.microsoft.com/office/drawing/2014/main" xmlns="" val="1749403964"/>
                  </a:ext>
                </a:extLst>
              </a:tr>
              <a:tr h="624223">
                <a:tc>
                  <a:txBody>
                    <a:bodyPr/>
                    <a:lstStyle/>
                    <a:p>
                      <a:pPr algn="ctr"/>
                      <a:r>
                        <a:rPr lang="en-IN" sz="1800" b="1" i="0" u="none" strike="noStrike" kern="1200" dirty="0">
                          <a:solidFill>
                            <a:schemeClr val="dk1"/>
                          </a:solidFill>
                          <a:effectLst/>
                          <a:latin typeface="+mn-lt"/>
                          <a:ea typeface="+mn-ea"/>
                          <a:cs typeface="+mn-cs"/>
                        </a:rPr>
                        <a:t>Britannia Industries</a:t>
                      </a:r>
                      <a:r>
                        <a:rPr lang="en-IN" sz="1800" b="1" i="0" kern="1200" dirty="0">
                          <a:solidFill>
                            <a:schemeClr val="dk1"/>
                          </a:solidFill>
                          <a:effectLst/>
                          <a:latin typeface="+mn-lt"/>
                          <a:ea typeface="+mn-ea"/>
                          <a:cs typeface="+mn-cs"/>
                        </a:rPr>
                        <a:t> Ltd</a:t>
                      </a:r>
                    </a:p>
                  </a:txBody>
                  <a:tcPr/>
                </a:tc>
                <a:tc>
                  <a:txBody>
                    <a:bodyPr/>
                    <a:lstStyle/>
                    <a:p>
                      <a:pPr algn="ctr"/>
                      <a:r>
                        <a:rPr lang="en-IN" sz="1800" b="1" i="0" kern="1200" dirty="0">
                          <a:solidFill>
                            <a:schemeClr val="dk1"/>
                          </a:solidFill>
                          <a:effectLst/>
                          <a:latin typeface="+mn-lt"/>
                          <a:ea typeface="+mn-ea"/>
                          <a:cs typeface="+mn-cs"/>
                        </a:rPr>
                        <a:t>11,211 </a:t>
                      </a:r>
                      <a:r>
                        <a:rPr lang="en-IN" sz="1800" b="0" i="0" kern="1200" dirty="0">
                          <a:solidFill>
                            <a:schemeClr val="dk1"/>
                          </a:solidFill>
                          <a:effectLst/>
                          <a:latin typeface="+mn-lt"/>
                          <a:ea typeface="+mn-ea"/>
                          <a:cs typeface="+mn-cs"/>
                        </a:rPr>
                        <a:t>Cr</a:t>
                      </a:r>
                      <a:endParaRPr lang="en-IN" dirty="0"/>
                    </a:p>
                  </a:txBody>
                  <a:tcPr/>
                </a:tc>
                <a:extLst>
                  <a:ext uri="{0D108BD9-81ED-4DB2-BD59-A6C34878D82A}">
                    <a16:rowId xmlns:a16="http://schemas.microsoft.com/office/drawing/2014/main" xmlns="" val="813089725"/>
                  </a:ext>
                </a:extLst>
              </a:tr>
              <a:tr h="6242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Godrej Consumer Products Ltd</a:t>
                      </a:r>
                    </a:p>
                  </a:txBody>
                  <a:tcPr/>
                </a:tc>
                <a:tc>
                  <a:txBody>
                    <a:bodyPr/>
                    <a:lstStyle/>
                    <a:p>
                      <a:pPr algn="ctr"/>
                      <a:r>
                        <a:rPr lang="en-IN" sz="1800" b="1" i="0" kern="1200" dirty="0">
                          <a:solidFill>
                            <a:schemeClr val="dk1"/>
                          </a:solidFill>
                          <a:effectLst/>
                          <a:latin typeface="+mn-lt"/>
                          <a:ea typeface="+mn-ea"/>
                          <a:cs typeface="+mn-cs"/>
                        </a:rPr>
                        <a:t>10,156</a:t>
                      </a:r>
                      <a:r>
                        <a:rPr lang="en-IN" sz="1800" b="0" i="0" kern="1200" dirty="0">
                          <a:solidFill>
                            <a:schemeClr val="dk1"/>
                          </a:solidFill>
                          <a:effectLst/>
                          <a:latin typeface="+mn-lt"/>
                          <a:ea typeface="+mn-ea"/>
                          <a:cs typeface="+mn-cs"/>
                        </a:rPr>
                        <a:t> Cr</a:t>
                      </a:r>
                      <a:endParaRPr lang="en-IN" dirty="0"/>
                    </a:p>
                  </a:txBody>
                  <a:tcPr/>
                </a:tc>
                <a:extLst>
                  <a:ext uri="{0D108BD9-81ED-4DB2-BD59-A6C34878D82A}">
                    <a16:rowId xmlns:a16="http://schemas.microsoft.com/office/drawing/2014/main" xmlns="" val="886786985"/>
                  </a:ext>
                </a:extLst>
              </a:tr>
              <a:tr h="6242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Dabur India Ltd</a:t>
                      </a:r>
                    </a:p>
                  </a:txBody>
                  <a:tcPr/>
                </a:tc>
                <a:tc>
                  <a:txBody>
                    <a:bodyPr/>
                    <a:lstStyle/>
                    <a:p>
                      <a:pPr algn="ctr"/>
                      <a:r>
                        <a:rPr lang="en-IN" sz="1800" b="1" i="0" kern="1200" dirty="0">
                          <a:solidFill>
                            <a:schemeClr val="dk1"/>
                          </a:solidFill>
                          <a:effectLst/>
                          <a:latin typeface="+mn-lt"/>
                          <a:ea typeface="+mn-ea"/>
                          <a:cs typeface="+mn-cs"/>
                        </a:rPr>
                        <a:t>8,813</a:t>
                      </a:r>
                      <a:r>
                        <a:rPr lang="en-IN" sz="1800" b="0" i="0" kern="1200" dirty="0">
                          <a:solidFill>
                            <a:schemeClr val="dk1"/>
                          </a:solidFill>
                          <a:effectLst/>
                          <a:latin typeface="+mn-lt"/>
                          <a:ea typeface="+mn-ea"/>
                          <a:cs typeface="+mn-cs"/>
                        </a:rPr>
                        <a:t> Cr</a:t>
                      </a:r>
                      <a:endParaRPr lang="en-IN" dirty="0"/>
                    </a:p>
                  </a:txBody>
                  <a:tcPr/>
                </a:tc>
                <a:extLst>
                  <a:ext uri="{0D108BD9-81ED-4DB2-BD59-A6C34878D82A}">
                    <a16:rowId xmlns:a16="http://schemas.microsoft.com/office/drawing/2014/main" xmlns="" val="1245961929"/>
                  </a:ext>
                </a:extLst>
              </a:tr>
              <a:tr h="7544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Marico Ltd</a:t>
                      </a:r>
                    </a:p>
                    <a:p>
                      <a:pPr marL="0" marR="0" indent="0" algn="ctr" defTabSz="914400" rtl="0" eaLnBrk="1" fontAlgn="auto" latinLnBrk="0" hangingPunct="1">
                        <a:lnSpc>
                          <a:spcPct val="100000"/>
                        </a:lnSpc>
                        <a:spcBef>
                          <a:spcPts val="0"/>
                        </a:spcBef>
                        <a:spcAft>
                          <a:spcPts val="0"/>
                        </a:spcAft>
                        <a:buClrTx/>
                        <a:buSzTx/>
                        <a:buFontTx/>
                        <a:buNone/>
                        <a:tabLst/>
                        <a:defRPr/>
                      </a:pPr>
                      <a:endParaRPr lang="en-IN" sz="1800" b="1" i="0" kern="1200" dirty="0">
                        <a:solidFill>
                          <a:schemeClr val="dk1"/>
                        </a:solidFill>
                        <a:effectLst/>
                        <a:latin typeface="+mn-lt"/>
                        <a:ea typeface="+mn-ea"/>
                        <a:cs typeface="+mn-cs"/>
                      </a:endParaRPr>
                    </a:p>
                  </a:txBody>
                  <a:tcPr/>
                </a:tc>
                <a:tc>
                  <a:txBody>
                    <a:bodyPr/>
                    <a:lstStyle/>
                    <a:p>
                      <a:pPr algn="ctr"/>
                      <a:r>
                        <a:rPr lang="en-IN" sz="1800" b="1" i="0" kern="1200" dirty="0">
                          <a:solidFill>
                            <a:schemeClr val="dk1"/>
                          </a:solidFill>
                          <a:effectLst/>
                          <a:latin typeface="+mn-lt"/>
                          <a:ea typeface="+mn-ea"/>
                          <a:cs typeface="+mn-cs"/>
                        </a:rPr>
                        <a:t>7,465 </a:t>
                      </a:r>
                      <a:r>
                        <a:rPr lang="en-IN" sz="1800" b="0" i="0" kern="1200" dirty="0">
                          <a:solidFill>
                            <a:schemeClr val="dk1"/>
                          </a:solidFill>
                          <a:effectLst/>
                          <a:latin typeface="+mn-lt"/>
                          <a:ea typeface="+mn-ea"/>
                          <a:cs typeface="+mn-cs"/>
                        </a:rPr>
                        <a:t>Cr</a:t>
                      </a:r>
                      <a:endParaRPr lang="en-IN" dirty="0"/>
                    </a:p>
                  </a:txBody>
                  <a:tcPr/>
                </a:tc>
                <a:extLst>
                  <a:ext uri="{0D108BD9-81ED-4DB2-BD59-A6C34878D82A}">
                    <a16:rowId xmlns:a16="http://schemas.microsoft.com/office/drawing/2014/main" xmlns="" val="502318778"/>
                  </a:ext>
                </a:extLst>
              </a:tr>
              <a:tr h="6242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Varun Beverages Ltd</a:t>
                      </a:r>
                    </a:p>
                  </a:txBody>
                  <a:tcPr/>
                </a:tc>
                <a:tc>
                  <a:txBody>
                    <a:bodyPr/>
                    <a:lstStyle/>
                    <a:p>
                      <a:pPr algn="ctr"/>
                      <a:r>
                        <a:rPr lang="en-IN" sz="1800" b="1" i="0" kern="1200" dirty="0">
                          <a:solidFill>
                            <a:schemeClr val="dk1"/>
                          </a:solidFill>
                          <a:effectLst/>
                          <a:latin typeface="+mn-lt"/>
                          <a:ea typeface="+mn-ea"/>
                          <a:cs typeface="+mn-cs"/>
                        </a:rPr>
                        <a:t>6,695 Cr</a:t>
                      </a:r>
                      <a:endParaRPr lang="en-IN" dirty="0"/>
                    </a:p>
                  </a:txBody>
                  <a:tcPr/>
                </a:tc>
                <a:extLst>
                  <a:ext uri="{0D108BD9-81ED-4DB2-BD59-A6C34878D82A}">
                    <a16:rowId xmlns:a16="http://schemas.microsoft.com/office/drawing/2014/main" xmlns="" val="2552875202"/>
                  </a:ext>
                </a:extLst>
              </a:tr>
              <a:tr h="7544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GlaxoSmithKline Consumer </a:t>
                      </a:r>
                      <a:r>
                        <a:rPr lang="en-IN" sz="1800" b="1" i="0" u="none" strike="noStrike" kern="1200" dirty="0">
                          <a:solidFill>
                            <a:schemeClr val="dk1"/>
                          </a:solidFill>
                          <a:effectLst/>
                          <a:latin typeface="+mn-lt"/>
                          <a:ea typeface="+mn-ea"/>
                          <a:cs typeface="+mn-cs"/>
                        </a:rPr>
                        <a:t>Healthcare</a:t>
                      </a:r>
                      <a:r>
                        <a:rPr lang="en-IN" sz="1800" b="1" i="0" kern="1200" dirty="0">
                          <a:solidFill>
                            <a:schemeClr val="dk1"/>
                          </a:solidFill>
                          <a:effectLst/>
                          <a:latin typeface="+mn-lt"/>
                          <a:ea typeface="+mn-ea"/>
                          <a:cs typeface="+mn-cs"/>
                        </a:rPr>
                        <a:t> Ltd</a:t>
                      </a:r>
                    </a:p>
                    <a:p>
                      <a:pPr marL="0" marR="0" indent="0" algn="ctr" defTabSz="914400" rtl="0" eaLnBrk="1" fontAlgn="auto" latinLnBrk="0" hangingPunct="1">
                        <a:lnSpc>
                          <a:spcPct val="100000"/>
                        </a:lnSpc>
                        <a:spcBef>
                          <a:spcPts val="0"/>
                        </a:spcBef>
                        <a:spcAft>
                          <a:spcPts val="0"/>
                        </a:spcAft>
                        <a:buClrTx/>
                        <a:buSzTx/>
                        <a:buFontTx/>
                        <a:buNone/>
                        <a:tabLst/>
                        <a:defRPr/>
                      </a:pPr>
                      <a:endParaRPr lang="en-IN" sz="1800" b="1" i="0" kern="1200" dirty="0">
                        <a:solidFill>
                          <a:schemeClr val="dk1"/>
                        </a:solidFill>
                        <a:effectLst/>
                        <a:latin typeface="+mn-lt"/>
                        <a:ea typeface="+mn-ea"/>
                        <a:cs typeface="+mn-cs"/>
                      </a:endParaRPr>
                    </a:p>
                  </a:txBody>
                  <a:tcPr/>
                </a:tc>
                <a:tc>
                  <a:txBody>
                    <a:bodyPr/>
                    <a:lstStyle/>
                    <a:p>
                      <a:pPr algn="ctr"/>
                      <a:r>
                        <a:rPr lang="en-IN" sz="1800" b="1" i="0" kern="1200" dirty="0">
                          <a:solidFill>
                            <a:schemeClr val="dk1"/>
                          </a:solidFill>
                          <a:effectLst/>
                          <a:latin typeface="+mn-lt"/>
                          <a:ea typeface="+mn-ea"/>
                          <a:cs typeface="+mn-cs"/>
                        </a:rPr>
                        <a:t>4,942</a:t>
                      </a:r>
                      <a:r>
                        <a:rPr lang="en-IN" sz="1800" b="0" i="0" kern="1200" dirty="0">
                          <a:solidFill>
                            <a:schemeClr val="dk1"/>
                          </a:solidFill>
                          <a:effectLst/>
                          <a:latin typeface="+mn-lt"/>
                          <a:ea typeface="+mn-ea"/>
                          <a:cs typeface="+mn-cs"/>
                        </a:rPr>
                        <a:t> Cr</a:t>
                      </a:r>
                      <a:endParaRPr lang="en-IN" dirty="0"/>
                    </a:p>
                  </a:txBody>
                  <a:tcPr/>
                </a:tc>
                <a:extLst>
                  <a:ext uri="{0D108BD9-81ED-4DB2-BD59-A6C34878D82A}">
                    <a16:rowId xmlns:a16="http://schemas.microsoft.com/office/drawing/2014/main" xmlns="" val="2204114696"/>
                  </a:ext>
                </a:extLst>
              </a:tr>
            </a:tbl>
          </a:graphicData>
        </a:graphic>
      </p:graphicFrame>
    </p:spTree>
    <p:extLst>
      <p:ext uri="{BB962C8B-B14F-4D97-AF65-F5344CB8AC3E}">
        <p14:creationId xmlns:p14="http://schemas.microsoft.com/office/powerpoint/2010/main" xmlns="" val="2444404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1615</TotalTime>
  <Words>1233</Words>
  <Application>Microsoft Office PowerPoint</Application>
  <PresentationFormat>Custom</PresentationFormat>
  <Paragraphs>160</Paragraphs>
  <Slides>20</Slides>
  <Notes>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1_Integral</vt:lpstr>
      <vt:lpstr>Office Theme</vt:lpstr>
      <vt:lpstr>Fast-Moving Consumer Goods (FMCG)</vt:lpstr>
      <vt:lpstr>Content</vt:lpstr>
      <vt:lpstr>Introduction </vt:lpstr>
      <vt:lpstr>Supply-Chain For FMCG Sector In India </vt:lpstr>
      <vt:lpstr>FMCG Market In INDIA</vt:lpstr>
      <vt:lpstr>Slide 6</vt:lpstr>
      <vt:lpstr>Global FMCG Market </vt:lpstr>
      <vt:lpstr>       TOP-3 FMCG Company Globally</vt:lpstr>
      <vt:lpstr>FMCG Companies In India </vt:lpstr>
      <vt:lpstr>Slide 10</vt:lpstr>
      <vt:lpstr>Projected Growth Of FMCG Industry</vt:lpstr>
      <vt:lpstr>Urban Market Vs Rural Market </vt:lpstr>
      <vt:lpstr>Slide 13</vt:lpstr>
      <vt:lpstr>Effect Of Covid-19 On FMCG Industry </vt:lpstr>
      <vt:lpstr>Key Challenges </vt:lpstr>
      <vt:lpstr>Pareto Principle</vt:lpstr>
      <vt:lpstr>Benchmarking</vt:lpstr>
      <vt:lpstr>Slide 18</vt:lpstr>
      <vt:lpstr>Research Techniques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FMCG Market</dc:title>
  <dc:creator>ASUTOSH KHADANGA</dc:creator>
  <cp:lastModifiedBy>Shubham Sahoo</cp:lastModifiedBy>
  <cp:revision>135</cp:revision>
  <dcterms:created xsi:type="dcterms:W3CDTF">2020-09-27T13:43:23Z</dcterms:created>
  <dcterms:modified xsi:type="dcterms:W3CDTF">2021-09-05T18:04:01Z</dcterms:modified>
</cp:coreProperties>
</file>