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6" r:id="rId6"/>
    <p:sldId id="267" r:id="rId7"/>
    <p:sldId id="263" r:id="rId8"/>
    <p:sldId id="260" r:id="rId9"/>
    <p:sldId id="264" r:id="rId10"/>
    <p:sldId id="261" r:id="rId11"/>
    <p:sldId id="265" r:id="rId12"/>
    <p:sldId id="268" r:id="rId13"/>
    <p:sldId id="269"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4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Discovering the Key Findings that Lead to Remarkable Results</a:t>
            </a:r>
          </a:p>
        </p:txBody>
      </p:sp>
      <p:sp>
        <p:nvSpPr>
          <p:cNvPr id="151" name="Shape 100"/>
          <p:cNvSpPr/>
          <p:nvPr/>
        </p:nvSpPr>
        <p:spPr>
          <a:xfrm>
            <a:off x="205025" y="2164724"/>
            <a:ext cx="4134600" cy="22971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US" sz="10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The culmination of our efforts lies in Phase 3, where we interpret the model results and present them in a clear and actionable manner. This phase includes:</a:t>
            </a:r>
          </a:p>
          <a:p>
            <a:pPr algn="l"/>
            <a:endParaRPr lang="en-US" sz="10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r>
              <a:rPr lang="en-US" sz="10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Performance Metrics: Presenting comprehensive performance metrics that demonstrate the effectiveness of our models and their alignment with the project objectives.</a:t>
            </a:r>
          </a:p>
          <a:p>
            <a:pPr algn="l"/>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r>
              <a:rPr lang="en-US" sz="10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Visualizations and Reports: Utilizing visually appealing charts and graphs, we communicate the findings to both technical and non-technical stakeholders, ensuring accessibility and ease of comprehension.</a:t>
            </a:r>
          </a:p>
        </p:txBody>
      </p:sp>
      <p:grpSp>
        <p:nvGrpSpPr>
          <p:cNvPr id="154" name="Shape 101"/>
          <p:cNvGrpSpPr/>
          <p:nvPr/>
        </p:nvGrpSpPr>
        <p:grpSpPr>
          <a:xfrm>
            <a:off x="4969973" y="2164724"/>
            <a:ext cx="3800704" cy="2649304"/>
            <a:chOff x="-1" y="0"/>
            <a:chExt cx="3800702" cy="2649302"/>
          </a:xfrm>
        </p:grpSpPr>
        <p:sp>
          <p:nvSpPr>
            <p:cNvPr id="152" name="Rectangle"/>
            <p:cNvSpPr/>
            <p:nvPr/>
          </p:nvSpPr>
          <p:spPr>
            <a:xfrm>
              <a:off x="-1" y="0"/>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graph of different colored bars&#10;&#10;Description automatically generated">
            <a:extLst>
              <a:ext uri="{FF2B5EF4-FFF2-40B4-BE49-F238E27FC236}">
                <a16:creationId xmlns:a16="http://schemas.microsoft.com/office/drawing/2014/main" id="{16282114-BEB1-18FB-2680-2AB8DC7A99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973" y="2176960"/>
            <a:ext cx="3800652" cy="264930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Discovering the Key Findings that Lead to Remarkable Results</a:t>
            </a:r>
            <a:endParaRPr dirty="0"/>
          </a:p>
        </p:txBody>
      </p:sp>
      <p:sp>
        <p:nvSpPr>
          <p:cNvPr id="151" name="Shape 100"/>
          <p:cNvSpPr/>
          <p:nvPr/>
        </p:nvSpPr>
        <p:spPr>
          <a:xfrm>
            <a:off x="205025" y="2164724"/>
            <a:ext cx="4134600" cy="17662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The map shows the distribution of number of customers by postcode and state. </a:t>
            </a:r>
          </a:p>
          <a:p>
            <a:endParaRPr lang="en-US" sz="1000" dirty="0"/>
          </a:p>
          <a:p>
            <a:r>
              <a:rPr lang="en-US" sz="1000" dirty="0"/>
              <a:t>Green-Gold color scale represents the number of customers with green representing highest and gold representing lowest no of customers.</a:t>
            </a:r>
          </a:p>
          <a:p>
            <a:endParaRPr lang="en-US" sz="1000" dirty="0"/>
          </a:p>
          <a:p>
            <a:r>
              <a:rPr lang="en-US" sz="1000" dirty="0"/>
              <a:t>New South Wales has maximum no of customers(2140), followed by Victoria(1021) and Queensland(838).</a:t>
            </a:r>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map of australia with different colored areas&#10;&#10;Description automatically generated">
            <a:extLst>
              <a:ext uri="{FF2B5EF4-FFF2-40B4-BE49-F238E27FC236}">
                <a16:creationId xmlns:a16="http://schemas.microsoft.com/office/drawing/2014/main" id="{D842049B-C3CC-FEEF-E10B-474F5B23B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972" y="2164724"/>
            <a:ext cx="3800653" cy="2649304"/>
          </a:xfrm>
          <a:prstGeom prst="rect">
            <a:avLst/>
          </a:prstGeom>
        </p:spPr>
      </p:pic>
    </p:spTree>
    <p:extLst>
      <p:ext uri="{BB962C8B-B14F-4D97-AF65-F5344CB8AC3E}">
        <p14:creationId xmlns:p14="http://schemas.microsoft.com/office/powerpoint/2010/main" val="16188514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Discovering the Key Findings that Lead to Remarkable Results</a:t>
            </a:r>
          </a:p>
        </p:txBody>
      </p:sp>
      <p:sp>
        <p:nvSpPr>
          <p:cNvPr id="151" name="Shape 100"/>
          <p:cNvSpPr/>
          <p:nvPr/>
        </p:nvSpPr>
        <p:spPr>
          <a:xfrm>
            <a:off x="205025" y="2164724"/>
            <a:ext cx="4134600" cy="105833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The tree-map represents the distribution of customers based on job industry.</a:t>
            </a:r>
          </a:p>
          <a:p>
            <a:endParaRPr lang="en-US" sz="1000" dirty="0"/>
          </a:p>
          <a:p>
            <a:r>
              <a:rPr lang="en-US" sz="1000" dirty="0"/>
              <a:t>Highest no of customers belong to Manufacturing industry(796) while Telecommunications has the lowest no of customers(72).</a:t>
            </a:r>
            <a:endParaRPr sz="1000" dirty="0"/>
          </a:p>
        </p:txBody>
      </p:sp>
      <p:grpSp>
        <p:nvGrpSpPr>
          <p:cNvPr id="154" name="Shape 101"/>
          <p:cNvGrpSpPr/>
          <p:nvPr/>
        </p:nvGrpSpPr>
        <p:grpSpPr>
          <a:xfrm>
            <a:off x="4969923"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screenshot of a computer screen&#10;&#10;Description automatically generated">
            <a:extLst>
              <a:ext uri="{FF2B5EF4-FFF2-40B4-BE49-F238E27FC236}">
                <a16:creationId xmlns:a16="http://schemas.microsoft.com/office/drawing/2014/main" id="{14B4C632-E4F1-6C33-2E5E-F15EF3A203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922" y="2164723"/>
            <a:ext cx="3800703" cy="2855973"/>
          </a:xfrm>
          <a:prstGeom prst="rect">
            <a:avLst/>
          </a:prstGeom>
        </p:spPr>
      </p:pic>
    </p:spTree>
    <p:extLst>
      <p:ext uri="{BB962C8B-B14F-4D97-AF65-F5344CB8AC3E}">
        <p14:creationId xmlns:p14="http://schemas.microsoft.com/office/powerpoint/2010/main" val="16506897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Discovering the Key Findings that Lead to Remarkable Results</a:t>
            </a:r>
          </a:p>
        </p:txBody>
      </p:sp>
      <p:sp>
        <p:nvSpPr>
          <p:cNvPr id="151" name="Shape 100"/>
          <p:cNvSpPr/>
          <p:nvPr/>
        </p:nvSpPr>
        <p:spPr>
          <a:xfrm>
            <a:off x="205025" y="2164724"/>
            <a:ext cx="4134600" cy="195204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The pie chart represents the distribution of transactions by brand.</a:t>
            </a:r>
          </a:p>
          <a:p>
            <a:endParaRPr lang="en-US" sz="1000" dirty="0"/>
          </a:p>
          <a:p>
            <a:pPr rtl="0">
              <a:spcBef>
                <a:spcPts val="0"/>
              </a:spcBef>
              <a:spcAft>
                <a:spcPts val="0"/>
              </a:spcAft>
            </a:pPr>
            <a:r>
              <a:rPr lang="en-US" sz="1000" dirty="0"/>
              <a:t>Such more visualizations were mapped for different variables in the dataset. </a:t>
            </a:r>
          </a:p>
          <a:p>
            <a:pPr rtl="0">
              <a:spcBef>
                <a:spcPts val="0"/>
              </a:spcBef>
              <a:spcAft>
                <a:spcPts val="0"/>
              </a:spcAft>
            </a:pPr>
            <a:endParaRPr lang="en-US" sz="1000" dirty="0"/>
          </a:p>
          <a:p>
            <a:pPr rtl="0">
              <a:spcBef>
                <a:spcPts val="0"/>
              </a:spcBef>
              <a:spcAft>
                <a:spcPts val="0"/>
              </a:spcAft>
            </a:pPr>
            <a:r>
              <a:rPr lang="en-US" sz="1000" dirty="0"/>
              <a:t>They will help</a:t>
            </a:r>
            <a:r>
              <a:rPr lang="en-US" sz="1000" b="0" i="0" u="none" strike="noStrike" dirty="0">
                <a:solidFill>
                  <a:srgbClr val="000000"/>
                </a:solidFill>
                <a:effectLst/>
                <a:latin typeface="Open Sans" panose="020B0606030504020204" pitchFamily="34" charset="0"/>
              </a:rPr>
              <a:t> to identify patterns and trends. This understanding can be used to develop specific marketing strategies and test them.</a:t>
            </a:r>
            <a:endParaRPr lang="en-US" sz="1000" b="0" dirty="0">
              <a:effectLst/>
            </a:endParaRPr>
          </a:p>
          <a:p>
            <a:br>
              <a:rPr lang="en-US" sz="1050" dirty="0"/>
            </a:br>
            <a:endParaRPr lang="en-US" sz="1000"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A colorful pie chart with text&#10;&#10;Description automatically generated">
            <a:extLst>
              <a:ext uri="{FF2B5EF4-FFF2-40B4-BE49-F238E27FC236}">
                <a16:creationId xmlns:a16="http://schemas.microsoft.com/office/drawing/2014/main" id="{7BBFDDB3-4561-0EFB-642E-74062AA26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921" y="2164724"/>
            <a:ext cx="3800704" cy="2649304"/>
          </a:xfrm>
          <a:prstGeom prst="rect">
            <a:avLst/>
          </a:prstGeom>
        </p:spPr>
      </p:pic>
    </p:spTree>
    <p:extLst>
      <p:ext uri="{BB962C8B-B14F-4D97-AF65-F5344CB8AC3E}">
        <p14:creationId xmlns:p14="http://schemas.microsoft.com/office/powerpoint/2010/main" val="30534997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9949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sz="1600" dirty="0"/>
              <a:t>1. </a:t>
            </a:r>
            <a:r>
              <a:rPr sz="1600" dirty="0"/>
              <a:t>Introduction</a:t>
            </a:r>
            <a:endParaRPr lang="en-US" sz="1600" dirty="0"/>
          </a:p>
          <a:p>
            <a:pPr marL="101600">
              <a:lnSpc>
                <a:spcPct val="115000"/>
              </a:lnSpc>
              <a:buClr>
                <a:srgbClr val="000000"/>
              </a:buClr>
              <a:buSzPts val="2000"/>
              <a:defRPr sz="2000">
                <a:latin typeface="Open Sans"/>
                <a:ea typeface="Open Sans"/>
                <a:cs typeface="Open Sans"/>
                <a:sym typeface="Open Sans"/>
              </a:defRPr>
            </a:pPr>
            <a:r>
              <a:rPr lang="en-IN" sz="1600" dirty="0"/>
              <a:t>2. </a:t>
            </a:r>
            <a:r>
              <a:rPr sz="1600" dirty="0"/>
              <a:t>Data Exploration</a:t>
            </a:r>
            <a:endParaRPr lang="en-US" sz="1600" dirty="0"/>
          </a:p>
          <a:p>
            <a:pPr marL="101600">
              <a:lnSpc>
                <a:spcPct val="115000"/>
              </a:lnSpc>
              <a:buClr>
                <a:srgbClr val="000000"/>
              </a:buClr>
              <a:buSzPts val="2000"/>
              <a:defRPr sz="2000">
                <a:latin typeface="Open Sans"/>
                <a:ea typeface="Open Sans"/>
                <a:cs typeface="Open Sans"/>
                <a:sym typeface="Open Sans"/>
              </a:defRPr>
            </a:pPr>
            <a:r>
              <a:rPr lang="en-IN" sz="1600" dirty="0"/>
              <a:t>3. </a:t>
            </a:r>
            <a:r>
              <a:rPr sz="1600" dirty="0"/>
              <a:t>Model Development</a:t>
            </a:r>
            <a:endParaRPr lang="en-US" sz="1600" dirty="0"/>
          </a:p>
          <a:p>
            <a:pPr marL="101600">
              <a:lnSpc>
                <a:spcPct val="115000"/>
              </a:lnSpc>
              <a:buClr>
                <a:srgbClr val="000000"/>
              </a:buClr>
              <a:buSzPts val="2000"/>
              <a:defRPr sz="2000">
                <a:latin typeface="Open Sans"/>
                <a:ea typeface="Open Sans"/>
                <a:cs typeface="Open Sans"/>
                <a:sym typeface="Open Sans"/>
              </a:defRPr>
            </a:pPr>
            <a:r>
              <a:rPr lang="en-IN" sz="1600" dirty="0"/>
              <a:t>4. </a:t>
            </a:r>
            <a:r>
              <a:rPr sz="1600"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5781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rtl="0">
              <a:spcBef>
                <a:spcPts val="0"/>
              </a:spcBef>
              <a:spcAft>
                <a:spcPts val="0"/>
              </a:spcAft>
            </a:pPr>
            <a:r>
              <a:rPr lang="en-US" b="1" i="0" u="none" strike="noStrike" dirty="0">
                <a:solidFill>
                  <a:srgbClr val="000000"/>
                </a:solidFill>
                <a:effectLst/>
                <a:latin typeface="Open Sans" panose="020B0606030504020204" pitchFamily="34" charset="0"/>
              </a:rPr>
              <a:t>Gaining a Competitive Edge: Understanding our Target Demographic through Analysis</a:t>
            </a:r>
            <a:endParaRPr lang="en-US" b="0" dirty="0">
              <a:effectLst/>
            </a:endParaRPr>
          </a:p>
          <a:p>
            <a:br>
              <a:rPr lang="en-US" dirty="0"/>
            </a:br>
            <a:endParaRPr dirty="0"/>
          </a:p>
        </p:txBody>
      </p:sp>
      <p:sp>
        <p:nvSpPr>
          <p:cNvPr id="124" name="Shape 73"/>
          <p:cNvSpPr/>
          <p:nvPr/>
        </p:nvSpPr>
        <p:spPr>
          <a:xfrm>
            <a:off x="205025" y="2164724"/>
            <a:ext cx="8175924"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primary objective of the analysis is to delve into our customer base intricately, enabling us to discern and prioritize high value customers who will be the focus of our targeted marketing endeavors. </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Unraveling and Shaping Insights</a:t>
            </a:r>
          </a:p>
        </p:txBody>
      </p:sp>
      <p:sp>
        <p:nvSpPr>
          <p:cNvPr id="133" name="Shape 82"/>
          <p:cNvSpPr/>
          <p:nvPr/>
        </p:nvSpPr>
        <p:spPr>
          <a:xfrm>
            <a:off x="271167" y="2068436"/>
            <a:ext cx="4584612" cy="30050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r>
              <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 this initial phase, our focus was on gaining a deep understanding of the data by delving into its characteristics, patterns, and distributions. Our approach included:</a:t>
            </a:r>
          </a:p>
          <a:p>
            <a:pPr algn="l"/>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Data Exploration: We conducted a thorough exploration of the dataset, identifying missing values, outliers, and potential data quality issues. This step laid the foundation for subsequent data preprocessing and cleaning.</a:t>
            </a:r>
          </a:p>
          <a:p>
            <a:pPr algn="l"/>
            <a:endPar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2. Feature Analysis: Understanding the relevance and significance of each feature within the dataset. We performed correlation analysis and feature importance assessments to determine the most influential variables.</a:t>
            </a:r>
          </a:p>
          <a:p>
            <a:pPr algn="l"/>
            <a:endPar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3. Data Preprocessing: Rigorous data cleaning, imputation of missing values, and handling outliers were carried out to ensure the integrity of the dataset. Standardization and normalization techniques were applied to bring consistency to the data.</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Unraveling and Shaping Insights</a:t>
            </a:r>
          </a:p>
        </p:txBody>
      </p:sp>
      <p:sp>
        <p:nvSpPr>
          <p:cNvPr id="133" name="Shape 82"/>
          <p:cNvSpPr/>
          <p:nvPr/>
        </p:nvSpPr>
        <p:spPr>
          <a:xfrm>
            <a:off x="271167" y="2068436"/>
            <a:ext cx="8734096" cy="30050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r>
              <a:rPr lang="en-US" sz="1000" dirty="0"/>
              <a:t>We faced various issues in the dataset, after analyzing the dataset based on Data Quality Framework. </a:t>
            </a:r>
          </a:p>
          <a:p>
            <a:pPr algn="l"/>
            <a:r>
              <a:rPr lang="en-US" sz="1000" dirty="0"/>
              <a:t>In the demographics table: </a:t>
            </a:r>
          </a:p>
          <a:p>
            <a:pPr marL="228600" indent="-228600" algn="l">
              <a:buAutoNum type="arabicPeriod"/>
            </a:pPr>
            <a:r>
              <a:rPr lang="en-US" sz="1000" dirty="0"/>
              <a:t>Multiple fields (last name, dob, tenure) have missing values. Hence, the data is incomplete. </a:t>
            </a:r>
          </a:p>
          <a:p>
            <a:pPr marL="228600" indent="-228600" algn="l">
              <a:buAutoNum type="arabicPeriod"/>
            </a:pPr>
            <a:r>
              <a:rPr lang="en-US" sz="1000" dirty="0"/>
              <a:t>Gender field has some incorrect values(U). Therefore, some records have invalid gender values. </a:t>
            </a:r>
          </a:p>
          <a:p>
            <a:pPr marL="228600" indent="-228600" algn="l">
              <a:buAutoNum type="arabicPeriod"/>
            </a:pPr>
            <a:r>
              <a:rPr lang="en-US" sz="1000" dirty="0"/>
              <a:t>In the default field, there is no formula defined and the values don’t have specific data type as well as have random values. The field might be irrelevant. </a:t>
            </a:r>
          </a:p>
          <a:p>
            <a:pPr algn="l"/>
            <a:endParaRPr lang="en-US" sz="1000" dirty="0"/>
          </a:p>
          <a:p>
            <a:pPr algn="l"/>
            <a:r>
              <a:rPr lang="en-US" sz="1000" dirty="0"/>
              <a:t>In the new customer table: </a:t>
            </a:r>
          </a:p>
          <a:p>
            <a:pPr marL="228600" indent="-228600" algn="l">
              <a:buAutoNum type="arabicPeriod"/>
            </a:pPr>
            <a:r>
              <a:rPr lang="en-US" sz="1000" dirty="0"/>
              <a:t>Some fields (post code, property value, past 3-year bike related purchase) have wrong data type for the values stored in them.</a:t>
            </a:r>
          </a:p>
          <a:p>
            <a:pPr marL="228600" indent="-228600" algn="l">
              <a:buAutoNum type="arabicPeriod"/>
            </a:pPr>
            <a:r>
              <a:rPr lang="en-US" sz="1000" dirty="0"/>
              <a:t>Multiple fields (job title, tenure) have missing values. Hence, the data is incomplete.</a:t>
            </a:r>
          </a:p>
          <a:p>
            <a:pPr marL="228600" indent="-228600" algn="l">
              <a:buAutoNum type="arabicPeriod"/>
            </a:pPr>
            <a:r>
              <a:rPr lang="en-US" sz="1000" dirty="0"/>
              <a:t>Some records have incorrect value(n/a) defined in the job category column. </a:t>
            </a:r>
          </a:p>
          <a:p>
            <a:pPr marL="228600" indent="-228600" algn="l">
              <a:buAutoNum type="arabicPeriod"/>
            </a:pPr>
            <a:r>
              <a:rPr lang="en-US" sz="1000" dirty="0"/>
              <a:t>There is inconsistency in the rank field as multiple customers share the same rank.</a:t>
            </a:r>
          </a:p>
          <a:p>
            <a:pPr algn="l"/>
            <a:r>
              <a:rPr lang="en-US" sz="1000" dirty="0"/>
              <a:t> </a:t>
            </a:r>
          </a:p>
          <a:p>
            <a:pPr algn="l"/>
            <a:r>
              <a:rPr lang="en-US" sz="1000" dirty="0"/>
              <a:t>In the transactions table: </a:t>
            </a:r>
          </a:p>
          <a:p>
            <a:pPr algn="l"/>
            <a:r>
              <a:rPr lang="en-US" sz="1000" dirty="0"/>
              <a:t>Multiple fields (order online, product line, product class and product size) have missing values. Hence, the data is incomplete. The standard cost field has missing values for some transactions/purchases.</a:t>
            </a:r>
            <a:endPar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9866303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Unraveling and Shaping Insights</a:t>
            </a:r>
          </a:p>
        </p:txBody>
      </p:sp>
      <p:sp>
        <p:nvSpPr>
          <p:cNvPr id="133" name="Shape 82"/>
          <p:cNvSpPr/>
          <p:nvPr/>
        </p:nvSpPr>
        <p:spPr>
          <a:xfrm>
            <a:off x="271167" y="2068436"/>
            <a:ext cx="8734096" cy="176622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r>
              <a:rPr lang="en-US" sz="10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 order to perform exploratory data analysis to accurately measure various variables and find insights, </a:t>
            </a: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we performed some data cleaning norms.</a:t>
            </a:r>
          </a:p>
          <a:p>
            <a:pPr algn="l"/>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228600" indent="-228600" algn="l">
              <a:buAutoNum type="arabicPeriod"/>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We filtered out the customers demographics table with blank/null values in D.O.B field. We also filtered the customers having incorrect value ‘U’ in gender field.</a:t>
            </a:r>
          </a:p>
          <a:p>
            <a:pPr marL="228600" indent="-228600" algn="l">
              <a:buAutoNum type="arabicPeriod"/>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the address table, we encountered multiple values(V, Vic and Victoria) for the same state. We replaced them with single value all across the table.</a:t>
            </a:r>
          </a:p>
          <a:p>
            <a:pPr marL="228600" indent="-228600" algn="l">
              <a:buAutoNum type="arabicPeriod"/>
            </a:pP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the transactions table, there were records with missing values about list price and order date. We excluded those records from our new dataset.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704527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Unraveling and Shaping Insights</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36" name="Shape 83"/>
          <p:cNvGrpSpPr/>
          <p:nvPr/>
        </p:nvGrpSpPr>
        <p:grpSpPr>
          <a:xfrm>
            <a:off x="264861" y="1696370"/>
            <a:ext cx="8505764" cy="3117656"/>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446F129C-770F-C7CA-FF0B-0BDAF4FF8BE9}"/>
              </a:ext>
            </a:extLst>
          </p:cNvPr>
          <p:cNvPicPr>
            <a:picLocks noChangeAspect="1"/>
          </p:cNvPicPr>
          <p:nvPr/>
        </p:nvPicPr>
        <p:blipFill>
          <a:blip r:embed="rId2"/>
          <a:stretch>
            <a:fillRect/>
          </a:stretch>
        </p:blipFill>
        <p:spPr>
          <a:xfrm>
            <a:off x="264859" y="1696367"/>
            <a:ext cx="8505766" cy="3117659"/>
          </a:xfrm>
          <a:prstGeom prst="rect">
            <a:avLst/>
          </a:prstGeom>
        </p:spPr>
      </p:pic>
    </p:spTree>
    <p:extLst>
      <p:ext uri="{BB962C8B-B14F-4D97-AF65-F5344CB8AC3E}">
        <p14:creationId xmlns:p14="http://schemas.microsoft.com/office/powerpoint/2010/main" val="8119228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Empowering Your Business with Cutting-Edge Model Deployment</a:t>
            </a:r>
          </a:p>
        </p:txBody>
      </p:sp>
      <p:sp>
        <p:nvSpPr>
          <p:cNvPr id="142" name="Shape 91"/>
          <p:cNvSpPr/>
          <p:nvPr/>
        </p:nvSpPr>
        <p:spPr>
          <a:xfrm>
            <a:off x="205024" y="2164724"/>
            <a:ext cx="8503847" cy="158924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solidFill>
                  <a:schemeClr val="tx1"/>
                </a:solidFill>
              </a:rPr>
              <a:t>Building on the insights gained from Phase 1, we employed advanced modeling techniques to develop a predictive framework. Our methodology involved:</a:t>
            </a:r>
          </a:p>
          <a:p>
            <a:endParaRPr lang="en-US" sz="1000" dirty="0">
              <a:solidFill>
                <a:schemeClr val="tx1"/>
              </a:solidFill>
            </a:endParaRPr>
          </a:p>
          <a:p>
            <a:r>
              <a:rPr lang="en-US" sz="1000" dirty="0">
                <a:solidFill>
                  <a:schemeClr val="tx1"/>
                </a:solidFill>
              </a:rPr>
              <a:t>1. Feature Engineering: We crafted new features and transformed existing ones to enhance model performance and ensure optimal representation of the data.</a:t>
            </a:r>
          </a:p>
          <a:p>
            <a:endParaRPr lang="en-US" sz="1000" dirty="0">
              <a:solidFill>
                <a:schemeClr val="tx1"/>
              </a:solidFill>
            </a:endParaRPr>
          </a:p>
          <a:p>
            <a:r>
              <a:rPr lang="en-US" sz="1000" dirty="0">
                <a:solidFill>
                  <a:schemeClr val="tx1"/>
                </a:solidFill>
              </a:rPr>
              <a:t>2. Model Selection: A variety of relationships were evaluated and compared to identify the most suitable model for our specific problem.</a:t>
            </a:r>
          </a:p>
          <a:p>
            <a:endParaRPr lang="en-US" sz="1000" dirty="0">
              <a:solidFill>
                <a:schemeClr val="tx1"/>
              </a:solidFill>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Empowering Your Business with Cutting-Edge Model Deployment</a:t>
            </a:r>
          </a:p>
        </p:txBody>
      </p:sp>
      <p:sp>
        <p:nvSpPr>
          <p:cNvPr id="142" name="Shape 91"/>
          <p:cNvSpPr/>
          <p:nvPr/>
        </p:nvSpPr>
        <p:spPr>
          <a:xfrm>
            <a:off x="205025" y="2164724"/>
            <a:ext cx="8125474" cy="265107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000" dirty="0"/>
              <a:t>Here’s the overview of some steps for model deployment:</a:t>
            </a:r>
          </a:p>
          <a:p>
            <a:endParaRPr lang="en-US" sz="1000" dirty="0"/>
          </a:p>
          <a:p>
            <a:pPr marL="342900" indent="-342900">
              <a:buAutoNum type="arabicPeriod"/>
            </a:pPr>
            <a:r>
              <a:rPr lang="en-US" sz="1000" dirty="0"/>
              <a:t>We studied the customer segmentation by grouping them based on different fields like age, wealth segment, state, job industry, brand preference, product line and purchase behavior.</a:t>
            </a:r>
          </a:p>
          <a:p>
            <a:pPr marL="342900" indent="-342900">
              <a:buAutoNum type="arabicPeriod"/>
            </a:pPr>
            <a:endParaRPr lang="en-US" sz="1000" dirty="0"/>
          </a:p>
          <a:p>
            <a:pPr marL="342900" indent="-342900">
              <a:buAutoNum type="arabicPeriod"/>
            </a:pPr>
            <a:r>
              <a:rPr lang="en-US" sz="1000" dirty="0"/>
              <a:t>We created some calculated field from existing fields to classify data into numerous categories.</a:t>
            </a:r>
          </a:p>
          <a:p>
            <a:pPr marL="342900" indent="-342900">
              <a:buAutoNum type="arabicPeriod"/>
            </a:pPr>
            <a:endParaRPr lang="en-US" sz="1000" dirty="0"/>
          </a:p>
          <a:p>
            <a:pPr marL="342900" indent="-342900">
              <a:buAutoNum type="arabicPeriod"/>
            </a:pPr>
            <a:r>
              <a:rPr lang="en-US" sz="1000" dirty="0"/>
              <a:t>We used the concept of relationships and join operations to analyze our customer base on the basis on variables stored in different tables.</a:t>
            </a:r>
          </a:p>
          <a:p>
            <a:endParaRPr lang="en-US" sz="1000" dirty="0"/>
          </a:p>
          <a:p>
            <a:r>
              <a:rPr lang="en-US" sz="1000" dirty="0"/>
              <a:t>This will majorly show our customer base and appropriately target new customers with same specifications in the future. The information could be used to extract insights from new customers dataset that would not be immediately obvious and confirm our hypothesis.</a:t>
            </a:r>
          </a:p>
          <a:p>
            <a:pPr marL="342900" indent="-342900">
              <a:buAutoNum type="arabicPeriod"/>
            </a:pPr>
            <a:endParaRPr lang="en-US" sz="10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15030053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TotalTime>
  <Words>1561</Words>
  <Application>Microsoft Office PowerPoint</Application>
  <PresentationFormat>On-screen Show (16:9)</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shubham _19</cp:lastModifiedBy>
  <cp:revision>2</cp:revision>
  <dcterms:modified xsi:type="dcterms:W3CDTF">2023-07-15T20:13:20Z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2023-07-15T14:12:32Z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90d785b1-0e23-4362-83c2-ed01cf78ab36</vt:lpwstr>
  </property>
  <property fmtid="{D5CDD505-2E9C-101B-9397-08002B2CF9AE}" pid="7" name="MSIP_Label_defa4170-0d19-0005-0004-bc88714345d2_ActionId">
    <vt:lpwstr>4161dac2-b1cc-4a84-a090-49dc25c8e2d1</vt:lpwstr>
  </property>
  <property fmtid="{D5CDD505-2E9C-101B-9397-08002B2CF9AE}" pid="8" name="MSIP_Label_defa4170-0d19-0005-0004-bc88714345d2_ContentBits">
    <vt:lpwstr>0</vt:lpwstr>
  </property>
</Properties>
</file>