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aleway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ExtraBold-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7a234cb30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17a234cb30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7a234cb30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17a234cb3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7a234cb3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17a234cb3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7a234cb30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17a234cb30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7a234cb30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17a234cb3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7a234cb30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17a234cb30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7a234cb30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317a234cb30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7a234cb3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317a234cb3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7a234cb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17a234cb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a234cb30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317a234cb3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a234cb3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17a234cb3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a234cb30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17a234cb30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96" name="Google Shape;96;p14"/>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4"/>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lang="en-US" sz="2400">
                <a:latin typeface="Calibri"/>
                <a:ea typeface="Calibri"/>
                <a:cs typeface="Calibri"/>
                <a:sym typeface="Calibri"/>
              </a:rPr>
              <a:t>BIG DATA ANALYTICS</a:t>
            </a:r>
            <a:r>
              <a:rPr b="1"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657138" y="443068"/>
            <a:ext cx="8477100" cy="646500"/>
          </a:xfrm>
          <a:prstGeom prst="rect">
            <a:avLst/>
          </a:prstGeom>
          <a:noFill/>
          <a:ln>
            <a:noFill/>
          </a:ln>
        </p:spPr>
        <p:txBody>
          <a:bodyPr anchorCtr="0" anchor="t" bIns="45700" lIns="91425" spcFirstLastPara="1" rIns="91425" wrap="square" tIns="45700">
            <a:spAutoFit/>
          </a:bodyPr>
          <a:lstStyle/>
          <a:p>
            <a:pPr indent="0" lvl="0" marL="0" marR="6985" rtl="0" algn="ctr">
              <a:lnSpc>
                <a:spcPct val="150000"/>
              </a:lnSpc>
              <a:spcBef>
                <a:spcPts val="0"/>
              </a:spcBef>
              <a:spcAft>
                <a:spcPts val="0"/>
              </a:spcAft>
              <a:buClr>
                <a:schemeClr val="dk1"/>
              </a:buClr>
              <a:buSzPts val="1100"/>
              <a:buFont typeface="Arial"/>
              <a:buNone/>
            </a:pPr>
            <a:r>
              <a:rPr b="1" lang="en-US" sz="3600">
                <a:solidFill>
                  <a:schemeClr val="dk1"/>
                </a:solidFill>
                <a:latin typeface="Times New Roman"/>
                <a:ea typeface="Times New Roman"/>
                <a:cs typeface="Times New Roman"/>
                <a:sym typeface="Times New Roman"/>
              </a:rPr>
              <a:t>SMART HOME AUTOMATION</a:t>
            </a:r>
            <a:endParaRPr b="0" i="0" sz="3600" u="none" cap="none" strike="noStrike">
              <a:solidFill>
                <a:schemeClr val="dk1"/>
              </a:solidFill>
              <a:latin typeface="Raleway ExtraBold"/>
              <a:ea typeface="Raleway ExtraBold"/>
              <a:cs typeface="Raleway ExtraBold"/>
              <a:sym typeface="Raleway ExtraBold"/>
            </a:endParaRPr>
          </a:p>
        </p:txBody>
      </p:sp>
      <p:sp>
        <p:nvSpPr>
          <p:cNvPr id="104" name="Google Shape;10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nvSpPr>
        <p:spPr>
          <a:xfrm>
            <a:off x="1856200" y="4273275"/>
            <a:ext cx="4149300" cy="238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Aman Rana (21BCS7389)</a:t>
            </a:r>
            <a:endParaRPr sz="2000">
              <a:solidFill>
                <a:schemeClr val="dk1"/>
              </a:solidFill>
              <a:latin typeface="Calibri"/>
              <a:ea typeface="Calibri"/>
              <a:cs typeface="Calibri"/>
              <a:sym typeface="Calibri"/>
            </a:endParaRPr>
          </a:p>
          <a:p>
            <a:pPr indent="0" lvl="0" marL="0" marR="6985" rtl="0" algn="l">
              <a:lnSpc>
                <a:spcPct val="115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Shubham     (21BCS8726)</a:t>
            </a:r>
            <a:endParaRPr sz="2000">
              <a:solidFill>
                <a:schemeClr val="dk1"/>
              </a:solidFill>
              <a:latin typeface="Calibri"/>
              <a:ea typeface="Calibri"/>
              <a:cs typeface="Calibri"/>
              <a:sym typeface="Calibri"/>
            </a:endParaRPr>
          </a:p>
          <a:p>
            <a:pPr indent="0" lvl="0" marL="0" marR="6985" rtl="0" algn="l">
              <a:lnSpc>
                <a:spcPct val="115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Vivek Kumar Dubey (21BCS8373)</a:t>
            </a:r>
            <a:endParaRPr sz="2000">
              <a:solidFill>
                <a:schemeClr val="dk1"/>
              </a:solidFill>
              <a:latin typeface="Calibri"/>
              <a:ea typeface="Calibri"/>
              <a:cs typeface="Calibri"/>
              <a:sym typeface="Calibri"/>
            </a:endParaRPr>
          </a:p>
          <a:p>
            <a:pPr indent="0" lvl="0" marL="0" marR="6985" rtl="0" algn="l">
              <a:lnSpc>
                <a:spcPct val="115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B. Venkata Kumara   (21BCS5843)</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06" name="Google Shape;106;p14"/>
          <p:cNvSpPr txBox="1"/>
          <p:nvPr/>
        </p:nvSpPr>
        <p:spPr>
          <a:xfrm>
            <a:off x="7671125" y="4273280"/>
            <a:ext cx="29091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Jayashree Mohanty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69" name="Google Shape;169;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Resistors (220 ohms):</a:t>
            </a:r>
            <a:endParaRPr b="1"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latin typeface="Times New Roman"/>
                <a:ea typeface="Times New Roman"/>
                <a:cs typeface="Times New Roman"/>
                <a:sym typeface="Times New Roman"/>
              </a:rPr>
              <a:t>Used as pull-up resistors for the push buttons. Ensure that the input pins on the Arduino are always defined (either HIGH or LOW) when the buttons are not pressed.</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Motor (M):</a:t>
            </a:r>
            <a:endParaRPr b="1"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latin typeface="Times New Roman"/>
                <a:ea typeface="Times New Roman"/>
                <a:cs typeface="Times New Roman"/>
                <a:sym typeface="Times New Roman"/>
              </a:rPr>
              <a:t>An electromechanical device that converts electrical energy into mechanical energy.</a:t>
            </a:r>
            <a:endParaRPr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latin typeface="Times New Roman"/>
                <a:ea typeface="Times New Roman"/>
                <a:cs typeface="Times New Roman"/>
                <a:sym typeface="Times New Roman"/>
              </a:rPr>
              <a:t>Controlled by the Arduino to rotate in a specific direction or stop.</a:t>
            </a:r>
            <a:endParaRPr sz="1800">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b="1" lang="en-US" sz="1800">
                <a:latin typeface="Times New Roman"/>
                <a:ea typeface="Times New Roman"/>
                <a:cs typeface="Times New Roman"/>
                <a:sym typeface="Times New Roman"/>
              </a:rPr>
              <a:t>Light Bulb:</a:t>
            </a:r>
            <a:endParaRPr b="1"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latin typeface="Times New Roman"/>
                <a:ea typeface="Times New Roman"/>
                <a:cs typeface="Times New Roman"/>
                <a:sym typeface="Times New Roman"/>
              </a:rPr>
              <a:t>An electrical component that emits light when an electric current passes through it.</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Power Supply:</a:t>
            </a:r>
            <a:endParaRPr b="1"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latin typeface="Times New Roman"/>
                <a:ea typeface="Times New Roman"/>
                <a:cs typeface="Times New Roman"/>
                <a:sym typeface="Times New Roman"/>
              </a:rPr>
              <a:t>Provides the necessary electrical power to the Arduino, motor, and light bulb.</a:t>
            </a:r>
            <a:endParaRPr b="1" sz="1800">
              <a:latin typeface="Times New Roman"/>
              <a:ea typeface="Times New Roman"/>
              <a:cs typeface="Times New Roman"/>
              <a:sym typeface="Times New Roman"/>
            </a:endParaRPr>
          </a:p>
        </p:txBody>
      </p:sp>
      <p:sp>
        <p:nvSpPr>
          <p:cNvPr id="170" name="Google Shape;17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76" name="Google Shape;176;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In this project I have replaced the sound sensors to detect the clap and voice commands with push buttons. One push button to control the commands of clap sound. 1st click on button(i.e, 1st clap) sends command as turn on loads 2nd click on pushbutton(i.e, 2nd clap) sends command as turn off the loads.And another of 4 push buttons are for voice commands, clicking on 1st button sends command light on, clicking on 2n button sends command light off, clicking on 3rd &amp; 4th buttons sends command fan on &amp; fan off.</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Voice Light On</a:t>
            </a:r>
            <a:r>
              <a:rPr lang="en-US" sz="1800">
                <a:latin typeface="Times New Roman"/>
                <a:ea typeface="Times New Roman"/>
                <a:cs typeface="Times New Roman"/>
                <a:sym typeface="Times New Roman"/>
              </a:rPr>
              <a:t>: Turns the light on (button 1).</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Voice Light Off</a:t>
            </a:r>
            <a:r>
              <a:rPr lang="en-US" sz="1800">
                <a:latin typeface="Times New Roman"/>
                <a:ea typeface="Times New Roman"/>
                <a:cs typeface="Times New Roman"/>
                <a:sym typeface="Times New Roman"/>
              </a:rPr>
              <a:t>: Turns the light off (button 2).</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Voice Fan On</a:t>
            </a:r>
            <a:r>
              <a:rPr lang="en-US" sz="1800">
                <a:latin typeface="Times New Roman"/>
                <a:ea typeface="Times New Roman"/>
                <a:cs typeface="Times New Roman"/>
                <a:sym typeface="Times New Roman"/>
              </a:rPr>
              <a:t>: Turns the fan on (button 3).</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Voice Fan Off</a:t>
            </a:r>
            <a:r>
              <a:rPr lang="en-US" sz="1800">
                <a:latin typeface="Times New Roman"/>
                <a:ea typeface="Times New Roman"/>
                <a:cs typeface="Times New Roman"/>
                <a:sym typeface="Times New Roman"/>
              </a:rPr>
              <a:t>: Turns the fan off (button 4).</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Clap Button</a:t>
            </a:r>
            <a:r>
              <a:rPr lang="en-US" sz="1800">
                <a:latin typeface="Times New Roman"/>
                <a:ea typeface="Times New Roman"/>
                <a:cs typeface="Times New Roman"/>
                <a:sym typeface="Times New Roman"/>
              </a:rPr>
              <a:t>: Toggles both the light and fan simultaneously (button 5).</a:t>
            </a:r>
            <a:endParaRPr sz="1800">
              <a:latin typeface="Times New Roman"/>
              <a:ea typeface="Times New Roman"/>
              <a:cs typeface="Times New Roman"/>
              <a:sym typeface="Times New Roman"/>
            </a:endParaRPr>
          </a:p>
          <a:p>
            <a:pPr indent="0" lvl="0" marL="0" rtl="0" algn="l">
              <a:lnSpc>
                <a:spcPct val="150000"/>
              </a:lnSpc>
              <a:spcBef>
                <a:spcPts val="0"/>
              </a:spcBef>
              <a:spcAft>
                <a:spcPts val="1500"/>
              </a:spcAft>
              <a:buNone/>
            </a:pPr>
            <a:r>
              <a:t/>
            </a:r>
            <a:endParaRPr sz="1800">
              <a:solidFill>
                <a:srgbClr val="282727"/>
              </a:solidFill>
              <a:highlight>
                <a:srgbClr val="FFFFFF"/>
              </a:highlight>
              <a:latin typeface="Times New Roman"/>
              <a:ea typeface="Times New Roman"/>
              <a:cs typeface="Times New Roman"/>
              <a:sym typeface="Times New Roman"/>
            </a:endParaRPr>
          </a:p>
        </p:txBody>
      </p:sp>
      <p:sp>
        <p:nvSpPr>
          <p:cNvPr id="177" name="Google Shape;17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183" name="Google Shape;18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Case 1: </a:t>
            </a:r>
            <a:r>
              <a:rPr lang="en-US" sz="1800">
                <a:latin typeface="Times New Roman"/>
                <a:ea typeface="Times New Roman"/>
                <a:cs typeface="Times New Roman"/>
                <a:sym typeface="Times New Roman"/>
              </a:rPr>
              <a:t>When push button 1 is pressed, the LED turns ON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184" name="Google Shape;18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p25"/>
          <p:cNvPicPr preferRelativeResize="0"/>
          <p:nvPr/>
        </p:nvPicPr>
        <p:blipFill rotWithShape="1">
          <a:blip r:embed="rId3">
            <a:alphaModFix/>
          </a:blip>
          <a:srcRect b="28148" l="28456" r="30814" t="37851"/>
          <a:stretch/>
        </p:blipFill>
        <p:spPr>
          <a:xfrm>
            <a:off x="980450" y="2501900"/>
            <a:ext cx="7429502" cy="367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191" name="Google Shape;191;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Case 2: </a:t>
            </a:r>
            <a:r>
              <a:rPr lang="en-US" sz="1800">
                <a:latin typeface="Times New Roman"/>
                <a:ea typeface="Times New Roman"/>
                <a:cs typeface="Times New Roman"/>
                <a:sym typeface="Times New Roman"/>
              </a:rPr>
              <a:t>When push button 2 is pressed, the LED turns OFF</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192" name="Google Shape;19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p26"/>
          <p:cNvPicPr preferRelativeResize="0"/>
          <p:nvPr/>
        </p:nvPicPr>
        <p:blipFill rotWithShape="1">
          <a:blip r:embed="rId3">
            <a:alphaModFix/>
          </a:blip>
          <a:srcRect b="27630" l="28457" r="31022" t="37814"/>
          <a:stretch/>
        </p:blipFill>
        <p:spPr>
          <a:xfrm>
            <a:off x="929650" y="2521075"/>
            <a:ext cx="7442198" cy="373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199" name="Google Shape;199;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Case 3: </a:t>
            </a:r>
            <a:r>
              <a:rPr lang="en-US" sz="1800">
                <a:latin typeface="Times New Roman"/>
                <a:ea typeface="Times New Roman"/>
                <a:cs typeface="Times New Roman"/>
                <a:sym typeface="Times New Roman"/>
              </a:rPr>
              <a:t>When push button 3 is pressed, the FAN turns ON</a:t>
            </a:r>
            <a:endParaRPr sz="1800">
              <a:latin typeface="Times New Roman"/>
              <a:ea typeface="Times New Roman"/>
              <a:cs typeface="Times New Roman"/>
              <a:sym typeface="Times New Roman"/>
            </a:endParaRPr>
          </a:p>
        </p:txBody>
      </p:sp>
      <p:sp>
        <p:nvSpPr>
          <p:cNvPr id="200" name="Google Shape;200;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1" name="Google Shape;201;p27"/>
          <p:cNvPicPr preferRelativeResize="0"/>
          <p:nvPr/>
        </p:nvPicPr>
        <p:blipFill rotWithShape="1">
          <a:blip r:embed="rId3">
            <a:alphaModFix/>
          </a:blip>
          <a:srcRect b="32828" l="28247" r="30814" t="37297"/>
          <a:stretch/>
        </p:blipFill>
        <p:spPr>
          <a:xfrm>
            <a:off x="942350" y="2552700"/>
            <a:ext cx="7454899" cy="3624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207" name="Google Shape;207;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Case 4: </a:t>
            </a:r>
            <a:r>
              <a:rPr lang="en-US" sz="1800">
                <a:latin typeface="Times New Roman"/>
                <a:ea typeface="Times New Roman"/>
                <a:cs typeface="Times New Roman"/>
                <a:sym typeface="Times New Roman"/>
              </a:rPr>
              <a:t>When push button 4 is pressed, the FAN turns OFF</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208" name="Google Shape;208;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p28"/>
          <p:cNvPicPr preferRelativeResize="0"/>
          <p:nvPr/>
        </p:nvPicPr>
        <p:blipFill rotWithShape="1">
          <a:blip r:embed="rId3">
            <a:alphaModFix/>
          </a:blip>
          <a:srcRect b="34294" l="28457" r="31022" t="35447"/>
          <a:stretch/>
        </p:blipFill>
        <p:spPr>
          <a:xfrm>
            <a:off x="942350" y="2430775"/>
            <a:ext cx="7467600" cy="374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215" name="Google Shape;215;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Case 5: </a:t>
            </a:r>
            <a:r>
              <a:rPr lang="en-US" sz="1800">
                <a:latin typeface="Times New Roman"/>
                <a:ea typeface="Times New Roman"/>
                <a:cs typeface="Times New Roman"/>
                <a:sym typeface="Times New Roman"/>
              </a:rPr>
              <a:t>When push button 5 is pressed, both LED and FAN turns ON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216" name="Google Shape;216;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29"/>
          <p:cNvPicPr preferRelativeResize="0"/>
          <p:nvPr/>
        </p:nvPicPr>
        <p:blipFill rotWithShape="1">
          <a:blip r:embed="rId3">
            <a:alphaModFix/>
          </a:blip>
          <a:srcRect b="23927" l="28457" r="30918" t="42295"/>
          <a:stretch/>
        </p:blipFill>
        <p:spPr>
          <a:xfrm>
            <a:off x="927100" y="2463800"/>
            <a:ext cx="7539850" cy="3713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
        <p:nvSpPr>
          <p:cNvPr id="223" name="Google Shape;223;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WEB UI Dashboard and Simulation</a:t>
            </a:r>
            <a:endParaRPr sz="1800">
              <a:latin typeface="Times New Roman"/>
              <a:ea typeface="Times New Roman"/>
              <a:cs typeface="Times New Roman"/>
              <a:sym typeface="Times New Roman"/>
            </a:endParaRPr>
          </a:p>
        </p:txBody>
      </p:sp>
      <p:sp>
        <p:nvSpPr>
          <p:cNvPr id="224" name="Google Shape;22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30"/>
          <p:cNvPicPr preferRelativeResize="0"/>
          <p:nvPr/>
        </p:nvPicPr>
        <p:blipFill rotWithShape="1">
          <a:blip r:embed="rId3">
            <a:alphaModFix/>
          </a:blip>
          <a:srcRect b="27597" l="28500" r="30738" t="39762"/>
          <a:stretch/>
        </p:blipFill>
        <p:spPr>
          <a:xfrm>
            <a:off x="942350" y="2208075"/>
            <a:ext cx="5321299" cy="3968749"/>
          </a:xfrm>
          <a:prstGeom prst="rect">
            <a:avLst/>
          </a:prstGeom>
          <a:noFill/>
          <a:ln>
            <a:noFill/>
          </a:ln>
        </p:spPr>
      </p:pic>
      <p:pic>
        <p:nvPicPr>
          <p:cNvPr id="226" name="Google Shape;226;p30"/>
          <p:cNvPicPr preferRelativeResize="0"/>
          <p:nvPr/>
        </p:nvPicPr>
        <p:blipFill rotWithShape="1">
          <a:blip r:embed="rId4">
            <a:alphaModFix/>
          </a:blip>
          <a:srcRect b="12998" l="28456" r="30814" t="27484"/>
          <a:stretch/>
        </p:blipFill>
        <p:spPr>
          <a:xfrm>
            <a:off x="6022350" y="2208075"/>
            <a:ext cx="5207002" cy="3968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32" name="Google Shape;23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0"/>
              </a:spcBef>
              <a:spcAft>
                <a:spcPts val="0"/>
              </a:spcAft>
              <a:buNone/>
            </a:pPr>
            <a:r>
              <a:rPr lang="en-US" sz="1800">
                <a:latin typeface="Times New Roman"/>
                <a:ea typeface="Times New Roman"/>
                <a:cs typeface="Times New Roman"/>
                <a:sym typeface="Times New Roman"/>
              </a:rPr>
              <a:t>This research project has successfully demonstrated the transformative potential of smart home automation in revolutionizing domestic living. The developed system, through its effective integration of IoT devices, cloud technology, and a user-friendly interface, has showcased significant development opportunities in energy efficiency, convenience, and security. The findings of this study underscore the profound impact that smart home technology can have on residential environments. By automating tasks, optimizing energy consumption, and enhancing security, smart home automation can significantly improve the quality of life for homeowners. The system's ability to learn user preferences, adapt to changing conditions, and integrate with other home systems further highlights its potential to create a more personalized, efficient, and secure living experience.</a:t>
            </a:r>
            <a:endParaRPr sz="1800">
              <a:latin typeface="Times New Roman"/>
              <a:ea typeface="Times New Roman"/>
              <a:cs typeface="Times New Roman"/>
              <a:sym typeface="Times New Roman"/>
            </a:endParaRPr>
          </a:p>
        </p:txBody>
      </p:sp>
      <p:sp>
        <p:nvSpPr>
          <p:cNvPr id="233" name="Google Shape;23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239" name="Google Shape;23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en-US" sz="1800">
                <a:latin typeface="Times New Roman"/>
                <a:ea typeface="Times New Roman"/>
                <a:cs typeface="Times New Roman"/>
                <a:sym typeface="Times New Roman"/>
              </a:rPr>
              <a:t>The future scope of smart home automation systems lies in advancing interoperability standards, enhancing security protocols, and leveraging artificial intelligence to create more intuitive, energy-efficient, and user-friendly environments that integrate with emerging technologies and adapt to individual user preferences. </a:t>
            </a:r>
            <a:endParaRPr sz="1800">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b="1" lang="en-US" sz="1800">
                <a:latin typeface="Times New Roman"/>
                <a:ea typeface="Times New Roman"/>
                <a:cs typeface="Times New Roman"/>
                <a:sym typeface="Times New Roman"/>
              </a:rPr>
              <a:t>1. </a:t>
            </a:r>
            <a:r>
              <a:rPr b="1" lang="en-US" sz="1800">
                <a:latin typeface="Times New Roman"/>
                <a:ea typeface="Times New Roman"/>
                <a:cs typeface="Times New Roman"/>
                <a:sym typeface="Times New Roman"/>
              </a:rPr>
              <a:t>Enhanced integration: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l">
              <a:lnSpc>
                <a:spcPct val="130000"/>
              </a:lnSpc>
              <a:spcBef>
                <a:spcPts val="0"/>
              </a:spcBef>
              <a:spcAft>
                <a:spcPts val="0"/>
              </a:spcAft>
              <a:buNone/>
            </a:pPr>
            <a:r>
              <a:rPr lang="en-US" sz="1800">
                <a:latin typeface="Times New Roman"/>
                <a:ea typeface="Times New Roman"/>
                <a:cs typeface="Times New Roman"/>
                <a:sym typeface="Times New Roman"/>
              </a:rPr>
              <a:t>We may anticipate increasing integration across various home systems as more smart gadgets become accessible. For instance, to maximize energy efficiency, a smart window system and thermostat may cooperate to modify natural light and temperature.</a:t>
            </a:r>
            <a:endParaRPr sz="1800">
              <a:latin typeface="Times New Roman"/>
              <a:ea typeface="Times New Roman"/>
              <a:cs typeface="Times New Roman"/>
              <a:sym typeface="Times New Roman"/>
            </a:endParaRPr>
          </a:p>
          <a:p>
            <a:pPr indent="0" lvl="0" marL="0" rtl="0" algn="l">
              <a:lnSpc>
                <a:spcPct val="130000"/>
              </a:lnSpc>
              <a:spcBef>
                <a:spcPts val="0"/>
              </a:spcBef>
              <a:spcAft>
                <a:spcPts val="0"/>
              </a:spcAft>
              <a:buNone/>
            </a:pPr>
            <a:r>
              <a:rPr b="1" lang="en-US" sz="1800">
                <a:latin typeface="Times New Roman"/>
                <a:ea typeface="Times New Roman"/>
                <a:cs typeface="Times New Roman"/>
                <a:sym typeface="Times New Roman"/>
              </a:rPr>
              <a:t>2. Improved AI capabilities:</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l">
              <a:lnSpc>
                <a:spcPct val="130000"/>
              </a:lnSpc>
              <a:spcBef>
                <a:spcPts val="0"/>
              </a:spcBef>
              <a:spcAft>
                <a:spcPts val="0"/>
              </a:spcAft>
              <a:buNone/>
            </a:pPr>
            <a:r>
              <a:rPr lang="en-US" sz="1800">
                <a:latin typeface="Times New Roman"/>
                <a:ea typeface="Times New Roman"/>
                <a:cs typeface="Times New Roman"/>
                <a:sym typeface="Times New Roman"/>
              </a:rPr>
              <a:t>Artificial intelligence developments will enable smart home automation systems to learn from and adjust to users' tastes and behaviors, increasing their usefulness and convenience. For instance, a smart house would be able to recognize when a person is coming home and adjust the temperature and lighting to suit their preferences. </a:t>
            </a:r>
            <a:endParaRPr sz="1800">
              <a:latin typeface="Times New Roman"/>
              <a:ea typeface="Times New Roman"/>
              <a:cs typeface="Times New Roman"/>
              <a:sym typeface="Times New Roman"/>
            </a:endParaRPr>
          </a:p>
          <a:p>
            <a:pPr indent="0" lvl="0" marL="0" rtl="0" algn="l">
              <a:lnSpc>
                <a:spcPct val="130000"/>
              </a:lnSpc>
              <a:spcBef>
                <a:spcPts val="0"/>
              </a:spcBef>
              <a:spcAft>
                <a:spcPts val="0"/>
              </a:spcAft>
              <a:buNone/>
            </a:pPr>
            <a:r>
              <a:t/>
            </a:r>
            <a:endParaRPr sz="1800"/>
          </a:p>
        </p:txBody>
      </p:sp>
      <p:sp>
        <p:nvSpPr>
          <p:cNvPr id="240" name="Google Shape;2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112" name="Google Shape;112;p15"/>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Introduction to Project</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Problem Formulation</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Objectives of the work </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Implementation</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Results and Outputs</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Conclusion</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Future Scope</a:t>
            </a:r>
            <a:endParaRPr sz="1800"/>
          </a:p>
          <a:p>
            <a:pPr indent="-1651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References</a:t>
            </a:r>
            <a:endParaRPr sz="1800"/>
          </a:p>
          <a:p>
            <a:pPr indent="-50800" lvl="0" marL="228600" rtl="0" algn="l">
              <a:lnSpc>
                <a:spcPct val="90000"/>
              </a:lnSpc>
              <a:spcBef>
                <a:spcPts val="1000"/>
              </a:spcBef>
              <a:spcAft>
                <a:spcPts val="0"/>
              </a:spcAft>
              <a:buClr>
                <a:schemeClr val="dk1"/>
              </a:buClr>
              <a:buSzPts val="2800"/>
              <a:buNone/>
            </a:pPr>
            <a:r>
              <a:t/>
            </a:r>
            <a:endParaRPr sz="1800"/>
          </a:p>
          <a:p>
            <a:pPr indent="-50800" lvl="0" marL="228600" rtl="0" algn="l">
              <a:lnSpc>
                <a:spcPct val="90000"/>
              </a:lnSpc>
              <a:spcBef>
                <a:spcPts val="1000"/>
              </a:spcBef>
              <a:spcAft>
                <a:spcPts val="0"/>
              </a:spcAft>
              <a:buClr>
                <a:schemeClr val="dk1"/>
              </a:buClr>
              <a:buSzPts val="2800"/>
              <a:buNone/>
            </a:pPr>
            <a:r>
              <a:t/>
            </a:r>
            <a:endParaRPr sz="1800"/>
          </a:p>
        </p:txBody>
      </p:sp>
      <p:sp>
        <p:nvSpPr>
          <p:cNvPr id="113" name="Google Shape;11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246" name="Google Shape;246;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latin typeface="Times New Roman"/>
                <a:ea typeface="Times New Roman"/>
                <a:cs typeface="Times New Roman"/>
                <a:sym typeface="Times New Roman"/>
              </a:rPr>
              <a:t>3. More command with wearable technology:</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l">
              <a:lnSpc>
                <a:spcPct val="150000"/>
              </a:lnSpc>
              <a:spcBef>
                <a:spcPts val="0"/>
              </a:spcBef>
              <a:spcAft>
                <a:spcPts val="0"/>
              </a:spcAft>
              <a:buNone/>
            </a:pPr>
            <a:r>
              <a:rPr lang="en-US" sz="1800">
                <a:latin typeface="Times New Roman"/>
                <a:ea typeface="Times New Roman"/>
                <a:cs typeface="Times New Roman"/>
                <a:sym typeface="Times New Roman"/>
              </a:rPr>
              <a:t>With a few wrist taps, consumers will be able to operate their home from anywhere thanks to the increasing integration of smartwatches and other wearable technology into intelligent home automation systems. </a:t>
            </a:r>
            <a:endParaRPr sz="1800">
              <a:latin typeface="Times New Roman"/>
              <a:ea typeface="Times New Roman"/>
              <a:cs typeface="Times New Roman"/>
              <a:sym typeface="Times New Roman"/>
            </a:endParaRPr>
          </a:p>
          <a:p>
            <a:pPr indent="0" lvl="0" marL="228600" rtl="0" algn="l">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800">
                <a:latin typeface="Times New Roman"/>
                <a:ea typeface="Times New Roman"/>
                <a:cs typeface="Times New Roman"/>
                <a:sym typeface="Times New Roman"/>
              </a:rPr>
              <a:t>4. A stronger focus on sustainability:</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l">
              <a:lnSpc>
                <a:spcPct val="150000"/>
              </a:lnSpc>
              <a:spcBef>
                <a:spcPts val="0"/>
              </a:spcBef>
              <a:spcAft>
                <a:spcPts val="0"/>
              </a:spcAft>
              <a:buNone/>
            </a:pPr>
            <a:r>
              <a:rPr lang="en-US" sz="1800">
                <a:latin typeface="Times New Roman"/>
                <a:ea typeface="Times New Roman"/>
                <a:cs typeface="Times New Roman"/>
                <a:sym typeface="Times New Roman"/>
              </a:rPr>
              <a:t>Sustainability and energy efficiency may become increasingly more important to smart home automation systems as concerns about climate change grow. For instance, energy storage and solar panels. </a:t>
            </a:r>
            <a:endParaRPr sz="1800">
              <a:latin typeface="Times New Roman"/>
              <a:ea typeface="Times New Roman"/>
              <a:cs typeface="Times New Roman"/>
              <a:sym typeface="Times New Roman"/>
            </a:endParaRPr>
          </a:p>
          <a:p>
            <a:pPr indent="0" lvl="0" marL="228600" rtl="0" algn="l">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800">
                <a:latin typeface="Times New Roman"/>
                <a:ea typeface="Times New Roman"/>
                <a:cs typeface="Times New Roman"/>
                <a:sym typeface="Times New Roman"/>
              </a:rPr>
              <a:t>5. Greater focus on health and wellness:</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28600" rtl="0" algn="l">
              <a:lnSpc>
                <a:spcPct val="150000"/>
              </a:lnSpc>
              <a:spcBef>
                <a:spcPts val="0"/>
              </a:spcBef>
              <a:spcAft>
                <a:spcPts val="0"/>
              </a:spcAft>
              <a:buNone/>
            </a:pPr>
            <a:r>
              <a:rPr lang="en-US" sz="1800">
                <a:latin typeface="Times New Roman"/>
                <a:ea typeface="Times New Roman"/>
                <a:cs typeface="Times New Roman"/>
                <a:sym typeface="Times New Roman"/>
              </a:rPr>
              <a:t>With features like air purifiers and smart lights that change according to the time of day and users' activity levels, smart homes may become even more focused on enhancing users' health and wellness.</a:t>
            </a:r>
            <a:endParaRPr sz="1800">
              <a:latin typeface="Times New Roman"/>
              <a:ea typeface="Times New Roman"/>
              <a:cs typeface="Times New Roman"/>
              <a:sym typeface="Times New Roman"/>
            </a:endParaRPr>
          </a:p>
          <a:p>
            <a:pPr indent="0" lvl="0" marL="0" rtl="0" algn="l">
              <a:lnSpc>
                <a:spcPct val="130000"/>
              </a:lnSpc>
              <a:spcBef>
                <a:spcPts val="0"/>
              </a:spcBef>
              <a:spcAft>
                <a:spcPts val="0"/>
              </a:spcAft>
              <a:buNone/>
            </a:pPr>
            <a:r>
              <a:t/>
            </a:r>
            <a:endParaRPr sz="1800">
              <a:latin typeface="Times New Roman"/>
              <a:ea typeface="Times New Roman"/>
              <a:cs typeface="Times New Roman"/>
              <a:sym typeface="Times New Roman"/>
            </a:endParaRPr>
          </a:p>
        </p:txBody>
      </p:sp>
      <p:sp>
        <p:nvSpPr>
          <p:cNvPr id="247" name="Google Shape;247;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53" name="Google Shape;25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0"/>
              </a:spcBef>
              <a:spcAft>
                <a:spcPts val="0"/>
              </a:spcAft>
              <a:buNone/>
            </a:pPr>
            <a:r>
              <a:t/>
            </a:r>
            <a:endParaRPr sz="6400">
              <a:latin typeface="Times New Roman"/>
              <a:ea typeface="Times New Roman"/>
              <a:cs typeface="Times New Roman"/>
              <a:sym typeface="Times New Roman"/>
            </a:endParaRPr>
          </a:p>
          <a:p>
            <a:pPr indent="-215900" lvl="0" marL="228600" rtl="0" algn="just">
              <a:lnSpc>
                <a:spcPct val="100000"/>
              </a:lnSpc>
              <a:spcBef>
                <a:spcPts val="250"/>
              </a:spcBef>
              <a:spcAft>
                <a:spcPts val="0"/>
              </a:spcAft>
              <a:buSzPct val="100000"/>
              <a:buFont typeface="Times New Roman"/>
              <a:buAutoNum type="arabicPeriod"/>
            </a:pPr>
            <a:r>
              <a:rPr lang="en-US" sz="6400">
                <a:latin typeface="Times New Roman"/>
                <a:ea typeface="Times New Roman"/>
                <a:cs typeface="Times New Roman"/>
                <a:sym typeface="Times New Roman"/>
              </a:rPr>
              <a:t>Froiz-Míguez I., Fernández-Caramés T.M., Fraga-Lamas P., Castedo L. Design, Implementation and Practical Evaluation of an IoT Home Automation System for Fog Computing Applications Based on MQTT and ZigBee-WiFi Sensor Nodes. Sensors. 2018;18:2660. doi: 10.3390/s18082660. [PMC free article] [PubMed] [CrossRef]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215900" lvl="0" marL="228600" rtl="0" algn="just">
              <a:lnSpc>
                <a:spcPct val="100000"/>
              </a:lnSpc>
              <a:spcBef>
                <a:spcPts val="250"/>
              </a:spcBef>
              <a:spcAft>
                <a:spcPts val="0"/>
              </a:spcAft>
              <a:buSzPct val="100000"/>
              <a:buFont typeface="Times New Roman"/>
              <a:buAutoNum type="arabicPeriod"/>
            </a:pPr>
            <a:r>
              <a:rPr lang="en-US" sz="6400">
                <a:latin typeface="Times New Roman"/>
                <a:ea typeface="Times New Roman"/>
                <a:cs typeface="Times New Roman"/>
                <a:sym typeface="Times New Roman"/>
              </a:rPr>
              <a:t> Gunputh S., Murdan A.P., Oree V. Design and implementation of a low-cost Arduino-based smart home system; Proceedings of the 2017 IEEE 9th International Conference on Communication Software and Networks (ICCSN); Guangzhou, China. 6–8 May 2017; pp. 1491–1495.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215900" lvl="0" marL="228600" rtl="0" algn="just">
              <a:lnSpc>
                <a:spcPct val="100000"/>
              </a:lnSpc>
              <a:spcBef>
                <a:spcPts val="250"/>
              </a:spcBef>
              <a:spcAft>
                <a:spcPts val="0"/>
              </a:spcAft>
              <a:buSzPct val="100000"/>
              <a:buFont typeface="Times New Roman"/>
              <a:buAutoNum type="arabicPeriod"/>
            </a:pPr>
            <a:r>
              <a:rPr lang="en-US" sz="6400">
                <a:latin typeface="Times New Roman"/>
                <a:ea typeface="Times New Roman"/>
                <a:cs typeface="Times New Roman"/>
                <a:sym typeface="Times New Roman"/>
              </a:rPr>
              <a:t>Ozeer U., Letondeur L., Ottogalli F.-G., Salaun G., Vincent J.-M. Designing and Implementing Resilient IoT Applications in the Fog: A Smart Home Use Case; Proceedings of the 2019 22nd Conference on Innovation in Clouds, Internet and Networks and Workshops (ICIN); Paris, France. 19–21 February 2019; pp. 230–232.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215900" lvl="0" marL="228600" rtl="0" algn="just">
              <a:lnSpc>
                <a:spcPct val="100000"/>
              </a:lnSpc>
              <a:spcBef>
                <a:spcPts val="250"/>
              </a:spcBef>
              <a:spcAft>
                <a:spcPts val="0"/>
              </a:spcAft>
              <a:buSzPct val="100000"/>
              <a:buFont typeface="Times New Roman"/>
              <a:buAutoNum type="arabicPeriod"/>
            </a:pPr>
            <a:r>
              <a:rPr lang="en-US" sz="6400">
                <a:latin typeface="Times New Roman"/>
                <a:ea typeface="Times New Roman"/>
                <a:cs typeface="Times New Roman"/>
                <a:sym typeface="Times New Roman"/>
              </a:rPr>
              <a:t>Perera, C., Zaslavsky, A., Christen, P., &amp; Georgakopoulos, D. (2014). Context aware computing for the internet of things: A survey. </a:t>
            </a:r>
            <a:r>
              <a:rPr i="1" lang="en-US" sz="6400">
                <a:latin typeface="Times New Roman"/>
                <a:ea typeface="Times New Roman"/>
                <a:cs typeface="Times New Roman"/>
                <a:sym typeface="Times New Roman"/>
              </a:rPr>
              <a:t>IEEE Communications Surveys &amp; Tutorials</a:t>
            </a:r>
            <a:r>
              <a:rPr lang="en-US" sz="6400">
                <a:latin typeface="Times New Roman"/>
                <a:ea typeface="Times New Roman"/>
                <a:cs typeface="Times New Roman"/>
                <a:sym typeface="Times New Roman"/>
              </a:rPr>
              <a:t>, 16(1), 414-454. doi:10.1109/SURV.2013.042913.00197</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215900" lvl="0" marL="228600" rtl="0" algn="just">
              <a:lnSpc>
                <a:spcPct val="100000"/>
              </a:lnSpc>
              <a:spcBef>
                <a:spcPts val="250"/>
              </a:spcBef>
              <a:spcAft>
                <a:spcPts val="0"/>
              </a:spcAft>
              <a:buSzPct val="100000"/>
              <a:buFont typeface="Times New Roman"/>
              <a:buAutoNum type="arabicPeriod"/>
            </a:pPr>
            <a:r>
              <a:rPr lang="en-US" sz="6400">
                <a:latin typeface="Times New Roman"/>
                <a:ea typeface="Times New Roman"/>
                <a:cs typeface="Times New Roman"/>
                <a:sym typeface="Times New Roman"/>
              </a:rPr>
              <a:t>Spadacini M., Savazzi S., Nicoli M. Wireless home automation networks for indoor surveillance: Technologies and experiments. EURASIP J. Wirel. Commun. Netw. 2014;2014:6. doi: 10.1186/1687-1499-2014-6. [CrossRef] [Google Scholar]</a:t>
            </a:r>
            <a:endParaRPr sz="6400">
              <a:latin typeface="Times New Roman"/>
              <a:ea typeface="Times New Roman"/>
              <a:cs typeface="Times New Roman"/>
              <a:sym typeface="Times New Roman"/>
            </a:endParaRPr>
          </a:p>
          <a:p>
            <a:pPr indent="-79375" lvl="0" marL="228600" rtl="0" algn="l">
              <a:lnSpc>
                <a:spcPct val="90000"/>
              </a:lnSpc>
              <a:spcBef>
                <a:spcPts val="1000"/>
              </a:spcBef>
              <a:spcAft>
                <a:spcPts val="0"/>
              </a:spcAft>
              <a:buSzPct val="64285"/>
              <a:buAutoNum type="arabicPeriod"/>
            </a:pPr>
            <a:r>
              <a:t/>
            </a:r>
            <a:endParaRPr/>
          </a:p>
        </p:txBody>
      </p:sp>
      <p:sp>
        <p:nvSpPr>
          <p:cNvPr id="254" name="Google Shape;25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60" name="Google Shape;260;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rPr lang="en-US" sz="6400">
                <a:latin typeface="Times New Roman"/>
                <a:ea typeface="Times New Roman"/>
                <a:cs typeface="Times New Roman"/>
                <a:sym typeface="Times New Roman"/>
              </a:rPr>
              <a:t>6. Lee K.-M., Teng W.-G., Hou T.-W. Point-n-Press: An Intelligent Universal Remote Control System for Home Appliances. IEEE Trans. Autom. Sci. Eng. 2016;13:1308–1317. doi: 10.1109/TASE.2016.2539381. [CrossRef]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rPr lang="en-US" sz="6400">
                <a:latin typeface="Times New Roman"/>
                <a:ea typeface="Times New Roman"/>
                <a:cs typeface="Times New Roman"/>
                <a:sym typeface="Times New Roman"/>
              </a:rPr>
              <a:t>7. Puri V., Nayyar A. Real time smart home automation based on PIC microcontroller, Bluetooth and Android technology; Proceedings of the 3rd International Conference on Computing for Sustainable Global Development (INDIACom); New Delhi, India. 16–18 March 2016; pp. 1478–1484.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rPr lang="en-US" sz="6400">
                <a:latin typeface="Times New Roman"/>
                <a:ea typeface="Times New Roman"/>
                <a:cs typeface="Times New Roman"/>
                <a:sym typeface="Times New Roman"/>
              </a:rPr>
              <a:t>8. Baraka K., Ghobril M., Malek S., Kanj R., Kayssi A. Low Cost Arduino/Android-Based Energy-Efficient Home Automation System with Smart Task Scheduling; Proceedings of the 2013 5th International Conference on Computational Intelligence, Communication Systems and Networks; Madrid, Spain. 5–7 June 2013; pp. 296–301.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rPr lang="en-US" sz="6400">
                <a:latin typeface="Times New Roman"/>
                <a:ea typeface="Times New Roman"/>
                <a:cs typeface="Times New Roman"/>
                <a:sym typeface="Times New Roman"/>
              </a:rPr>
              <a:t>9. Zamora-Izquierdo M.A., Santa J., Gomez-Skarmeta A.F. An Integral and  Networked Home Automation Solution for Indoor Ambient Intelligence. IEEE Pervasive Comput. 2010;9:66–77. doi: 10.1109/MPRV.2010.20. [CrossRef] [Google Scholar]</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0"/>
              </a:spcAft>
              <a:buNone/>
            </a:pPr>
            <a:r>
              <a:t/>
            </a:r>
            <a:endParaRPr sz="6400">
              <a:latin typeface="Times New Roman"/>
              <a:ea typeface="Times New Roman"/>
              <a:cs typeface="Times New Roman"/>
              <a:sym typeface="Times New Roman"/>
            </a:endParaRPr>
          </a:p>
          <a:p>
            <a:pPr indent="0" lvl="0" marL="228600" rtl="0" algn="just">
              <a:lnSpc>
                <a:spcPct val="100000"/>
              </a:lnSpc>
              <a:spcBef>
                <a:spcPts val="250"/>
              </a:spcBef>
              <a:spcAft>
                <a:spcPts val="250"/>
              </a:spcAft>
              <a:buNone/>
            </a:pPr>
            <a:r>
              <a:rPr lang="en-US" sz="6400">
                <a:latin typeface="Times New Roman"/>
                <a:ea typeface="Times New Roman"/>
                <a:cs typeface="Times New Roman"/>
                <a:sym typeface="Times New Roman"/>
              </a:rPr>
              <a:t>10. Aazam, M., &amp; Huh, E. N. (2014). Cloud-based smart home automation system using fog computing. </a:t>
            </a:r>
            <a:r>
              <a:rPr i="1" lang="en-US" sz="6400">
                <a:latin typeface="Times New Roman"/>
                <a:ea typeface="Times New Roman"/>
                <a:cs typeface="Times New Roman"/>
                <a:sym typeface="Times New Roman"/>
              </a:rPr>
              <a:t>Proceedings of the International Conference on Ubiquitous and Future Networks (ICUFN)</a:t>
            </a:r>
            <a:r>
              <a:rPr lang="en-US" sz="6400">
                <a:latin typeface="Times New Roman"/>
                <a:ea typeface="Times New Roman"/>
                <a:cs typeface="Times New Roman"/>
                <a:sym typeface="Times New Roman"/>
              </a:rPr>
              <a:t>, 1-5. doi:10.1109/ICUFN.2014.6890725</a:t>
            </a:r>
            <a:endParaRPr sz="6400">
              <a:latin typeface="Times New Roman"/>
              <a:ea typeface="Times New Roman"/>
              <a:cs typeface="Times New Roman"/>
              <a:sym typeface="Times New Roman"/>
            </a:endParaRPr>
          </a:p>
        </p:txBody>
      </p:sp>
      <p:sp>
        <p:nvSpPr>
          <p:cNvPr id="261" name="Google Shape;261;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119" name="Google Shape;1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5000"/>
              </a:lnSpc>
              <a:spcBef>
                <a:spcPts val="0"/>
              </a:spcBef>
              <a:spcAft>
                <a:spcPts val="0"/>
              </a:spcAft>
              <a:buNone/>
            </a:pPr>
            <a:r>
              <a:rPr b="1" lang="en-US" sz="1800">
                <a:latin typeface="Times New Roman"/>
                <a:ea typeface="Times New Roman"/>
                <a:cs typeface="Times New Roman"/>
                <a:sym typeface="Times New Roman"/>
              </a:rPr>
              <a:t>What is Smart Home automation system?</a:t>
            </a:r>
            <a:endParaRPr b="1"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Smart home automation system is basically any house fitted with IoT-enabled devices, which facilitate the remote monitoring, control, and automation of a household's lighting, heating, security, and appliances. </a:t>
            </a: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Smart home automation systems have emerged as a revolutionary way to enhance convenience, security, and energy. By integrating advanced technology with daily household functions, smart home systems allow users to control and monitor various appliances, lighting, security systems, and environmental controls through devices such as smartphones, voice assistants, or dedicated control panels. With the growing adoption of the Internet of Things (IoT) and wireless communication technologies, the concept of a "smart home" has evolved from a futuristic idea to an achievable reality, making homes more responsive, customizable, and environmentally friendly.</a:t>
            </a:r>
            <a:endParaRPr sz="1800">
              <a:latin typeface="Times New Roman"/>
              <a:ea typeface="Times New Roman"/>
              <a:cs typeface="Times New Roman"/>
              <a:sym typeface="Times New Roman"/>
            </a:endParaRPr>
          </a:p>
          <a:p>
            <a:pPr indent="0" lvl="0" marL="0" rtl="0" algn="just">
              <a:lnSpc>
                <a:spcPct val="95000"/>
              </a:lnSpc>
              <a:spcBef>
                <a:spcPts val="600"/>
              </a:spcBef>
              <a:spcAft>
                <a:spcPts val="600"/>
              </a:spcAft>
              <a:buClr>
                <a:schemeClr val="dk1"/>
              </a:buClr>
              <a:buSzPts val="1100"/>
              <a:buFont typeface="Arial"/>
              <a:buNone/>
            </a:pPr>
            <a:r>
              <a:rPr lang="en-US" sz="1800">
                <a:latin typeface="Times New Roman"/>
                <a:ea typeface="Times New Roman"/>
                <a:cs typeface="Times New Roman"/>
                <a:sym typeface="Times New Roman"/>
              </a:rPr>
              <a:t>The primary aim of a smart home automation system is to simplify and streamline daily tasks, making homes safer and more energy-efficient. Through automation, users can control lighting, heating, cooling, and security remotely, thus improving energy usage and reducing operational costs. For instance, lights can automatically switch off when rooms are unoccupied, and thermostats can adjust temperature settings based on occupancy or time of day.</a:t>
            </a:r>
            <a:endParaRPr sz="1800">
              <a:latin typeface="Times New Roman"/>
              <a:ea typeface="Times New Roman"/>
              <a:cs typeface="Times New Roman"/>
              <a:sym typeface="Times New Roman"/>
            </a:endParaRPr>
          </a:p>
        </p:txBody>
      </p:sp>
      <p:sp>
        <p:nvSpPr>
          <p:cNvPr id="120" name="Google Shape;1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126" name="Google Shape;126;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In this project, we aim to design a smart home automation system to provide seamless user experience by integrating a range of sensors and appliances into a centralized control unit. This control unit, connected to the cloud, allows users to monitor and manage their home environment through an intuitive web-based interface. Key features include voice-activated controls for lights and fans, automated environmental sensing for temperature and humidity, and remote appliance management. The system will not only improve user convenience but also promote sustainable living through optimized energy usage.</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800">
                <a:latin typeface="Times New Roman"/>
                <a:ea typeface="Times New Roman"/>
                <a:cs typeface="Times New Roman"/>
                <a:sym typeface="Times New Roman"/>
              </a:rPr>
              <a:t>The development of such system involves following steps:</a:t>
            </a:r>
            <a:endParaRPr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AutoNum type="arabicPeriod"/>
            </a:pPr>
            <a:r>
              <a:rPr b="1" lang="en-US" sz="1800">
                <a:latin typeface="Times New Roman"/>
                <a:ea typeface="Times New Roman"/>
                <a:cs typeface="Times New Roman"/>
                <a:sym typeface="Times New Roman"/>
              </a:rPr>
              <a:t>System Design and Architecture</a:t>
            </a:r>
            <a:endParaRPr b="1"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AutoNum type="arabicPeriod"/>
            </a:pPr>
            <a:r>
              <a:rPr b="1" lang="en-US" sz="1800">
                <a:latin typeface="Times New Roman"/>
                <a:ea typeface="Times New Roman"/>
                <a:cs typeface="Times New Roman"/>
                <a:sym typeface="Times New Roman"/>
              </a:rPr>
              <a:t>Firmware Development</a:t>
            </a:r>
            <a:endParaRPr b="1"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AutoNum type="arabicPeriod"/>
            </a:pPr>
            <a:r>
              <a:rPr b="1" lang="en-US" sz="1800">
                <a:latin typeface="Times New Roman"/>
                <a:ea typeface="Times New Roman"/>
                <a:cs typeface="Times New Roman"/>
                <a:sym typeface="Times New Roman"/>
              </a:rPr>
              <a:t>Cloud Integration</a:t>
            </a:r>
            <a:endParaRPr b="1"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AutoNum type="arabicPeriod"/>
            </a:pPr>
            <a:r>
              <a:rPr b="1" lang="en-US" sz="1800">
                <a:latin typeface="Times New Roman"/>
                <a:ea typeface="Times New Roman"/>
                <a:cs typeface="Times New Roman"/>
                <a:sym typeface="Times New Roman"/>
              </a:rPr>
              <a:t>User Interface Development</a:t>
            </a:r>
            <a:endParaRPr b="1" sz="1800">
              <a:latin typeface="Times New Roman"/>
              <a:ea typeface="Times New Roman"/>
              <a:cs typeface="Times New Roman"/>
              <a:sym typeface="Times New Roman"/>
            </a:endParaRPr>
          </a:p>
          <a:p>
            <a:pPr indent="-342900" lvl="0" marL="457200" rtl="0" algn="l">
              <a:lnSpc>
                <a:spcPct val="100000"/>
              </a:lnSpc>
              <a:spcBef>
                <a:spcPts val="1200"/>
              </a:spcBef>
              <a:spcAft>
                <a:spcPts val="0"/>
              </a:spcAft>
              <a:buSzPts val="1800"/>
              <a:buFont typeface="Times New Roman"/>
              <a:buAutoNum type="arabicPeriod"/>
            </a:pPr>
            <a:r>
              <a:rPr b="1" lang="en-US" sz="1800">
                <a:latin typeface="Times New Roman"/>
                <a:ea typeface="Times New Roman"/>
                <a:cs typeface="Times New Roman"/>
                <a:sym typeface="Times New Roman"/>
              </a:rPr>
              <a:t>Testing, </a:t>
            </a:r>
            <a:r>
              <a:rPr b="1" lang="en-US" sz="1800">
                <a:latin typeface="Times New Roman"/>
                <a:ea typeface="Times New Roman"/>
                <a:cs typeface="Times New Roman"/>
                <a:sym typeface="Times New Roman"/>
              </a:rPr>
              <a:t>Debugging &amp; Deployment</a:t>
            </a:r>
            <a:endParaRPr b="1" sz="1800">
              <a:latin typeface="Times New Roman"/>
              <a:ea typeface="Times New Roman"/>
              <a:cs typeface="Times New Roman"/>
              <a:sym typeface="Times New Roman"/>
            </a:endParaRPr>
          </a:p>
          <a:p>
            <a:pPr indent="0" lvl="0" marL="0" rtl="0" algn="l">
              <a:lnSpc>
                <a:spcPct val="90000"/>
              </a:lnSpc>
              <a:spcBef>
                <a:spcPts val="1200"/>
              </a:spcBef>
              <a:spcAft>
                <a:spcPts val="0"/>
              </a:spcAft>
              <a:buNone/>
            </a:pPr>
            <a:r>
              <a:t/>
            </a:r>
            <a:endParaRPr sz="1800">
              <a:latin typeface="Times New Roman"/>
              <a:ea typeface="Times New Roman"/>
              <a:cs typeface="Times New Roman"/>
              <a:sym typeface="Times New Roman"/>
            </a:endParaRPr>
          </a:p>
        </p:txBody>
      </p:sp>
      <p:sp>
        <p:nvSpPr>
          <p:cNvPr id="127" name="Google Shape;127;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133" name="Google Shape;13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0"/>
              </a:spcBef>
              <a:spcAft>
                <a:spcPts val="0"/>
              </a:spcAft>
              <a:buNone/>
            </a:pPr>
            <a:r>
              <a:rPr lang="en-US" sz="1800">
                <a:latin typeface="Times New Roman"/>
                <a:ea typeface="Times New Roman"/>
                <a:cs typeface="Times New Roman"/>
                <a:sym typeface="Times New Roman"/>
              </a:rPr>
              <a:t>Today's busy world makes the operation of homes difficult and more challenging in terms of management and security. In the conventional way of running homes, appliances have to be operated manually; this is not only a time-consuming activity but is also a process susceptible to human error, besides leading to waste energy consumption. Besides, the security of the home has to be maintained constantly, with constant vigilance especially when the owner is away.</a:t>
            </a:r>
            <a:endParaRPr sz="1800">
              <a:latin typeface="Times New Roman"/>
              <a:ea typeface="Times New Roman"/>
              <a:cs typeface="Times New Roman"/>
              <a:sym typeface="Times New Roman"/>
            </a:endParaRPr>
          </a:p>
          <a:p>
            <a:pPr indent="0" lvl="0" marL="228600" rtl="0" algn="just">
              <a:lnSpc>
                <a:spcPct val="95000"/>
              </a:lnSpc>
              <a:spcBef>
                <a:spcPts val="600"/>
              </a:spcBef>
              <a:spcAft>
                <a:spcPts val="0"/>
              </a:spcAft>
              <a:buNone/>
            </a:pPr>
            <a:r>
              <a:t/>
            </a: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b="1" lang="en-US" sz="1800">
                <a:latin typeface="Times New Roman"/>
                <a:ea typeface="Times New Roman"/>
                <a:cs typeface="Times New Roman"/>
                <a:sym typeface="Times New Roman"/>
              </a:rPr>
              <a:t>Key Problems:</a:t>
            </a:r>
            <a:endParaRPr b="1"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1. Operating Devices by Hands: Devices for lights, thermostats, and entertainment units are some of the household equipment that often need to be operated by hands, which result in inefficiencies and inconveniences.</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2. Waste of Energy: The reason why this solution consumes much more utility costs and wastes more in terms of energy expenditure is that it cannot be tracked and optimized in real time without the means of automation.</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3. Security Risks: Homes are vulnerable to entry, etc. because traditional security systems are not monitored continuously and alerts and remote access are not always available.</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800"/>
          </a:p>
        </p:txBody>
      </p:sp>
      <p:sp>
        <p:nvSpPr>
          <p:cNvPr id="134" name="Google Shape;13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140" name="Google Shape;140;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0"/>
              </a:spcBef>
              <a:spcAft>
                <a:spcPts val="0"/>
              </a:spcAft>
              <a:buNone/>
            </a:pPr>
            <a:r>
              <a:rPr lang="en-US" sz="1800">
                <a:latin typeface="Times New Roman"/>
                <a:ea typeface="Times New Roman"/>
                <a:cs typeface="Times New Roman"/>
                <a:sym typeface="Times New Roman"/>
              </a:rPr>
              <a:t>4. Lack of Integration: Rather than having an integrated smart home experience, most homes are filled with numerous products from various companies that do things on their own, which results in fragmented control and management.</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US" sz="1800">
                <a:latin typeface="Times New Roman"/>
                <a:ea typeface="Times New Roman"/>
                <a:cs typeface="Times New Roman"/>
                <a:sym typeface="Times New Roman"/>
              </a:rPr>
              <a:t>5. Limited Remote Access: Home owners may often fail to remotely check or operate such systems, which could be challenging as well as risky when they are away from home.</a:t>
            </a: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8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b="1" lang="en-US" sz="1800">
                <a:latin typeface="Times New Roman"/>
                <a:ea typeface="Times New Roman"/>
                <a:cs typeface="Times New Roman"/>
                <a:sym typeface="Times New Roman"/>
              </a:rPr>
              <a:t>Need for solution: </a:t>
            </a:r>
            <a:endParaRPr b="1" sz="1800">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rPr lang="en-US" sz="1800">
                <a:latin typeface="Times New Roman"/>
                <a:ea typeface="Times New Roman"/>
                <a:cs typeface="Times New Roman"/>
                <a:sym typeface="Times New Roman"/>
              </a:rPr>
              <a:t>Smart home automation systems are rapidly evolving as a major need for diverse client groups, including homeowners, property managers, energy-conscious individuals, and those seeking enhanced home security and assisted living solutions. Residential consumers increasingly look for ways to make their homes more convenient, secure, and energy-efficient. Property managers and real estate developers are leveraging smart home features to differentiate properties in competitive markets, while elderly individuals or those in assisted living scenarios benefit from these systems by gaining more control over their environments and reducing reliance on in-person assistance.</a:t>
            </a:r>
            <a:endParaRPr sz="1800"/>
          </a:p>
        </p:txBody>
      </p:sp>
      <p:sp>
        <p:nvSpPr>
          <p:cNvPr id="141" name="Google Shape;14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 of the Work</a:t>
            </a:r>
            <a:endParaRPr/>
          </a:p>
        </p:txBody>
      </p:sp>
      <p:sp>
        <p:nvSpPr>
          <p:cNvPr id="147" name="Google Shape;14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200"/>
              </a:spcBef>
              <a:spcAft>
                <a:spcPts val="0"/>
              </a:spcAft>
              <a:buSzPts val="1800"/>
              <a:buAutoNum type="arabicPeriod"/>
            </a:pPr>
            <a:r>
              <a:rPr b="1" lang="en-US" sz="1800">
                <a:latin typeface="Times New Roman"/>
                <a:ea typeface="Times New Roman"/>
                <a:cs typeface="Times New Roman"/>
                <a:sym typeface="Times New Roman"/>
              </a:rPr>
              <a:t>Enhance User Convenience</a:t>
            </a:r>
            <a:r>
              <a:rPr lang="en-US" sz="1800">
                <a:latin typeface="Times New Roman"/>
                <a:ea typeface="Times New Roman"/>
                <a:cs typeface="Times New Roman"/>
                <a:sym typeface="Times New Roman"/>
              </a:rPr>
              <a:t>: Develop a user-friendly interface that allows homeowners to control and monitor various home appliances, such as lights, fans, and other devices, remotely and effortlessly through a web application and voice commands.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AutoNum type="arabicPeriod"/>
            </a:pPr>
            <a:r>
              <a:rPr b="1" lang="en-US" sz="1800">
                <a:latin typeface="Times New Roman"/>
                <a:ea typeface="Times New Roman"/>
                <a:cs typeface="Times New Roman"/>
                <a:sym typeface="Times New Roman"/>
              </a:rPr>
              <a:t>Improve Energy Efficiency</a:t>
            </a:r>
            <a:r>
              <a:rPr lang="en-US" sz="1800">
                <a:latin typeface="Times New Roman"/>
                <a:ea typeface="Times New Roman"/>
                <a:cs typeface="Times New Roman"/>
                <a:sym typeface="Times New Roman"/>
              </a:rPr>
              <a:t>: Optimize energy usage by integrating automation features, such as turning off lights and appliances when not in use, adjusting temperature based on occupancy, and setting schedules for energy-intensive devices.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AutoNum type="arabicPeriod"/>
            </a:pPr>
            <a:r>
              <a:rPr b="1" lang="en-US" sz="1800">
                <a:latin typeface="Times New Roman"/>
                <a:ea typeface="Times New Roman"/>
                <a:cs typeface="Times New Roman"/>
                <a:sym typeface="Times New Roman"/>
              </a:rPr>
              <a:t>Increase Security and Safety</a:t>
            </a:r>
            <a:r>
              <a:rPr lang="en-US" sz="1800">
                <a:latin typeface="Times New Roman"/>
                <a:ea typeface="Times New Roman"/>
                <a:cs typeface="Times New Roman"/>
                <a:sym typeface="Times New Roman"/>
              </a:rPr>
              <a:t>: Implement security features, including real-time notifications, motion detection, and monitoring through sensors, to improve home safety and provide users with peace of mind.</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AutoNum type="arabicPeriod"/>
            </a:pPr>
            <a:r>
              <a:rPr b="1" lang="en-US" sz="1800">
                <a:latin typeface="Times New Roman"/>
                <a:ea typeface="Times New Roman"/>
                <a:cs typeface="Times New Roman"/>
                <a:sym typeface="Times New Roman"/>
              </a:rPr>
              <a:t>Seamless Integration with IoT Devices</a:t>
            </a:r>
            <a:r>
              <a:rPr lang="en-US" sz="1800">
                <a:latin typeface="Times New Roman"/>
                <a:ea typeface="Times New Roman"/>
                <a:cs typeface="Times New Roman"/>
                <a:sym typeface="Times New Roman"/>
              </a:rPr>
              <a:t>: Ensure smooth integration of various IoT-enabled devices and sensors within the home environment to create a connected ecosystem that can be controlled from a single platform.</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AutoNum type="arabicPeriod"/>
            </a:pPr>
            <a:r>
              <a:rPr b="1" lang="en-US" sz="1800">
                <a:latin typeface="Times New Roman"/>
                <a:ea typeface="Times New Roman"/>
                <a:cs typeface="Times New Roman"/>
                <a:sym typeface="Times New Roman"/>
              </a:rPr>
              <a:t>Support Real-Time Monitoring and Control</a:t>
            </a:r>
            <a:r>
              <a:rPr lang="en-US" sz="1800">
                <a:latin typeface="Times New Roman"/>
                <a:ea typeface="Times New Roman"/>
                <a:cs typeface="Times New Roman"/>
                <a:sym typeface="Times New Roman"/>
              </a:rPr>
              <a:t>: Enable real-time data collection and display, so users can monitor and adjust their home environment instantly from their mobile devices, tablets, or computers.</a:t>
            </a:r>
            <a:endParaRPr sz="1800">
              <a:latin typeface="Times New Roman"/>
              <a:ea typeface="Times New Roman"/>
              <a:cs typeface="Times New Roman"/>
              <a:sym typeface="Times New Roman"/>
            </a:endParaRPr>
          </a:p>
        </p:txBody>
      </p:sp>
      <p:sp>
        <p:nvSpPr>
          <p:cNvPr id="148" name="Google Shape;1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54" name="Google Shape;154;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b="1" sz="1800">
              <a:latin typeface="Times New Roman"/>
              <a:ea typeface="Times New Roman"/>
              <a:cs typeface="Times New Roman"/>
              <a:sym typeface="Times New Roman"/>
            </a:endParaRPr>
          </a:p>
        </p:txBody>
      </p:sp>
      <p:sp>
        <p:nvSpPr>
          <p:cNvPr id="155" name="Google Shape;155;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21"/>
          <p:cNvPicPr preferRelativeResize="0"/>
          <p:nvPr/>
        </p:nvPicPr>
        <p:blipFill>
          <a:blip r:embed="rId3">
            <a:alphaModFix/>
          </a:blip>
          <a:stretch>
            <a:fillRect/>
          </a:stretch>
        </p:blipFill>
        <p:spPr>
          <a:xfrm>
            <a:off x="838200" y="1825625"/>
            <a:ext cx="10515602" cy="4530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Implementation</a:t>
            </a:r>
            <a:endParaRPr/>
          </a:p>
        </p:txBody>
      </p:sp>
      <p:sp>
        <p:nvSpPr>
          <p:cNvPr id="162" name="Google Shape;16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The implementation of the smart home automation system involves controlling two basic appliances, a light and a fan, using a simple interface with push buttons simulating voice commands and a clap button to toggle both devices. The core of the system is built on the Arduino platform, which utilizes various input pins connected to the buttons and output pins to control an LED (representing the light) and a relay (representing the fan).</a:t>
            </a:r>
            <a:endParaRPr sz="1800">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AutoNum type="alphaUcPeriod"/>
            </a:pPr>
            <a:r>
              <a:rPr b="1" lang="en-US" sz="1800">
                <a:latin typeface="Times New Roman"/>
                <a:ea typeface="Times New Roman"/>
                <a:cs typeface="Times New Roman"/>
                <a:sym typeface="Times New Roman"/>
              </a:rPr>
              <a:t>Hardware Setup</a:t>
            </a:r>
            <a:r>
              <a:rPr b="1" lang="en-US" sz="1800">
                <a:latin typeface="Times New Roman"/>
                <a:ea typeface="Times New Roman"/>
                <a:cs typeface="Times New Roman"/>
                <a:sym typeface="Times New Roman"/>
              </a:rPr>
              <a:t> Component Breakdown: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Arduino UNO:</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        The central processing unit (CPU) of the system. Receives input signals from the push buttons.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        Processes these signals to determine the desired action. Sends output signals to control the motor and bulb.</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Push Buttons:</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        Two push buttons are used: one for controlling the motor and the other for the light bulb.</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        When pressed, they generate a digital signal (HIGH or LOW) that is read by the Arduino.</a:t>
            </a:r>
            <a:endParaRPr b="1" sz="1800">
              <a:latin typeface="Times New Roman"/>
              <a:ea typeface="Times New Roman"/>
              <a:cs typeface="Times New Roman"/>
              <a:sym typeface="Times New Roman"/>
            </a:endParaRPr>
          </a:p>
        </p:txBody>
      </p:sp>
      <p:sp>
        <p:nvSpPr>
          <p:cNvPr id="163" name="Google Shape;16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