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1"/>
          </a:solidFill>
        </a:fill>
      </a:tcStyle>
    </a:firstRow>
  </a:tblStyle>
  <a:tblStyle styleId="{C7B018BB-80A7-4F77-B60F-C8B233D01FF8}"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3"/>
          </a:solidFill>
        </a:fill>
      </a:tcStyle>
    </a:firstRow>
  </a:tblStyle>
  <a:tblStyle styleId="{EEE7283C-3CF3-47DC-8721-378D4A62B228}"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chemeClr val="accent6"/>
          </a:solidFill>
        </a:fill>
      </a:tcStyle>
    </a:firstRow>
  </a:tblStyle>
  <a:tblStyle styleId="{CF821DB8-F4EB-4A41-A1BA-3FCAFE7338EE}" styleName="">
    <a:tblBg/>
    <a:wholeTbl>
      <a:tcTxStyle b="off" i="off">
        <a:fontRef idx="minor">
          <a:srgbClr val="CC0000"/>
        </a:fontRef>
        <a:srgbClr val="CC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E6E6"/>
          </a:solidFill>
        </a:fill>
      </a:tcStyle>
    </a:wholeTbl>
    <a:band2H>
      <a:tcTxStyle b="def" i="def"/>
      <a:tcStyle>
        <a:tcBdr/>
        <a:fill>
          <a:solidFill>
            <a:srgbClr val="134F5C"/>
          </a:solidFill>
        </a:fill>
      </a:tcStyle>
    </a:band2H>
    <a:firstCol>
      <a:tcTxStyle b="on" i="off">
        <a:fontRef idx="minor">
          <a:srgbClr val="134F5C"/>
        </a:fontRef>
        <a:srgbClr val="134F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CC0000"/>
        </a:fontRef>
        <a:srgbClr val="CC0000"/>
      </a:tcTxStyle>
      <a:tcStyle>
        <a:tcBdr>
          <a:left>
            <a:ln w="12700" cap="flat">
              <a:noFill/>
              <a:miter lim="400000"/>
            </a:ln>
          </a:left>
          <a:right>
            <a:ln w="12700" cap="flat">
              <a:noFill/>
              <a:miter lim="400000"/>
            </a:ln>
          </a:right>
          <a:top>
            <a:ln w="50800" cap="flat">
              <a:solidFill>
                <a:srgbClr val="CC0000"/>
              </a:solidFill>
              <a:prstDash val="solid"/>
              <a:round/>
            </a:ln>
          </a:top>
          <a:bottom>
            <a:ln w="25400" cap="flat">
              <a:solidFill>
                <a:srgbClr val="CC0000"/>
              </a:solidFill>
              <a:prstDash val="solid"/>
              <a:round/>
            </a:ln>
          </a:bottom>
          <a:insideH>
            <a:ln w="12700" cap="flat">
              <a:noFill/>
              <a:miter lim="400000"/>
            </a:ln>
          </a:insideH>
          <a:insideV>
            <a:ln w="12700" cap="flat">
              <a:noFill/>
              <a:miter lim="400000"/>
            </a:ln>
          </a:insideV>
        </a:tcBdr>
        <a:fill>
          <a:solidFill>
            <a:srgbClr val="134F5C"/>
          </a:solidFill>
        </a:fill>
      </a:tcStyle>
    </a:lastRow>
    <a:firstRow>
      <a:tcTxStyle b="on" i="off">
        <a:fontRef idx="minor">
          <a:srgbClr val="134F5C"/>
        </a:fontRef>
        <a:srgbClr val="134F5C"/>
      </a:tcTxStyle>
      <a:tcStyle>
        <a:tcBdr>
          <a:left>
            <a:ln w="12700" cap="flat">
              <a:noFill/>
              <a:miter lim="400000"/>
            </a:ln>
          </a:left>
          <a:right>
            <a:ln w="12700" cap="flat">
              <a:noFill/>
              <a:miter lim="400000"/>
            </a:ln>
          </a:right>
          <a:top>
            <a:ln w="25400" cap="flat">
              <a:solidFill>
                <a:srgbClr val="CC0000"/>
              </a:solidFill>
              <a:prstDash val="solid"/>
              <a:round/>
            </a:ln>
          </a:top>
          <a:bottom>
            <a:ln w="25400" cap="flat">
              <a:solidFill>
                <a:srgbClr val="CC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CC0000"/>
        </a:fontRef>
        <a:srgbClr val="CC0000"/>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ECCACA"/>
          </a:solidFill>
        </a:fill>
      </a:tcStyle>
    </a:wholeTbl>
    <a:band2H>
      <a:tcTxStyle b="def" i="def"/>
      <a:tcStyle>
        <a:tcBdr/>
        <a:fill>
          <a:solidFill>
            <a:srgbClr val="F6E6E6"/>
          </a:solidFill>
        </a:fill>
      </a:tcStyle>
    </a:band2H>
    <a:firstCol>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firstCol>
    <a:la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38100" cap="flat">
              <a:solidFill>
                <a:srgbClr val="134F5C"/>
              </a:solidFill>
              <a:prstDash val="solid"/>
              <a:round/>
            </a:ln>
          </a:top>
          <a:bottom>
            <a:ln w="127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lastRow>
    <a:firstRow>
      <a:tcTxStyle b="on" i="off">
        <a:fontRef idx="minor">
          <a:srgbClr val="134F5C"/>
        </a:fontRef>
        <a:srgbClr val="134F5C"/>
      </a:tcTxStyle>
      <a:tcStyle>
        <a:tcBdr>
          <a:left>
            <a:ln w="12700" cap="flat">
              <a:solidFill>
                <a:srgbClr val="134F5C"/>
              </a:solidFill>
              <a:prstDash val="solid"/>
              <a:round/>
            </a:ln>
          </a:left>
          <a:right>
            <a:ln w="12700" cap="flat">
              <a:solidFill>
                <a:srgbClr val="134F5C"/>
              </a:solidFill>
              <a:prstDash val="solid"/>
              <a:round/>
            </a:ln>
          </a:right>
          <a:top>
            <a:ln w="12700" cap="flat">
              <a:solidFill>
                <a:srgbClr val="134F5C"/>
              </a:solidFill>
              <a:prstDash val="solid"/>
              <a:round/>
            </a:ln>
          </a:top>
          <a:bottom>
            <a:ln w="38100" cap="flat">
              <a:solidFill>
                <a:srgbClr val="134F5C"/>
              </a:solidFill>
              <a:prstDash val="solid"/>
              <a:round/>
            </a:ln>
          </a:bottom>
          <a:insideH>
            <a:ln w="12700" cap="flat">
              <a:solidFill>
                <a:srgbClr val="134F5C"/>
              </a:solidFill>
              <a:prstDash val="solid"/>
              <a:round/>
            </a:ln>
          </a:insideH>
          <a:insideV>
            <a:ln w="12700" cap="flat">
              <a:solidFill>
                <a:srgbClr val="134F5C"/>
              </a:solidFill>
              <a:prstDash val="solid"/>
              <a:round/>
            </a:ln>
          </a:insideV>
        </a:tcBdr>
        <a:fill>
          <a:solidFill>
            <a:srgbClr val="CC0000"/>
          </a:solidFill>
        </a:fill>
      </a:tcStyle>
    </a:firstRow>
  </a:tblStyle>
  <a:tblStyle styleId="{2708684C-4D16-4618-839F-0558EEFCDFE6}" styleName="">
    <a:tblBg/>
    <a:wholeTbl>
      <a:tcTxStyle b="off"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12700" cap="flat">
              <a:solidFill>
                <a:srgbClr val="CC0000"/>
              </a:solidFill>
              <a:prstDash val="solid"/>
              <a:round/>
            </a:ln>
          </a:top>
          <a:bottom>
            <a:ln w="127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solidFill>
            <a:srgbClr val="CC0000">
              <a:alpha val="20000"/>
            </a:srgbClr>
          </a:solidFill>
        </a:fill>
      </a:tcStyle>
    </a:wholeTbl>
    <a:band2H>
      <a:tcTxStyle b="def" i="def"/>
      <a:tcStyle>
        <a:tcBdr/>
        <a:fill>
          <a:solidFill>
            <a:srgbClr val="FFFFFF"/>
          </a:solidFill>
        </a:fill>
      </a:tcStyle>
    </a:band2H>
    <a:firstCol>
      <a:tcTxStyle b="on"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12700" cap="flat">
              <a:solidFill>
                <a:srgbClr val="CC0000"/>
              </a:solidFill>
              <a:prstDash val="solid"/>
              <a:round/>
            </a:ln>
          </a:top>
          <a:bottom>
            <a:ln w="127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solidFill>
            <a:srgbClr val="CC0000">
              <a:alpha val="20000"/>
            </a:srgbClr>
          </a:solidFill>
        </a:fill>
      </a:tcStyle>
    </a:firstCol>
    <a:lastRow>
      <a:tcTxStyle b="on"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50800" cap="flat">
              <a:solidFill>
                <a:srgbClr val="CC0000"/>
              </a:solidFill>
              <a:prstDash val="solid"/>
              <a:round/>
            </a:ln>
          </a:top>
          <a:bottom>
            <a:ln w="127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noFill/>
        </a:fill>
      </a:tcStyle>
    </a:lastRow>
    <a:firstRow>
      <a:tcTxStyle b="on" i="off">
        <a:fontRef idx="minor">
          <a:srgbClr val="CC0000"/>
        </a:fontRef>
        <a:srgbClr val="CC0000"/>
      </a:tcTxStyle>
      <a:tcStyle>
        <a:tcBdr>
          <a:left>
            <a:ln w="12700" cap="flat">
              <a:solidFill>
                <a:srgbClr val="CC0000"/>
              </a:solidFill>
              <a:prstDash val="solid"/>
              <a:round/>
            </a:ln>
          </a:left>
          <a:right>
            <a:ln w="12700" cap="flat">
              <a:solidFill>
                <a:srgbClr val="CC0000"/>
              </a:solidFill>
              <a:prstDash val="solid"/>
              <a:round/>
            </a:ln>
          </a:right>
          <a:top>
            <a:ln w="12700" cap="flat">
              <a:solidFill>
                <a:srgbClr val="CC0000"/>
              </a:solidFill>
              <a:prstDash val="solid"/>
              <a:round/>
            </a:ln>
          </a:top>
          <a:bottom>
            <a:ln w="25400" cap="flat">
              <a:solidFill>
                <a:srgbClr val="CC0000"/>
              </a:solidFill>
              <a:prstDash val="solid"/>
              <a:round/>
            </a:ln>
          </a:bottom>
          <a:insideH>
            <a:ln w="12700" cap="flat">
              <a:solidFill>
                <a:srgbClr val="CC0000"/>
              </a:solidFill>
              <a:prstDash val="solid"/>
              <a:round/>
            </a:ln>
          </a:insideH>
          <a:insideV>
            <a:ln w="12700" cap="flat">
              <a:solidFill>
                <a:srgbClr val="CC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8" name="Shape 108"/>
          <p:cNvSpPr/>
          <p:nvPr>
            <p:ph type="sldImg"/>
          </p:nvPr>
        </p:nvSpPr>
        <p:spPr>
          <a:xfrm>
            <a:off x="1143000" y="685800"/>
            <a:ext cx="4572000" cy="3429000"/>
          </a:xfrm>
          <a:prstGeom prst="rect">
            <a:avLst/>
          </a:prstGeom>
        </p:spPr>
        <p:txBody>
          <a:bodyPr/>
          <a:lstStyle/>
          <a:p>
            <a:pPr/>
          </a:p>
        </p:txBody>
      </p:sp>
      <p:sp>
        <p:nvSpPr>
          <p:cNvPr id="109" name="Shape 1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pic>
        <p:nvPicPr>
          <p:cNvPr id="12"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13"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4"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3" name="xx%"/>
          <p:cNvSpPr txBox="1"/>
          <p:nvPr>
            <p:ph type="title" hasCustomPrompt="1"/>
          </p:nvPr>
        </p:nvSpPr>
        <p:spPr>
          <a:xfrm>
            <a:off x="311699" y="1106125"/>
            <a:ext cx="8520602" cy="1963801"/>
          </a:xfrm>
          <a:prstGeom prst="rect">
            <a:avLst/>
          </a:prstGeom>
        </p:spPr>
        <p:txBody>
          <a:bodyPr anchor="b"/>
          <a:lstStyle>
            <a:lvl1pPr algn="ctr">
              <a:defRPr sz="12000"/>
            </a:lvl1pPr>
          </a:lstStyle>
          <a:p>
            <a:pPr/>
            <a:r>
              <a:t>xx%</a:t>
            </a:r>
          </a:p>
        </p:txBody>
      </p:sp>
      <p:sp>
        <p:nvSpPr>
          <p:cNvPr id="94" name="Body Level One…"/>
          <p:cNvSpPr txBox="1"/>
          <p:nvPr>
            <p:ph type="body" sz="half" idx="1"/>
          </p:nvPr>
        </p:nvSpPr>
        <p:spPr>
          <a:xfrm>
            <a:off x="311699" y="3152225"/>
            <a:ext cx="8520602" cy="13005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3" name="Google Shape;21;p4"/>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41"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9" name="Title Text"/>
          <p:cNvSpPr txBox="1"/>
          <p:nvPr>
            <p:ph type="title"/>
          </p:nvPr>
        </p:nvSpPr>
        <p:spPr>
          <a:prstGeom prst="rect">
            <a:avLst/>
          </a:prstGeom>
        </p:spPr>
        <p:txBody>
          <a:bodyPr/>
          <a:lstStyle/>
          <a:p>
            <a:pPr/>
            <a:r>
              <a:t>Title Text</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7"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8"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6"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4" name="Google Shape;37;p9"/>
          <p:cNvSpPr/>
          <p:nvPr/>
        </p:nvSpPr>
        <p:spPr>
          <a:xfrm>
            <a:off x="4572000" y="-125"/>
            <a:ext cx="4572000" cy="5143501"/>
          </a:xfrm>
          <a:prstGeom prst="rect">
            <a:avLst/>
          </a:prstGeom>
          <a:solidFill>
            <a:srgbClr val="FFF1F1"/>
          </a:solidFill>
          <a:ln w="12700">
            <a:miter lim="400000"/>
          </a:ln>
        </p:spPr>
        <p:txBody>
          <a:bodyPr lIns="0" tIns="0" rIns="0" bIns="0" anchor="ctr"/>
          <a:lstStyle/>
          <a:p>
            <a:pPr>
              <a:defRPr>
                <a:solidFill>
                  <a:srgbClr val="000000"/>
                </a:solidFill>
              </a:defRPr>
            </a:pPr>
          </a:p>
        </p:txBody>
      </p:sp>
      <p:sp>
        <p:nvSpPr>
          <p:cNvPr id="75"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6"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7" name="Google Shape;40;p9"/>
          <p:cNvSpPr txBox="1"/>
          <p:nvPr>
            <p:ph type="body" sz="half" idx="21"/>
          </p:nvPr>
        </p:nvSpPr>
        <p:spPr>
          <a:xfrm>
            <a:off x="4939500" y="724074"/>
            <a:ext cx="3837000" cy="3695102"/>
          </a:xfrm>
          <a:prstGeom prst="rect">
            <a:avLst/>
          </a:prstGeom>
        </p:spPr>
        <p:txBody>
          <a:bodyPr anchor="ctr"/>
          <a:lstStyle/>
          <a:p>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5"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8602974" y="66524"/>
            <a:ext cx="348620" cy="357958"/>
          </a:xfrm>
          <a:prstGeom prst="rect">
            <a:avLst/>
          </a:prstGeom>
          <a:ln w="12700">
            <a:miter lim="400000"/>
          </a:ln>
        </p:spPr>
      </p:pic>
      <p:sp>
        <p:nvSpPr>
          <p:cNvPr id="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rgbClr val="F5FD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CC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rgbClr val="F5FDFF"/>
        </a:buClr>
        <a:buSzPts val="1800"/>
        <a:buFont typeface="Arial"/>
        <a:buChar char="■"/>
        <a:tabLst/>
        <a:defRPr b="0" baseline="0" cap="none" i="0" spc="0" strike="noStrike" sz="1800" u="none">
          <a:solidFill>
            <a:srgbClr val="F5FDFF"/>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5;p13"/>
          <p:cNvSpPr txBox="1"/>
          <p:nvPr>
            <p:ph type="ctrTitle"/>
          </p:nvPr>
        </p:nvSpPr>
        <p:spPr>
          <a:xfrm>
            <a:off x="319775" y="798286"/>
            <a:ext cx="8512500" cy="3505201"/>
          </a:xfrm>
          <a:prstGeom prst="rect">
            <a:avLst/>
          </a:prstGeom>
        </p:spPr>
        <p:txBody>
          <a:bodyPr/>
          <a:lstStyle/>
          <a:p>
            <a:pPr indent="1371600" algn="l">
              <a:defRPr b="1" sz="4200">
                <a:latin typeface="Montserrat"/>
                <a:ea typeface="Montserrat"/>
                <a:cs typeface="Montserrat"/>
                <a:sym typeface="Montserrat"/>
              </a:defRPr>
            </a:pPr>
            <a:r>
              <a:t>Capstone Project </a:t>
            </a:r>
          </a:p>
          <a:p>
            <a:pPr>
              <a:defRPr b="1" sz="2800">
                <a:solidFill>
                  <a:srgbClr val="134F5C"/>
                </a:solidFill>
                <a:latin typeface="Montserrat"/>
                <a:ea typeface="Montserrat"/>
                <a:cs typeface="Montserrat"/>
                <a:sym typeface="Montserrat"/>
              </a:defRPr>
            </a:pPr>
            <a:r>
              <a:t>Bank Marketing Effectiveness Prediction</a:t>
            </a:r>
          </a:p>
          <a:p>
            <a:pPr/>
            <a:endParaRPr b="1" sz="3600">
              <a:solidFill>
                <a:srgbClr val="134F5C"/>
              </a:solidFill>
              <a:latin typeface="Montserrat"/>
              <a:ea typeface="Montserrat"/>
              <a:cs typeface="Montserrat"/>
              <a:sym typeface="Montserrat"/>
            </a:endParaRPr>
          </a:p>
          <a:p>
            <a:pPr>
              <a:defRPr b="1" sz="1800" u="sng">
                <a:solidFill>
                  <a:srgbClr val="134F5C"/>
                </a:solidFill>
                <a:latin typeface="Montserrat"/>
                <a:ea typeface="Montserrat"/>
                <a:cs typeface="Montserrat"/>
                <a:sym typeface="Montserrat"/>
              </a:defRPr>
            </a:pPr>
            <a:r>
              <a:t>Shubham Sharma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27;p22"/>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Eliminating Oddity</a:t>
            </a:r>
            <a:r>
              <a:rPr sz="1890"/>
              <a:t>(Isolation Forest)</a:t>
            </a:r>
          </a:p>
        </p:txBody>
      </p:sp>
      <p:sp>
        <p:nvSpPr>
          <p:cNvPr id="162" name="Google Shape;128;p22"/>
          <p:cNvSpPr txBox="1"/>
          <p:nvPr>
            <p:ph type="body" idx="1"/>
          </p:nvPr>
        </p:nvSpPr>
        <p:spPr>
          <a:xfrm>
            <a:off x="311699" y="1137237"/>
            <a:ext cx="8520602" cy="3561237"/>
          </a:xfrm>
          <a:prstGeom prst="rect">
            <a:avLst/>
          </a:prstGeom>
        </p:spPr>
        <p:txBody>
          <a:bodyPr/>
          <a:lstStyle/>
          <a:p>
            <a:pPr marL="0" indent="114300">
              <a:buSzTx/>
              <a:buNone/>
            </a:pPr>
          </a:p>
        </p:txBody>
      </p:sp>
      <p:pic>
        <p:nvPicPr>
          <p:cNvPr id="163" name="Google Shape;129;p22" descr="Google Shape;129;p22"/>
          <p:cNvPicPr>
            <a:picLocks noChangeAspect="1"/>
          </p:cNvPicPr>
          <p:nvPr/>
        </p:nvPicPr>
        <p:blipFill>
          <a:blip r:embed="rId2">
            <a:extLst/>
          </a:blip>
          <a:stretch>
            <a:fillRect/>
          </a:stretch>
        </p:blipFill>
        <p:spPr>
          <a:xfrm>
            <a:off x="255774" y="1629849"/>
            <a:ext cx="4077077" cy="2820426"/>
          </a:xfrm>
          <a:prstGeom prst="rect">
            <a:avLst/>
          </a:prstGeom>
          <a:ln>
            <a:solidFill>
              <a:srgbClr val="CC0000"/>
            </a:solidFill>
          </a:ln>
        </p:spPr>
      </p:pic>
      <p:pic>
        <p:nvPicPr>
          <p:cNvPr id="164" name="Google Shape;130;p22" descr="Google Shape;130;p22"/>
          <p:cNvPicPr>
            <a:picLocks noChangeAspect="1"/>
          </p:cNvPicPr>
          <p:nvPr/>
        </p:nvPicPr>
        <p:blipFill>
          <a:blip r:embed="rId3">
            <a:extLst/>
          </a:blip>
          <a:stretch>
            <a:fillRect/>
          </a:stretch>
        </p:blipFill>
        <p:spPr>
          <a:xfrm>
            <a:off x="4463324" y="1629859"/>
            <a:ext cx="4368977" cy="2820416"/>
          </a:xfrm>
          <a:prstGeom prst="rect">
            <a:avLst/>
          </a:prstGeom>
          <a:ln>
            <a:solidFill>
              <a:srgbClr val="CC0000"/>
            </a:solidFill>
          </a:ln>
        </p:spPr>
      </p:pic>
      <p:sp>
        <p:nvSpPr>
          <p:cNvPr id="165" name="Google Shape;132;p22"/>
          <p:cNvSpPr txBox="1"/>
          <p:nvPr/>
        </p:nvSpPr>
        <p:spPr>
          <a:xfrm>
            <a:off x="1644362" y="1092938"/>
            <a:ext cx="12999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Before</a:t>
            </a:r>
          </a:p>
        </p:txBody>
      </p:sp>
      <p:sp>
        <p:nvSpPr>
          <p:cNvPr id="166" name="Google Shape;133;p22"/>
          <p:cNvSpPr txBox="1"/>
          <p:nvPr/>
        </p:nvSpPr>
        <p:spPr>
          <a:xfrm>
            <a:off x="5994699" y="1092938"/>
            <a:ext cx="8259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After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38;p23"/>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Eliminating Oddity</a:t>
            </a:r>
            <a:r>
              <a:rPr sz="2340"/>
              <a:t>(continued)</a:t>
            </a:r>
          </a:p>
        </p:txBody>
      </p:sp>
      <p:pic>
        <p:nvPicPr>
          <p:cNvPr id="169" name="Google Shape;139;p23" descr="Google Shape;139;p23"/>
          <p:cNvPicPr>
            <a:picLocks noChangeAspect="1"/>
          </p:cNvPicPr>
          <p:nvPr/>
        </p:nvPicPr>
        <p:blipFill>
          <a:blip r:embed="rId2">
            <a:extLst/>
          </a:blip>
          <a:stretch>
            <a:fillRect/>
          </a:stretch>
        </p:blipFill>
        <p:spPr>
          <a:xfrm>
            <a:off x="167563" y="1372950"/>
            <a:ext cx="4253525" cy="3019001"/>
          </a:xfrm>
          <a:prstGeom prst="rect">
            <a:avLst/>
          </a:prstGeom>
          <a:ln>
            <a:solidFill>
              <a:srgbClr val="CC0000"/>
            </a:solidFill>
          </a:ln>
        </p:spPr>
      </p:pic>
      <p:pic>
        <p:nvPicPr>
          <p:cNvPr id="170" name="Google Shape;140;p23" descr="Google Shape;140;p23"/>
          <p:cNvPicPr>
            <a:picLocks noChangeAspect="1"/>
          </p:cNvPicPr>
          <p:nvPr/>
        </p:nvPicPr>
        <p:blipFill>
          <a:blip r:embed="rId3">
            <a:extLst/>
          </a:blip>
          <a:stretch>
            <a:fillRect/>
          </a:stretch>
        </p:blipFill>
        <p:spPr>
          <a:xfrm>
            <a:off x="4572000" y="1372950"/>
            <a:ext cx="4253525" cy="3019001"/>
          </a:xfrm>
          <a:prstGeom prst="rect">
            <a:avLst/>
          </a:prstGeom>
          <a:ln>
            <a:solidFill>
              <a:srgbClr val="CC0000"/>
            </a:solidFill>
          </a:ln>
        </p:spPr>
      </p:pic>
      <p:sp>
        <p:nvSpPr>
          <p:cNvPr id="171" name="Google Shape;141;p23"/>
          <p:cNvSpPr txBox="1"/>
          <p:nvPr/>
        </p:nvSpPr>
        <p:spPr>
          <a:xfrm>
            <a:off x="1450074" y="4536199"/>
            <a:ext cx="6072902"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600">
                <a:solidFill>
                  <a:srgbClr val="134F5C"/>
                </a:solidFill>
                <a:latin typeface="Montserrat"/>
                <a:ea typeface="Montserrat"/>
                <a:cs typeface="Montserrat"/>
                <a:sym typeface="Montserrat"/>
              </a:defRPr>
            </a:lvl1pPr>
          </a:lstStyle>
          <a:p>
            <a:pPr/>
            <a:r>
              <a:t>We scaled the data before using SMOTE</a:t>
            </a:r>
          </a:p>
        </p:txBody>
      </p:sp>
      <p:sp>
        <p:nvSpPr>
          <p:cNvPr id="172" name="Google Shape;142;p23"/>
          <p:cNvSpPr txBox="1"/>
          <p:nvPr/>
        </p:nvSpPr>
        <p:spPr>
          <a:xfrm>
            <a:off x="1644362" y="979937"/>
            <a:ext cx="12999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Before</a:t>
            </a:r>
          </a:p>
        </p:txBody>
      </p:sp>
      <p:sp>
        <p:nvSpPr>
          <p:cNvPr id="173" name="Google Shape;143;p23"/>
          <p:cNvSpPr txBox="1"/>
          <p:nvPr/>
        </p:nvSpPr>
        <p:spPr>
          <a:xfrm>
            <a:off x="6087700" y="979949"/>
            <a:ext cx="900900"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After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48;p24"/>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Oversampling(SMOTE)</a:t>
            </a:r>
          </a:p>
        </p:txBody>
      </p:sp>
      <p:pic>
        <p:nvPicPr>
          <p:cNvPr id="176" name="Google Shape;149;p24" descr="Google Shape;149;p24"/>
          <p:cNvPicPr>
            <a:picLocks noChangeAspect="1"/>
          </p:cNvPicPr>
          <p:nvPr/>
        </p:nvPicPr>
        <p:blipFill>
          <a:blip r:embed="rId2">
            <a:extLst/>
          </a:blip>
          <a:stretch>
            <a:fillRect/>
          </a:stretch>
        </p:blipFill>
        <p:spPr>
          <a:xfrm>
            <a:off x="4365750" y="1557050"/>
            <a:ext cx="4466550" cy="2777151"/>
          </a:xfrm>
          <a:prstGeom prst="rect">
            <a:avLst/>
          </a:prstGeom>
          <a:ln>
            <a:solidFill>
              <a:srgbClr val="CC0000"/>
            </a:solidFill>
          </a:ln>
        </p:spPr>
      </p:pic>
      <p:pic>
        <p:nvPicPr>
          <p:cNvPr id="177" name="Google Shape;150;p24" descr="Google Shape;150;p24"/>
          <p:cNvPicPr>
            <a:picLocks noChangeAspect="1"/>
          </p:cNvPicPr>
          <p:nvPr/>
        </p:nvPicPr>
        <p:blipFill>
          <a:blip r:embed="rId3">
            <a:extLst/>
          </a:blip>
          <a:stretch>
            <a:fillRect/>
          </a:stretch>
        </p:blipFill>
        <p:spPr>
          <a:xfrm>
            <a:off x="332674" y="1557050"/>
            <a:ext cx="3923300" cy="2777151"/>
          </a:xfrm>
          <a:prstGeom prst="rect">
            <a:avLst/>
          </a:prstGeom>
          <a:ln>
            <a:solidFill>
              <a:srgbClr val="CC0000"/>
            </a:solidFill>
          </a:ln>
        </p:spPr>
      </p:pic>
      <p:sp>
        <p:nvSpPr>
          <p:cNvPr id="178" name="Google Shape;151;p24"/>
          <p:cNvSpPr txBox="1"/>
          <p:nvPr/>
        </p:nvSpPr>
        <p:spPr>
          <a:xfrm>
            <a:off x="1644362" y="979937"/>
            <a:ext cx="12999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Before</a:t>
            </a:r>
          </a:p>
        </p:txBody>
      </p:sp>
      <p:sp>
        <p:nvSpPr>
          <p:cNvPr id="179" name="Google Shape;152;p24"/>
          <p:cNvSpPr txBox="1"/>
          <p:nvPr/>
        </p:nvSpPr>
        <p:spPr>
          <a:xfrm>
            <a:off x="6437119" y="1056538"/>
            <a:ext cx="7890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After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57;p25"/>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Oversampling(SMOTE) continued..</a:t>
            </a:r>
          </a:p>
        </p:txBody>
      </p:sp>
      <p:pic>
        <p:nvPicPr>
          <p:cNvPr id="182" name="Google Shape;158;p25" descr="Google Shape;158;p25"/>
          <p:cNvPicPr>
            <a:picLocks noChangeAspect="1"/>
          </p:cNvPicPr>
          <p:nvPr/>
        </p:nvPicPr>
        <p:blipFill>
          <a:blip r:embed="rId2">
            <a:extLst/>
          </a:blip>
          <a:stretch>
            <a:fillRect/>
          </a:stretch>
        </p:blipFill>
        <p:spPr>
          <a:xfrm>
            <a:off x="138425" y="1617375"/>
            <a:ext cx="4042024" cy="2981026"/>
          </a:xfrm>
          <a:prstGeom prst="rect">
            <a:avLst/>
          </a:prstGeom>
          <a:ln>
            <a:solidFill>
              <a:srgbClr val="CC0000"/>
            </a:solidFill>
          </a:ln>
        </p:spPr>
      </p:pic>
      <p:pic>
        <p:nvPicPr>
          <p:cNvPr id="183" name="Google Shape;159;p25" descr="Google Shape;159;p25"/>
          <p:cNvPicPr>
            <a:picLocks noChangeAspect="1"/>
          </p:cNvPicPr>
          <p:nvPr/>
        </p:nvPicPr>
        <p:blipFill>
          <a:blip r:embed="rId3">
            <a:extLst/>
          </a:blip>
          <a:stretch>
            <a:fillRect/>
          </a:stretch>
        </p:blipFill>
        <p:spPr>
          <a:xfrm>
            <a:off x="4332849" y="1617375"/>
            <a:ext cx="4658750" cy="2981027"/>
          </a:xfrm>
          <a:prstGeom prst="rect">
            <a:avLst/>
          </a:prstGeom>
          <a:ln>
            <a:solidFill>
              <a:srgbClr val="CC0000"/>
            </a:solidFill>
          </a:ln>
        </p:spPr>
      </p:pic>
      <p:sp>
        <p:nvSpPr>
          <p:cNvPr id="184" name="Google Shape;160;p25"/>
          <p:cNvSpPr txBox="1"/>
          <p:nvPr/>
        </p:nvSpPr>
        <p:spPr>
          <a:xfrm>
            <a:off x="6437119" y="1056538"/>
            <a:ext cx="7890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After</a:t>
            </a:r>
          </a:p>
        </p:txBody>
      </p:sp>
      <p:sp>
        <p:nvSpPr>
          <p:cNvPr id="185" name="Google Shape;161;p25"/>
          <p:cNvSpPr txBox="1"/>
          <p:nvPr/>
        </p:nvSpPr>
        <p:spPr>
          <a:xfrm>
            <a:off x="1764925" y="1086700"/>
            <a:ext cx="1044301"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a:solidFill>
                  <a:srgbClr val="134F5C"/>
                </a:solidFill>
                <a:latin typeface="Montserrat"/>
                <a:ea typeface="Montserrat"/>
                <a:cs typeface="Montserrat"/>
                <a:sym typeface="Montserrat"/>
              </a:defRPr>
            </a:lvl1pPr>
          </a:lstStyle>
          <a:p>
            <a:pPr/>
            <a:r>
              <a:t>Before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66;p26"/>
          <p:cNvSpPr txBox="1"/>
          <p:nvPr>
            <p:ph type="title"/>
          </p:nvPr>
        </p:nvSpPr>
        <p:spPr>
          <a:xfrm>
            <a:off x="311699" y="371274"/>
            <a:ext cx="8520602" cy="572701"/>
          </a:xfrm>
          <a:prstGeom prst="rect">
            <a:avLst/>
          </a:prstGeom>
        </p:spPr>
        <p:txBody>
          <a:bodyPr/>
          <a:lstStyle>
            <a:lvl1pPr defTabSz="822959">
              <a:defRPr b="1" sz="2520">
                <a:latin typeface="Montserrat"/>
                <a:ea typeface="Montserrat"/>
                <a:cs typeface="Montserrat"/>
                <a:sym typeface="Montserrat"/>
              </a:defRPr>
            </a:lvl1pPr>
          </a:lstStyle>
          <a:p>
            <a:pPr/>
            <a:r>
              <a:t>Applying ML Models</a:t>
            </a:r>
          </a:p>
        </p:txBody>
      </p:sp>
      <p:sp>
        <p:nvSpPr>
          <p:cNvPr id="188" name="Google Shape;167;p26"/>
          <p:cNvSpPr txBox="1"/>
          <p:nvPr>
            <p:ph type="body" idx="1"/>
          </p:nvPr>
        </p:nvSpPr>
        <p:spPr>
          <a:xfrm>
            <a:off x="311699" y="1261556"/>
            <a:ext cx="8520602" cy="3436920"/>
          </a:xfrm>
          <a:prstGeom prst="rect">
            <a:avLst/>
          </a:prstGeom>
        </p:spPr>
        <p:txBody>
          <a:bodyPr/>
          <a:lstStyle>
            <a:lvl1pPr marL="0" indent="457200">
              <a:buSzTx/>
              <a:buNone/>
            </a:lvl1pPr>
          </a:lstStyle>
          <a:p>
            <a:pPr/>
            <a:r>
              <a:t>I</a:t>
            </a:r>
          </a:p>
        </p:txBody>
      </p:sp>
      <p:pic>
        <p:nvPicPr>
          <p:cNvPr id="189" name="Google Shape;168;p26" descr="Google Shape;168;p26"/>
          <p:cNvPicPr>
            <a:picLocks noChangeAspect="1"/>
          </p:cNvPicPr>
          <p:nvPr/>
        </p:nvPicPr>
        <p:blipFill>
          <a:blip r:embed="rId2">
            <a:extLst/>
          </a:blip>
          <a:stretch>
            <a:fillRect/>
          </a:stretch>
        </p:blipFill>
        <p:spPr>
          <a:xfrm>
            <a:off x="534449" y="995275"/>
            <a:ext cx="7628052" cy="396947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73;p27"/>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Survival of the Fittest(Accuracy)</a:t>
            </a:r>
          </a:p>
        </p:txBody>
      </p:sp>
      <p:sp>
        <p:nvSpPr>
          <p:cNvPr id="192" name="Google Shape;174;p27"/>
          <p:cNvSpPr txBox="1"/>
          <p:nvPr>
            <p:ph type="body" idx="1"/>
          </p:nvPr>
        </p:nvSpPr>
        <p:spPr>
          <a:xfrm>
            <a:off x="311699" y="1152475"/>
            <a:ext cx="8520602" cy="3416400"/>
          </a:xfrm>
          <a:prstGeom prst="rect">
            <a:avLst/>
          </a:prstGeom>
        </p:spPr>
        <p:txBody>
          <a:bodyPr/>
          <a:lstStyle>
            <a:lvl1pPr marL="0" indent="457200">
              <a:buSzTx/>
              <a:buNone/>
              <a:defRPr sz="1600">
                <a:solidFill>
                  <a:srgbClr val="134F5C"/>
                </a:solidFill>
                <a:latin typeface="Montserrat"/>
                <a:ea typeface="Montserrat"/>
                <a:cs typeface="Montserrat"/>
                <a:sym typeface="Montserrat"/>
              </a:defRPr>
            </a:lvl1pPr>
          </a:lstStyle>
          <a:p>
            <a:pPr/>
            <a:r>
              <a:t>  </a:t>
            </a:r>
          </a:p>
        </p:txBody>
      </p:sp>
      <p:pic>
        <p:nvPicPr>
          <p:cNvPr id="193" name="Google Shape;175;p27" descr="Google Shape;175;p27"/>
          <p:cNvPicPr>
            <a:picLocks noChangeAspect="1"/>
          </p:cNvPicPr>
          <p:nvPr/>
        </p:nvPicPr>
        <p:blipFill>
          <a:blip r:embed="rId2">
            <a:extLst/>
          </a:blip>
          <a:stretch>
            <a:fillRect/>
          </a:stretch>
        </p:blipFill>
        <p:spPr>
          <a:xfrm>
            <a:off x="443425" y="1329199"/>
            <a:ext cx="4128576" cy="2603676"/>
          </a:xfrm>
          <a:prstGeom prst="rect">
            <a:avLst/>
          </a:prstGeom>
          <a:ln>
            <a:solidFill>
              <a:srgbClr val="CC0000"/>
            </a:solidFill>
          </a:ln>
        </p:spPr>
      </p:pic>
      <p:pic>
        <p:nvPicPr>
          <p:cNvPr id="194" name="Google Shape;176;p27" descr="Google Shape;176;p27"/>
          <p:cNvPicPr>
            <a:picLocks noChangeAspect="1"/>
          </p:cNvPicPr>
          <p:nvPr/>
        </p:nvPicPr>
        <p:blipFill>
          <a:blip r:embed="rId3">
            <a:extLst/>
          </a:blip>
          <a:stretch>
            <a:fillRect/>
          </a:stretch>
        </p:blipFill>
        <p:spPr>
          <a:xfrm>
            <a:off x="4703724" y="1346428"/>
            <a:ext cx="4128577" cy="2569223"/>
          </a:xfrm>
          <a:prstGeom prst="rect">
            <a:avLst/>
          </a:prstGeom>
          <a:ln>
            <a:solidFill>
              <a:srgbClr val="CC0000"/>
            </a:solidFill>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Google Shape;181;p28"/>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Survival of the Fittest(Precision)</a:t>
            </a:r>
          </a:p>
        </p:txBody>
      </p:sp>
      <p:pic>
        <p:nvPicPr>
          <p:cNvPr id="197" name="Google Shape;182;p28" descr="Google Shape;182;p28"/>
          <p:cNvPicPr>
            <a:picLocks noChangeAspect="1"/>
          </p:cNvPicPr>
          <p:nvPr/>
        </p:nvPicPr>
        <p:blipFill>
          <a:blip r:embed="rId2">
            <a:extLst/>
          </a:blip>
          <a:stretch>
            <a:fillRect/>
          </a:stretch>
        </p:blipFill>
        <p:spPr>
          <a:xfrm>
            <a:off x="311699" y="1264124"/>
            <a:ext cx="4029252" cy="2782601"/>
          </a:xfrm>
          <a:prstGeom prst="rect">
            <a:avLst/>
          </a:prstGeom>
          <a:ln>
            <a:solidFill>
              <a:srgbClr val="CC0000"/>
            </a:solidFill>
          </a:ln>
        </p:spPr>
      </p:pic>
      <p:pic>
        <p:nvPicPr>
          <p:cNvPr id="198" name="Google Shape;183;p28" descr="Google Shape;183;p28"/>
          <p:cNvPicPr>
            <a:picLocks noChangeAspect="1"/>
          </p:cNvPicPr>
          <p:nvPr/>
        </p:nvPicPr>
        <p:blipFill>
          <a:blip r:embed="rId3">
            <a:extLst/>
          </a:blip>
          <a:stretch>
            <a:fillRect/>
          </a:stretch>
        </p:blipFill>
        <p:spPr>
          <a:xfrm>
            <a:off x="4640324" y="1264124"/>
            <a:ext cx="4351276" cy="2782601"/>
          </a:xfrm>
          <a:prstGeom prst="rect">
            <a:avLst/>
          </a:prstGeom>
          <a:ln>
            <a:solidFill>
              <a:srgbClr val="CC0000"/>
            </a:solidFill>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188;p29"/>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Survival of the Fittest(Recall)</a:t>
            </a:r>
          </a:p>
        </p:txBody>
      </p:sp>
      <p:pic>
        <p:nvPicPr>
          <p:cNvPr id="201" name="Google Shape;189;p29" descr="Google Shape;189;p29"/>
          <p:cNvPicPr>
            <a:picLocks noChangeAspect="1"/>
          </p:cNvPicPr>
          <p:nvPr/>
        </p:nvPicPr>
        <p:blipFill>
          <a:blip r:embed="rId2">
            <a:extLst/>
          </a:blip>
          <a:stretch>
            <a:fillRect/>
          </a:stretch>
        </p:blipFill>
        <p:spPr>
          <a:xfrm>
            <a:off x="311699" y="1438349"/>
            <a:ext cx="4260302" cy="2687526"/>
          </a:xfrm>
          <a:prstGeom prst="rect">
            <a:avLst/>
          </a:prstGeom>
          <a:ln>
            <a:solidFill>
              <a:srgbClr val="CC0000"/>
            </a:solidFill>
          </a:ln>
        </p:spPr>
      </p:pic>
      <p:pic>
        <p:nvPicPr>
          <p:cNvPr id="202" name="Google Shape;190;p29" descr="Google Shape;190;p29"/>
          <p:cNvPicPr>
            <a:picLocks noChangeAspect="1"/>
          </p:cNvPicPr>
          <p:nvPr/>
        </p:nvPicPr>
        <p:blipFill>
          <a:blip r:embed="rId3">
            <a:extLst/>
          </a:blip>
          <a:stretch>
            <a:fillRect/>
          </a:stretch>
        </p:blipFill>
        <p:spPr>
          <a:xfrm>
            <a:off x="4703350" y="1438349"/>
            <a:ext cx="4260301" cy="2687526"/>
          </a:xfrm>
          <a:prstGeom prst="rect">
            <a:avLst/>
          </a:prstGeom>
          <a:ln>
            <a:solidFill>
              <a:srgbClr val="CC0000"/>
            </a:solidFill>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195;p30"/>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Survival of the Fittest(F1-Score)</a:t>
            </a:r>
          </a:p>
        </p:txBody>
      </p:sp>
      <p:pic>
        <p:nvPicPr>
          <p:cNvPr id="205" name="Google Shape;196;p30" descr="Google Shape;196;p30"/>
          <p:cNvPicPr>
            <a:picLocks noChangeAspect="1"/>
          </p:cNvPicPr>
          <p:nvPr/>
        </p:nvPicPr>
        <p:blipFill>
          <a:blip r:embed="rId2">
            <a:extLst/>
          </a:blip>
          <a:stretch>
            <a:fillRect/>
          </a:stretch>
        </p:blipFill>
        <p:spPr>
          <a:xfrm>
            <a:off x="152400" y="1170124"/>
            <a:ext cx="4362151" cy="2709877"/>
          </a:xfrm>
          <a:prstGeom prst="rect">
            <a:avLst/>
          </a:prstGeom>
          <a:ln>
            <a:solidFill>
              <a:srgbClr val="CC0000"/>
            </a:solidFill>
          </a:ln>
        </p:spPr>
      </p:pic>
      <p:pic>
        <p:nvPicPr>
          <p:cNvPr id="206" name="Google Shape;197;p30" descr="Google Shape;197;p30"/>
          <p:cNvPicPr>
            <a:picLocks noChangeAspect="1"/>
          </p:cNvPicPr>
          <p:nvPr/>
        </p:nvPicPr>
        <p:blipFill>
          <a:blip r:embed="rId3">
            <a:extLst/>
          </a:blip>
          <a:stretch>
            <a:fillRect/>
          </a:stretch>
        </p:blipFill>
        <p:spPr>
          <a:xfrm>
            <a:off x="4629449" y="1170124"/>
            <a:ext cx="4362151" cy="2709877"/>
          </a:xfrm>
          <a:prstGeom prst="rect">
            <a:avLst/>
          </a:prstGeom>
          <a:ln>
            <a:solidFill>
              <a:srgbClr val="CC0000"/>
            </a:solidFill>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202;p31"/>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Survival of the Fittest(AUC-ROC)</a:t>
            </a:r>
          </a:p>
        </p:txBody>
      </p:sp>
      <p:pic>
        <p:nvPicPr>
          <p:cNvPr id="209" name="Google Shape;203;p31" descr="Google Shape;203;p31"/>
          <p:cNvPicPr>
            <a:picLocks noChangeAspect="1"/>
          </p:cNvPicPr>
          <p:nvPr/>
        </p:nvPicPr>
        <p:blipFill>
          <a:blip r:embed="rId2">
            <a:extLst/>
          </a:blip>
          <a:stretch>
            <a:fillRect/>
          </a:stretch>
        </p:blipFill>
        <p:spPr>
          <a:xfrm>
            <a:off x="250250" y="1386099"/>
            <a:ext cx="4165051" cy="2639251"/>
          </a:xfrm>
          <a:prstGeom prst="rect">
            <a:avLst/>
          </a:prstGeom>
          <a:ln>
            <a:solidFill>
              <a:srgbClr val="CC0000"/>
            </a:solidFill>
          </a:ln>
        </p:spPr>
      </p:pic>
      <p:pic>
        <p:nvPicPr>
          <p:cNvPr id="210" name="Google Shape;204;p31" descr="Google Shape;204;p31"/>
          <p:cNvPicPr>
            <a:picLocks noChangeAspect="1"/>
          </p:cNvPicPr>
          <p:nvPr/>
        </p:nvPicPr>
        <p:blipFill>
          <a:blip r:embed="rId3">
            <a:extLst/>
          </a:blip>
          <a:stretch>
            <a:fillRect/>
          </a:stretch>
        </p:blipFill>
        <p:spPr>
          <a:xfrm>
            <a:off x="4572000" y="1386099"/>
            <a:ext cx="4260301" cy="2639251"/>
          </a:xfrm>
          <a:prstGeom prst="rect">
            <a:avLst/>
          </a:prstGeom>
          <a:ln>
            <a:solidFill>
              <a:srgbClr val="CC0000"/>
            </a:solidFill>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0;p14"/>
          <p:cNvSpPr txBox="1"/>
          <p:nvPr/>
        </p:nvSpPr>
        <p:spPr>
          <a:xfrm>
            <a:off x="357424" y="1537923"/>
            <a:ext cx="5089852" cy="303198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Project Background</a:t>
            </a:r>
            <a:endParaRPr>
              <a:solidFill>
                <a:srgbClr val="000000"/>
              </a:solidFill>
            </a:endParaRP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Exploratory Data Analysis</a:t>
            </a:r>
            <a:endParaRPr>
              <a:solidFill>
                <a:srgbClr val="000000"/>
              </a:solidFill>
            </a:endParaRP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Data Cleaning and Oversampling</a:t>
            </a:r>
            <a:endParaRPr>
              <a:solidFill>
                <a:srgbClr val="000000"/>
              </a:solidFill>
            </a:endParaRP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Machine Learning: Classification</a:t>
            </a:r>
            <a:endParaRPr>
              <a:solidFill>
                <a:srgbClr val="000000"/>
              </a:solidFill>
            </a:endParaRP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Stacking</a:t>
            </a: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Survival of the Fittest</a:t>
            </a:r>
            <a:endParaRPr>
              <a:solidFill>
                <a:srgbClr val="000000"/>
              </a:solidFill>
            </a:endParaRP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Declaring the Winner</a:t>
            </a: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Feature Importance(SHAP)</a:t>
            </a:r>
          </a:p>
          <a:p>
            <a:pPr marL="457200" indent="-355600">
              <a:buClr>
                <a:srgbClr val="134F5C"/>
              </a:buClr>
              <a:buSzPts val="2000"/>
              <a:buFont typeface="Helvetica"/>
              <a:buChar char="●"/>
              <a:defRPr b="1" sz="2000">
                <a:solidFill>
                  <a:srgbClr val="134F5C"/>
                </a:solidFill>
                <a:latin typeface="Montserrat"/>
                <a:ea typeface="Montserrat"/>
                <a:cs typeface="Montserrat"/>
                <a:sym typeface="Montserrat"/>
              </a:defRPr>
            </a:pPr>
            <a:r>
              <a:t>Conclusion</a:t>
            </a:r>
            <a:endParaRPr>
              <a:solidFill>
                <a:srgbClr val="000000"/>
              </a:solidFill>
            </a:endParaRPr>
          </a:p>
        </p:txBody>
      </p:sp>
      <p:sp>
        <p:nvSpPr>
          <p:cNvPr id="114" name="Google Shape;61;p14"/>
          <p:cNvSpPr/>
          <p:nvPr/>
        </p:nvSpPr>
        <p:spPr>
          <a:xfrm rot="5400000">
            <a:off x="4577106" y="576606"/>
            <a:ext cx="5143501" cy="3990288"/>
          </a:xfrm>
          <a:custGeom>
            <a:avLst/>
            <a:gdLst/>
            <a:ahLst/>
            <a:cxnLst>
              <a:cxn ang="0">
                <a:pos x="wd2" y="hd2"/>
              </a:cxn>
              <a:cxn ang="5400000">
                <a:pos x="wd2" y="hd2"/>
              </a:cxn>
              <a:cxn ang="10800000">
                <a:pos x="wd2" y="hd2"/>
              </a:cxn>
              <a:cxn ang="16200000">
                <a:pos x="wd2" y="hd2"/>
              </a:cxn>
            </a:cxnLst>
            <a:rect l="0" t="0" r="r" b="b"/>
            <a:pathLst>
              <a:path w="21600" h="19255" fill="norm" stroke="1" extrusionOk="0">
                <a:moveTo>
                  <a:pt x="0" y="0"/>
                </a:moveTo>
                <a:lnTo>
                  <a:pt x="21600" y="0"/>
                </a:lnTo>
                <a:lnTo>
                  <a:pt x="21600" y="15641"/>
                </a:lnTo>
                <a:cubicBezTo>
                  <a:pt x="10800" y="15641"/>
                  <a:pt x="10800" y="21600"/>
                  <a:pt x="0" y="18214"/>
                </a:cubicBezTo>
                <a:close/>
              </a:path>
            </a:pathLst>
          </a:custGeom>
          <a:solidFill>
            <a:srgbClr val="134F5C"/>
          </a:solidFill>
          <a:ln w="38100">
            <a:solidFill>
              <a:srgbClr val="134F5C"/>
            </a:solidFill>
          </a:ln>
        </p:spPr>
        <p:txBody>
          <a:bodyPr lIns="0" tIns="0" rIns="0" bIns="0" anchor="ctr"/>
          <a:lstStyle/>
          <a:p>
            <a:pPr algn="ctr">
              <a:defRPr>
                <a:solidFill>
                  <a:srgbClr val="134F5C"/>
                </a:solidFill>
              </a:defRPr>
            </a:pPr>
          </a:p>
        </p:txBody>
      </p:sp>
      <p:sp>
        <p:nvSpPr>
          <p:cNvPr id="115" name="Google Shape;62;p14"/>
          <p:cNvSpPr txBox="1"/>
          <p:nvPr>
            <p:ph type="title"/>
          </p:nvPr>
        </p:nvSpPr>
        <p:spPr>
          <a:xfrm>
            <a:off x="311700" y="253399"/>
            <a:ext cx="4790498" cy="1031115"/>
          </a:xfrm>
          <a:prstGeom prst="rect">
            <a:avLst/>
          </a:prstGeom>
        </p:spPr>
        <p:txBody>
          <a:bodyPr/>
          <a:lstStyle>
            <a:lvl1pPr defTabSz="905255">
              <a:defRPr b="1" sz="2772">
                <a:latin typeface="Montserrat"/>
                <a:ea typeface="Montserrat"/>
                <a:cs typeface="Montserrat"/>
                <a:sym typeface="Montserrat"/>
              </a:defRPr>
            </a:lvl1pPr>
          </a:lstStyle>
          <a:p>
            <a:pPr/>
            <a:r>
              <a:t>Can Machines Predict Future? Let’s find out!</a:t>
            </a:r>
          </a:p>
        </p:txBody>
      </p:sp>
      <p:pic>
        <p:nvPicPr>
          <p:cNvPr id="116" name="Google Shape;63;p14" descr="Google Shape;63;p14"/>
          <p:cNvPicPr>
            <a:picLocks noChangeAspect="1"/>
          </p:cNvPicPr>
          <p:nvPr/>
        </p:nvPicPr>
        <p:blipFill>
          <a:blip r:embed="rId2">
            <a:extLst/>
          </a:blip>
          <a:stretch>
            <a:fillRect/>
          </a:stretch>
        </p:blipFill>
        <p:spPr>
          <a:xfrm>
            <a:off x="5580279" y="224543"/>
            <a:ext cx="3321413" cy="2051958"/>
          </a:xfrm>
          <a:prstGeom prst="rect">
            <a:avLst/>
          </a:prstGeom>
          <a:ln w="12700">
            <a:miter lim="400000"/>
          </a:ln>
          <a:effectLst>
            <a:reflection blurRad="0" stA="52000" stPos="0" endA="0" endPos="40000" dist="0" dir="5400000" fadeDir="5400000" sx="100000" sy="-100000" kx="0" ky="0" algn="bl" rotWithShape="0"/>
          </a:effectLst>
        </p:spPr>
      </p:pic>
      <p:pic>
        <p:nvPicPr>
          <p:cNvPr id="117" name="Google Shape;64;p14" descr="Google Shape;64;p14"/>
          <p:cNvPicPr>
            <a:picLocks noChangeAspect="1"/>
          </p:cNvPicPr>
          <p:nvPr/>
        </p:nvPicPr>
        <p:blipFill>
          <a:blip r:embed="rId3">
            <a:alphaModFix amt="86000"/>
            <a:extLst/>
          </a:blip>
          <a:stretch>
            <a:fillRect/>
          </a:stretch>
        </p:blipFill>
        <p:spPr>
          <a:xfrm>
            <a:off x="6131314" y="3305221"/>
            <a:ext cx="2359542" cy="151755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13">
                                            <p:bg/>
                                          </p:spTgt>
                                        </p:tgtEl>
                                        <p:attrNameLst>
                                          <p:attrName>style.visibility</p:attrName>
                                        </p:attrNameLst>
                                      </p:cBhvr>
                                      <p:to>
                                        <p:strVal val="visible"/>
                                      </p:to>
                                    </p:set>
                                    <p:animEffect filter="fade" transition="in">
                                      <p:cBhvr>
                                        <p:cTn id="7" dur="500"/>
                                        <p:tgtEl>
                                          <p:spTgt spid="113">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13">
                                            <p:txEl>
                                              <p:pRg st="0" end="0"/>
                                            </p:txEl>
                                          </p:spTgt>
                                        </p:tgtEl>
                                        <p:attrNameLst>
                                          <p:attrName>style.visibility</p:attrName>
                                        </p:attrNameLst>
                                      </p:cBhvr>
                                      <p:to>
                                        <p:strVal val="visible"/>
                                      </p:to>
                                    </p:set>
                                    <p:animEffect filter="fade" transition="in">
                                      <p:cBhvr>
                                        <p:cTn id="10" dur="500"/>
                                        <p:tgtEl>
                                          <p:spTgt spid="11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13">
                                            <p:txEl>
                                              <p:pRg st="1" end="1"/>
                                            </p:txEl>
                                          </p:spTgt>
                                        </p:tgtEl>
                                        <p:attrNameLst>
                                          <p:attrName>style.visibility</p:attrName>
                                        </p:attrNameLst>
                                      </p:cBhvr>
                                      <p:to>
                                        <p:strVal val="visible"/>
                                      </p:to>
                                    </p:set>
                                    <p:animEffect filter="fade" transition="in">
                                      <p:cBhvr>
                                        <p:cTn id="15" dur="500"/>
                                        <p:tgtEl>
                                          <p:spTgt spid="1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113">
                                            <p:txEl>
                                              <p:pRg st="2" end="2"/>
                                            </p:txEl>
                                          </p:spTgt>
                                        </p:tgtEl>
                                        <p:attrNameLst>
                                          <p:attrName>style.visibility</p:attrName>
                                        </p:attrNameLst>
                                      </p:cBhvr>
                                      <p:to>
                                        <p:strVal val="visible"/>
                                      </p:to>
                                    </p:set>
                                    <p:animEffect filter="fade" transition="in">
                                      <p:cBhvr>
                                        <p:cTn id="20" dur="500"/>
                                        <p:tgtEl>
                                          <p:spTgt spid="1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113">
                                            <p:txEl>
                                              <p:pRg st="3" end="3"/>
                                            </p:txEl>
                                          </p:spTgt>
                                        </p:tgtEl>
                                        <p:attrNameLst>
                                          <p:attrName>style.visibility</p:attrName>
                                        </p:attrNameLst>
                                      </p:cBhvr>
                                      <p:to>
                                        <p:strVal val="visible"/>
                                      </p:to>
                                    </p:set>
                                    <p:animEffect filter="fade" transition="in">
                                      <p:cBhvr>
                                        <p:cTn id="25" dur="500"/>
                                        <p:tgtEl>
                                          <p:spTgt spid="11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113">
                                            <p:txEl>
                                              <p:pRg st="4" end="4"/>
                                            </p:txEl>
                                          </p:spTgt>
                                        </p:tgtEl>
                                        <p:attrNameLst>
                                          <p:attrName>style.visibility</p:attrName>
                                        </p:attrNameLst>
                                      </p:cBhvr>
                                      <p:to>
                                        <p:strVal val="visible"/>
                                      </p:to>
                                    </p:set>
                                    <p:animEffect filter="fade" transition="in">
                                      <p:cBhvr>
                                        <p:cTn id="30" dur="500"/>
                                        <p:tgtEl>
                                          <p:spTgt spid="11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113">
                                            <p:txEl>
                                              <p:pRg st="5" end="5"/>
                                            </p:txEl>
                                          </p:spTgt>
                                        </p:tgtEl>
                                        <p:attrNameLst>
                                          <p:attrName>style.visibility</p:attrName>
                                        </p:attrNameLst>
                                      </p:cBhvr>
                                      <p:to>
                                        <p:strVal val="visible"/>
                                      </p:to>
                                    </p:set>
                                    <p:animEffect filter="fade" transition="in">
                                      <p:cBhvr>
                                        <p:cTn id="35" dur="500"/>
                                        <p:tgtEl>
                                          <p:spTgt spid="11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10" grpId="1" fill="hold">
                                  <p:stCondLst>
                                    <p:cond delay="0"/>
                                  </p:stCondLst>
                                  <p:iterate type="el" backwards="0">
                                    <p:tmAbs val="0"/>
                                  </p:iterate>
                                  <p:childTnLst>
                                    <p:set>
                                      <p:cBhvr>
                                        <p:cTn id="39" fill="hold"/>
                                        <p:tgtEl>
                                          <p:spTgt spid="113">
                                            <p:txEl>
                                              <p:pRg st="6" end="6"/>
                                            </p:txEl>
                                          </p:spTgt>
                                        </p:tgtEl>
                                        <p:attrNameLst>
                                          <p:attrName>style.visibility</p:attrName>
                                        </p:attrNameLst>
                                      </p:cBhvr>
                                      <p:to>
                                        <p:strVal val="visible"/>
                                      </p:to>
                                    </p:set>
                                    <p:animEffect filter="fade" transition="in">
                                      <p:cBhvr>
                                        <p:cTn id="40" dur="500"/>
                                        <p:tgtEl>
                                          <p:spTgt spid="11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10" grpId="1" fill="hold">
                                  <p:stCondLst>
                                    <p:cond delay="0"/>
                                  </p:stCondLst>
                                  <p:iterate type="el" backwards="0">
                                    <p:tmAbs val="0"/>
                                  </p:iterate>
                                  <p:childTnLst>
                                    <p:set>
                                      <p:cBhvr>
                                        <p:cTn id="44" fill="hold"/>
                                        <p:tgtEl>
                                          <p:spTgt spid="113">
                                            <p:txEl>
                                              <p:pRg st="7" end="7"/>
                                            </p:txEl>
                                          </p:spTgt>
                                        </p:tgtEl>
                                        <p:attrNameLst>
                                          <p:attrName>style.visibility</p:attrName>
                                        </p:attrNameLst>
                                      </p:cBhvr>
                                      <p:to>
                                        <p:strVal val="visible"/>
                                      </p:to>
                                    </p:set>
                                    <p:animEffect filter="fade" transition="in">
                                      <p:cBhvr>
                                        <p:cTn id="45" dur="500"/>
                                        <p:tgtEl>
                                          <p:spTgt spid="11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ID="10" grpId="1" fill="hold">
                                  <p:stCondLst>
                                    <p:cond delay="0"/>
                                  </p:stCondLst>
                                  <p:iterate type="el" backwards="0">
                                    <p:tmAbs val="0"/>
                                  </p:iterate>
                                  <p:childTnLst>
                                    <p:set>
                                      <p:cBhvr>
                                        <p:cTn id="49" fill="hold"/>
                                        <p:tgtEl>
                                          <p:spTgt spid="113">
                                            <p:txEl>
                                              <p:pRg st="8" end="8"/>
                                            </p:txEl>
                                          </p:spTgt>
                                        </p:tgtEl>
                                        <p:attrNameLst>
                                          <p:attrName>style.visibility</p:attrName>
                                        </p:attrNameLst>
                                      </p:cBhvr>
                                      <p:to>
                                        <p:strVal val="visible"/>
                                      </p:to>
                                    </p:set>
                                    <p:animEffect filter="fade" transition="in">
                                      <p:cBhvr>
                                        <p:cTn id="50" dur="500"/>
                                        <p:tgtEl>
                                          <p:spTgt spid="11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ID="10" grpId="1" fill="hold">
                                  <p:stCondLst>
                                    <p:cond delay="0"/>
                                  </p:stCondLst>
                                  <p:iterate type="el" backwards="0">
                                    <p:tmAbs val="0"/>
                                  </p:iterate>
                                  <p:childTnLst>
                                    <p:set>
                                      <p:cBhvr>
                                        <p:cTn id="54" fill="hold"/>
                                        <p:tgtEl>
                                          <p:spTgt spid="113">
                                            <p:txEl>
                                              <p:pRg st="9" end="9"/>
                                            </p:txEl>
                                          </p:spTgt>
                                        </p:tgtEl>
                                        <p:attrNameLst>
                                          <p:attrName>style.visibility</p:attrName>
                                        </p:attrNameLst>
                                      </p:cBhvr>
                                      <p:to>
                                        <p:strVal val="visible"/>
                                      </p:to>
                                    </p:set>
                                    <p:animEffect filter="fade" transition="in">
                                      <p:cBhvr>
                                        <p:cTn id="55" dur="500"/>
                                        <p:tgtEl>
                                          <p:spTgt spid="113">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3"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09;p32"/>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XGBoost</a:t>
            </a:r>
          </a:p>
        </p:txBody>
      </p:sp>
      <p:sp>
        <p:nvSpPr>
          <p:cNvPr id="213" name="Google Shape;210;p32"/>
          <p:cNvSpPr txBox="1"/>
          <p:nvPr>
            <p:ph type="body" idx="1"/>
          </p:nvPr>
        </p:nvSpPr>
        <p:spPr>
          <a:xfrm>
            <a:off x="311694" y="1275653"/>
            <a:ext cx="8520602" cy="3416401"/>
          </a:xfrm>
          <a:prstGeom prst="rect">
            <a:avLst/>
          </a:prstGeom>
          <a:ln w="9525">
            <a:solidFill>
              <a:srgbClr val="CC0000"/>
            </a:solidFill>
            <a:round/>
          </a:ln>
        </p:spPr>
        <p:txBody>
          <a:bodyPr/>
          <a:lstStyle/>
          <a:p>
            <a:pPr marL="0" indent="0">
              <a:lnSpc>
                <a:spcPct val="135714"/>
              </a:lnSpc>
              <a:buSzTx/>
              <a:buNone/>
            </a:pPr>
            <a:endParaRPr sz="1000">
              <a:solidFill>
                <a:srgbClr val="000000"/>
              </a:solidFill>
              <a:latin typeface="Courier New"/>
              <a:ea typeface="Courier New"/>
              <a:cs typeface="Courier New"/>
              <a:sym typeface="Courier New"/>
            </a:endParaRPr>
          </a:p>
          <a:p>
            <a:pPr marL="0" indent="0">
              <a:lnSpc>
                <a:spcPct val="100000"/>
              </a:lnSpc>
              <a:buSzTx/>
              <a:buNone/>
              <a:defRPr b="1" u="sng">
                <a:solidFill>
                  <a:srgbClr val="134F5C"/>
                </a:solidFill>
                <a:latin typeface="Montserrat"/>
                <a:ea typeface="Montserrat"/>
                <a:cs typeface="Montserrat"/>
                <a:sym typeface="Montserrat"/>
              </a:defRPr>
            </a:pPr>
            <a:r>
              <a:t>Parameters for GridSearchCV</a:t>
            </a:r>
            <a:endParaRPr sz="1100">
              <a:solidFill>
                <a:srgbClr val="000000"/>
              </a:solidFill>
              <a:latin typeface="Courier New"/>
              <a:ea typeface="Courier New"/>
              <a:cs typeface="Courier New"/>
              <a:sym typeface="Courier New"/>
            </a:endParaRPr>
          </a:p>
          <a:p>
            <a:pPr marL="0" indent="0">
              <a:lnSpc>
                <a:spcPct val="135714"/>
              </a:lnSpc>
              <a:buSzTx/>
              <a:buNone/>
            </a:pPr>
            <a:endParaRPr sz="1000">
              <a:solidFill>
                <a:srgbClr val="000000"/>
              </a:solidFill>
              <a:latin typeface="Courier New"/>
              <a:ea typeface="Courier New"/>
              <a:cs typeface="Courier New"/>
              <a:sym typeface="Courier New"/>
            </a:endParaRPr>
          </a:p>
          <a:p>
            <a:pPr marL="0" indent="0">
              <a:lnSpc>
                <a:spcPct val="135714"/>
              </a:lnSpc>
              <a:buSzTx/>
              <a:buNone/>
              <a:defRPr>
                <a:solidFill>
                  <a:srgbClr val="134F5C"/>
                </a:solidFill>
                <a:latin typeface="Montserrat Medium"/>
                <a:ea typeface="Montserrat Medium"/>
                <a:cs typeface="Montserrat Medium"/>
                <a:sym typeface="Montserrat Medium"/>
              </a:defRPr>
            </a:pPr>
            <a:r>
              <a:t>{'learning_rate': [0.1,0.3,0.5], 'max_depth': [5,7,10], 'n_estimators': [50,100], 'reg_lambda': [0.1,1,10], 'seed': [123]}</a:t>
            </a:r>
          </a:p>
          <a:p>
            <a:pPr marL="0" indent="0">
              <a:lnSpc>
                <a:spcPct val="135714"/>
              </a:lnSpc>
              <a:buSzTx/>
              <a:buNone/>
            </a:pPr>
            <a:endParaRPr sz="1000">
              <a:solidFill>
                <a:srgbClr val="000000"/>
              </a:solidFill>
              <a:latin typeface="Courier New"/>
              <a:ea typeface="Courier New"/>
              <a:cs typeface="Courier New"/>
              <a:sym typeface="Courier New"/>
            </a:endParaRPr>
          </a:p>
          <a:p>
            <a:pPr marL="0" indent="0">
              <a:lnSpc>
                <a:spcPct val="100000"/>
              </a:lnSpc>
              <a:buSzTx/>
              <a:buNone/>
              <a:defRPr b="1" u="sng">
                <a:solidFill>
                  <a:srgbClr val="134F5C"/>
                </a:solidFill>
                <a:latin typeface="Montserrat"/>
                <a:ea typeface="Montserrat"/>
                <a:cs typeface="Montserrat"/>
                <a:sym typeface="Montserrat"/>
              </a:defRPr>
            </a:pPr>
            <a:r>
              <a:t>Best Parameters</a:t>
            </a:r>
          </a:p>
          <a:p>
            <a:pPr marL="0" indent="0">
              <a:lnSpc>
                <a:spcPct val="100000"/>
              </a:lnSpc>
              <a:buSzTx/>
              <a:buNone/>
            </a:pPr>
            <a:endParaRPr sz="1700">
              <a:solidFill>
                <a:srgbClr val="134F5C"/>
              </a:solidFill>
              <a:latin typeface="Montserrat SemiBold"/>
              <a:ea typeface="Montserrat SemiBold"/>
              <a:cs typeface="Montserrat SemiBold"/>
              <a:sym typeface="Montserrat SemiBold"/>
            </a:endParaRPr>
          </a:p>
          <a:p>
            <a:pPr marL="0" indent="0">
              <a:lnSpc>
                <a:spcPct val="100000"/>
              </a:lnSpc>
              <a:buSzTx/>
              <a:buNone/>
              <a:defRPr>
                <a:solidFill>
                  <a:srgbClr val="134F5C"/>
                </a:solidFill>
                <a:latin typeface="Montserrat Medium"/>
                <a:ea typeface="Montserrat Medium"/>
                <a:cs typeface="Montserrat Medium"/>
                <a:sym typeface="Montserrat Medium"/>
              </a:defRPr>
            </a:pPr>
            <a:r>
              <a:t>{'learning_rate': 0.3, 'max_depth': 10, 'n_estimators': 100, 'reg_lambda': 1, 'seed': 123}</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215;p33"/>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Declaring the Winner</a:t>
            </a:r>
          </a:p>
        </p:txBody>
      </p:sp>
      <p:sp>
        <p:nvSpPr>
          <p:cNvPr id="216" name="Google Shape;216;p33"/>
          <p:cNvSpPr txBox="1"/>
          <p:nvPr/>
        </p:nvSpPr>
        <p:spPr>
          <a:xfrm>
            <a:off x="311699" y="1132124"/>
            <a:ext cx="5293202" cy="2468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36550">
              <a:buClr>
                <a:srgbClr val="134F5C"/>
              </a:buClr>
              <a:buSzPts val="1700"/>
              <a:buFont typeface="Helvetica"/>
              <a:buChar char="●"/>
              <a:defRPr sz="1700">
                <a:solidFill>
                  <a:srgbClr val="134F5C"/>
                </a:solidFill>
                <a:latin typeface="Montserrat SemiBold"/>
                <a:ea typeface="Montserrat SemiBold"/>
                <a:cs typeface="Montserrat SemiBold"/>
                <a:sym typeface="Montserrat SemiBold"/>
              </a:defRPr>
            </a:pPr>
            <a:r>
              <a:t>As seen from all the metric above , the best metric to measure the goodness of the model is AUC-ROC and Accuracy(as we have a balanced data set after using SMOTE).</a:t>
            </a:r>
          </a:p>
          <a:p>
            <a:pPr indent="457200">
              <a:defRPr>
                <a:solidFill>
                  <a:srgbClr val="000000"/>
                </a:solidFill>
              </a:defRPr>
            </a:pPr>
            <a:endParaRPr sz="1700">
              <a:solidFill>
                <a:srgbClr val="134F5C"/>
              </a:solidFill>
              <a:latin typeface="Montserrat SemiBold"/>
              <a:ea typeface="Montserrat SemiBold"/>
              <a:cs typeface="Montserrat SemiBold"/>
              <a:sym typeface="Montserrat SemiBold"/>
            </a:endParaRPr>
          </a:p>
          <a:p>
            <a:pPr marL="457200" indent="-336550">
              <a:buClr>
                <a:srgbClr val="134F5C"/>
              </a:buClr>
              <a:buSzPts val="1700"/>
              <a:buFont typeface="Helvetica"/>
              <a:buChar char="●"/>
              <a:defRPr sz="1700">
                <a:solidFill>
                  <a:srgbClr val="134F5C"/>
                </a:solidFill>
                <a:latin typeface="Montserrat SemiBold"/>
                <a:ea typeface="Montserrat SemiBold"/>
                <a:cs typeface="Montserrat SemiBold"/>
                <a:sym typeface="Montserrat SemiBold"/>
              </a:defRPr>
            </a:pPr>
            <a:r>
              <a:t>Thus,we would declare XG Boost as the winner among all the models having the best accuracy and AUC-ROC, taking a decent amount of time for training as shown above.</a:t>
            </a:r>
          </a:p>
        </p:txBody>
      </p:sp>
      <p:pic>
        <p:nvPicPr>
          <p:cNvPr id="217" name="Google Shape;217;p33" descr="Google Shape;217;p33"/>
          <p:cNvPicPr>
            <a:picLocks noChangeAspect="1"/>
          </p:cNvPicPr>
          <p:nvPr/>
        </p:nvPicPr>
        <p:blipFill>
          <a:blip r:embed="rId2">
            <a:extLst/>
          </a:blip>
          <a:stretch>
            <a:fillRect/>
          </a:stretch>
        </p:blipFill>
        <p:spPr>
          <a:xfrm>
            <a:off x="6031950" y="1017724"/>
            <a:ext cx="2800351" cy="277177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222;p34"/>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Stacking</a:t>
            </a:r>
          </a:p>
        </p:txBody>
      </p:sp>
      <p:pic>
        <p:nvPicPr>
          <p:cNvPr id="220" name="Google Shape;223;p34" descr="Google Shape;223;p34"/>
          <p:cNvPicPr>
            <a:picLocks noChangeAspect="1"/>
          </p:cNvPicPr>
          <p:nvPr/>
        </p:nvPicPr>
        <p:blipFill>
          <a:blip r:embed="rId2">
            <a:extLst/>
          </a:blip>
          <a:stretch>
            <a:fillRect/>
          </a:stretch>
        </p:blipFill>
        <p:spPr>
          <a:xfrm>
            <a:off x="311688" y="1773425"/>
            <a:ext cx="5149576" cy="3298552"/>
          </a:xfrm>
          <a:prstGeom prst="rect">
            <a:avLst/>
          </a:prstGeom>
          <a:ln w="12700">
            <a:miter lim="400000"/>
          </a:ln>
        </p:spPr>
      </p:pic>
      <p:sp>
        <p:nvSpPr>
          <p:cNvPr id="221" name="Google Shape;224;p34"/>
          <p:cNvSpPr txBox="1"/>
          <p:nvPr/>
        </p:nvSpPr>
        <p:spPr>
          <a:xfrm>
            <a:off x="311699" y="1164725"/>
            <a:ext cx="5795402" cy="462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342900">
              <a:lnSpc>
                <a:spcPct val="135714"/>
              </a:lnSpc>
              <a:buClr>
                <a:srgbClr val="134F5C"/>
              </a:buClr>
              <a:buSzPts val="1800"/>
              <a:buFont typeface="Helvetica"/>
              <a:buChar char="●"/>
              <a:defRPr sz="1800">
                <a:solidFill>
                  <a:srgbClr val="134F5C"/>
                </a:solidFill>
                <a:latin typeface="Montserrat Medium"/>
                <a:ea typeface="Montserrat Medium"/>
                <a:cs typeface="Montserrat Medium"/>
                <a:sym typeface="Montserrat Medium"/>
              </a:defRPr>
            </a:lvl1pPr>
          </a:lstStyle>
          <a:p>
            <a:pPr/>
            <a:r>
              <a:t>Used logistic regression as the meta model.</a:t>
            </a:r>
          </a:p>
        </p:txBody>
      </p:sp>
      <p:sp>
        <p:nvSpPr>
          <p:cNvPr id="222" name="Google Shape;225;p34"/>
          <p:cNvSpPr txBox="1"/>
          <p:nvPr/>
        </p:nvSpPr>
        <p:spPr>
          <a:xfrm>
            <a:off x="1256975" y="2571749"/>
            <a:ext cx="5916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defRPr>
            </a:lvl1pPr>
          </a:lstStyle>
          <a:p>
            <a:pPr/>
            <a:r>
              <a:t>6286</a:t>
            </a:r>
          </a:p>
        </p:txBody>
      </p:sp>
      <p:sp>
        <p:nvSpPr>
          <p:cNvPr id="223" name="Google Shape;226;p34"/>
          <p:cNvSpPr txBox="1"/>
          <p:nvPr/>
        </p:nvSpPr>
        <p:spPr>
          <a:xfrm>
            <a:off x="3319524" y="2571749"/>
            <a:ext cx="5916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defRPr>
            </a:lvl1pPr>
          </a:lstStyle>
          <a:p>
            <a:pPr/>
            <a:r>
              <a:t>791</a:t>
            </a:r>
          </a:p>
        </p:txBody>
      </p:sp>
      <p:sp>
        <p:nvSpPr>
          <p:cNvPr id="224" name="Google Shape;227;p34"/>
          <p:cNvSpPr txBox="1"/>
          <p:nvPr/>
        </p:nvSpPr>
        <p:spPr>
          <a:xfrm>
            <a:off x="1256975" y="4087524"/>
            <a:ext cx="5916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defRPr>
            </a:lvl1pPr>
          </a:lstStyle>
          <a:p>
            <a:pPr/>
            <a:r>
              <a:t>953</a:t>
            </a:r>
          </a:p>
        </p:txBody>
      </p:sp>
      <p:sp>
        <p:nvSpPr>
          <p:cNvPr id="225" name="Google Shape;228;p34"/>
          <p:cNvSpPr txBox="1"/>
          <p:nvPr/>
        </p:nvSpPr>
        <p:spPr>
          <a:xfrm>
            <a:off x="3319524" y="4087524"/>
            <a:ext cx="5916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FFFFFF"/>
                </a:solidFill>
              </a:defRPr>
            </a:lvl1pPr>
          </a:lstStyle>
          <a:p>
            <a:pPr/>
            <a:r>
              <a:t>6114</a:t>
            </a:r>
          </a:p>
        </p:txBody>
      </p:sp>
      <p:sp>
        <p:nvSpPr>
          <p:cNvPr id="226" name="Google Shape;229;p34"/>
          <p:cNvSpPr txBox="1"/>
          <p:nvPr/>
        </p:nvSpPr>
        <p:spPr>
          <a:xfrm>
            <a:off x="5675874" y="1910425"/>
            <a:ext cx="2587801" cy="25945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800">
                <a:solidFill>
                  <a:srgbClr val="134F5C"/>
                </a:solidFill>
                <a:latin typeface="Montserrat Medium"/>
                <a:ea typeface="Montserrat Medium"/>
                <a:cs typeface="Montserrat Medium"/>
                <a:sym typeface="Montserrat Medium"/>
              </a:defRPr>
            </a:pPr>
            <a:r>
              <a:t>Stacking Accuracy : 0.8760</a:t>
            </a:r>
          </a:p>
          <a:p>
            <a:pPr>
              <a:defRPr sz="1800">
                <a:solidFill>
                  <a:srgbClr val="134F5C"/>
                </a:solidFill>
                <a:latin typeface="Montserrat Medium"/>
                <a:ea typeface="Montserrat Medium"/>
                <a:cs typeface="Montserrat Medium"/>
                <a:sym typeface="Montserrat Medium"/>
              </a:defRPr>
            </a:pPr>
            <a:r>
              <a:t>Stacking Precision:</a:t>
            </a:r>
          </a:p>
          <a:p>
            <a:pPr>
              <a:defRPr sz="1800">
                <a:solidFill>
                  <a:srgbClr val="134F5C"/>
                </a:solidFill>
                <a:latin typeface="Montserrat Medium"/>
                <a:ea typeface="Montserrat Medium"/>
                <a:cs typeface="Montserrat Medium"/>
                <a:sym typeface="Montserrat Medium"/>
              </a:defRPr>
            </a:pPr>
            <a:r>
              <a:t>0.8854</a:t>
            </a:r>
          </a:p>
          <a:p>
            <a:pPr marR="12700">
              <a:lnSpc>
                <a:spcPct val="115000"/>
              </a:lnSpc>
              <a:spcBef>
                <a:spcPts val="100"/>
              </a:spcBef>
              <a:defRPr sz="1800">
                <a:solidFill>
                  <a:srgbClr val="134F5C"/>
                </a:solidFill>
                <a:latin typeface="Montserrat Medium"/>
                <a:ea typeface="Montserrat Medium"/>
                <a:cs typeface="Montserrat Medium"/>
                <a:sym typeface="Montserrat Medium"/>
              </a:defRPr>
            </a:pPr>
            <a:r>
              <a:t>Stacking Recall :</a:t>
            </a:r>
          </a:p>
          <a:p>
            <a:pPr marR="12700">
              <a:lnSpc>
                <a:spcPct val="115000"/>
              </a:lnSpc>
              <a:spcBef>
                <a:spcPts val="100"/>
              </a:spcBef>
              <a:defRPr sz="1800">
                <a:solidFill>
                  <a:srgbClr val="134F5C"/>
                </a:solidFill>
                <a:latin typeface="Montserrat Medium"/>
                <a:ea typeface="Montserrat Medium"/>
                <a:cs typeface="Montserrat Medium"/>
                <a:sym typeface="Montserrat Medium"/>
              </a:defRPr>
            </a:pPr>
            <a:r>
              <a:t>0.8651</a:t>
            </a:r>
          </a:p>
          <a:p>
            <a:pPr marR="12700">
              <a:lnSpc>
                <a:spcPct val="115000"/>
              </a:lnSpc>
              <a:spcBef>
                <a:spcPts val="100"/>
              </a:spcBef>
              <a:defRPr sz="1800">
                <a:solidFill>
                  <a:srgbClr val="134F5C"/>
                </a:solidFill>
                <a:latin typeface="Montserrat Medium"/>
                <a:ea typeface="Montserrat Medium"/>
                <a:cs typeface="Montserrat Medium"/>
                <a:sym typeface="Montserrat Medium"/>
              </a:defRPr>
            </a:pPr>
            <a:r>
              <a:t>Stacking AUC :</a:t>
            </a:r>
          </a:p>
          <a:p>
            <a:pPr marR="12700">
              <a:lnSpc>
                <a:spcPct val="115000"/>
              </a:lnSpc>
              <a:spcBef>
                <a:spcPts val="100"/>
              </a:spcBef>
              <a:defRPr sz="1800">
                <a:solidFill>
                  <a:srgbClr val="134F5C"/>
                </a:solidFill>
                <a:latin typeface="Montserrat Medium"/>
                <a:ea typeface="Montserrat Medium"/>
                <a:cs typeface="Montserrat Medium"/>
                <a:sym typeface="Montserrat Medium"/>
              </a:defRPr>
            </a:pPr>
            <a:r>
              <a:t>0.8761</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234;p35"/>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Feature Importance</a:t>
            </a:r>
            <a:r>
              <a:rPr sz="1800"/>
              <a:t>(Using Shapley Value)</a:t>
            </a:r>
          </a:p>
        </p:txBody>
      </p:sp>
      <p:pic>
        <p:nvPicPr>
          <p:cNvPr id="229" name="Google Shape;235;p35" descr="Google Shape;235;p35"/>
          <p:cNvPicPr>
            <a:picLocks noChangeAspect="1"/>
          </p:cNvPicPr>
          <p:nvPr/>
        </p:nvPicPr>
        <p:blipFill>
          <a:blip r:embed="rId2">
            <a:extLst/>
          </a:blip>
          <a:stretch>
            <a:fillRect/>
          </a:stretch>
        </p:blipFill>
        <p:spPr>
          <a:xfrm>
            <a:off x="2312674" y="1143524"/>
            <a:ext cx="4885377" cy="382097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240;p36"/>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Feature Importance</a:t>
            </a:r>
            <a:r>
              <a:rPr sz="1800"/>
              <a:t>(Using Shapley Value)</a:t>
            </a:r>
          </a:p>
        </p:txBody>
      </p:sp>
      <p:pic>
        <p:nvPicPr>
          <p:cNvPr id="232" name="Google Shape;241;p36" descr="Google Shape;241;p36"/>
          <p:cNvPicPr>
            <a:picLocks noChangeAspect="1"/>
          </p:cNvPicPr>
          <p:nvPr/>
        </p:nvPicPr>
        <p:blipFill>
          <a:blip r:embed="rId2">
            <a:extLst/>
          </a:blip>
          <a:stretch>
            <a:fillRect/>
          </a:stretch>
        </p:blipFill>
        <p:spPr>
          <a:xfrm>
            <a:off x="2180400" y="1104175"/>
            <a:ext cx="4849975" cy="365327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246;p37"/>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Feature Importance</a:t>
            </a:r>
            <a:r>
              <a:rPr sz="1800"/>
              <a:t>(Using Shapley Value)</a:t>
            </a:r>
          </a:p>
        </p:txBody>
      </p:sp>
      <p:pic>
        <p:nvPicPr>
          <p:cNvPr id="235" name="Google Shape;247;p37" descr="Google Shape;247;p37"/>
          <p:cNvPicPr>
            <a:picLocks noChangeAspect="1"/>
          </p:cNvPicPr>
          <p:nvPr/>
        </p:nvPicPr>
        <p:blipFill>
          <a:blip r:embed="rId2">
            <a:extLst/>
          </a:blip>
          <a:stretch>
            <a:fillRect/>
          </a:stretch>
        </p:blipFill>
        <p:spPr>
          <a:xfrm>
            <a:off x="1872900" y="1212049"/>
            <a:ext cx="4696251" cy="3820976"/>
          </a:xfrm>
          <a:prstGeom prst="rect">
            <a:avLst/>
          </a:prstGeom>
          <a:ln w="12700">
            <a:miter lim="400000"/>
          </a:ln>
        </p:spPr>
      </p:pic>
      <p:sp>
        <p:nvSpPr>
          <p:cNvPr id="236" name="Google Shape;248;p37"/>
          <p:cNvSpPr txBox="1"/>
          <p:nvPr/>
        </p:nvSpPr>
        <p:spPr>
          <a:xfrm>
            <a:off x="-1" y="-1"/>
            <a:ext cx="3000002"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000000"/>
                </a:solidFill>
              </a:defRPr>
            </a:lvl1pPr>
          </a:lstStyle>
          <a:p>
            <a:pPr/>
            <a:r>
              <a:t>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253;p38"/>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Conclusion</a:t>
            </a:r>
          </a:p>
        </p:txBody>
      </p:sp>
      <p:sp>
        <p:nvSpPr>
          <p:cNvPr id="239" name="Google Shape;254;p38"/>
          <p:cNvSpPr txBox="1"/>
          <p:nvPr/>
        </p:nvSpPr>
        <p:spPr>
          <a:xfrm>
            <a:off x="642950" y="1080874"/>
            <a:ext cx="8078700" cy="34472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20675">
              <a:lnSpc>
                <a:spcPct val="135714"/>
              </a:lnSpc>
              <a:buClr>
                <a:srgbClr val="134F5C"/>
              </a:buClr>
              <a:buSzPts val="1400"/>
              <a:buFont typeface="Helvetica"/>
              <a:buChar char="●"/>
              <a:defRPr>
                <a:solidFill>
                  <a:srgbClr val="134F5C"/>
                </a:solidFill>
                <a:latin typeface="Montserrat Medium"/>
                <a:ea typeface="Montserrat Medium"/>
                <a:cs typeface="Montserrat Medium"/>
                <a:sym typeface="Montserrat Medium"/>
              </a:defRPr>
            </a:pPr>
            <a:r>
              <a:t>XGBoost has shown the best performance, but in the end it was able to identify slightly more that a half of positive outcomes, which tells me there must be ways to improve it.</a:t>
            </a:r>
          </a:p>
          <a:p>
            <a:pPr marL="457200" indent="-320675">
              <a:lnSpc>
                <a:spcPct val="170000"/>
              </a:lnSpc>
              <a:buClr>
                <a:srgbClr val="134F5C"/>
              </a:buClr>
              <a:buSzPts val="1400"/>
              <a:buFont typeface="Helvetica"/>
              <a:buChar char="●"/>
              <a:defRPr>
                <a:solidFill>
                  <a:srgbClr val="134F5C"/>
                </a:solidFill>
                <a:latin typeface="Montserrat Medium"/>
                <a:ea typeface="Montserrat Medium"/>
                <a:cs typeface="Montserrat Medium"/>
                <a:sym typeface="Montserrat Medium"/>
              </a:defRPr>
            </a:pPr>
            <a:r>
              <a:t>The customer's account balance has a huge influence on the campaign's outcome. People with account balance above 1490$ are more likely to subscribe for term deposit, so future address those customers.</a:t>
            </a:r>
          </a:p>
          <a:p>
            <a:pPr marL="457200" marR="279400" indent="-320675">
              <a:lnSpc>
                <a:spcPct val="115000"/>
              </a:lnSpc>
              <a:buClr>
                <a:srgbClr val="134F5C"/>
              </a:buClr>
              <a:buSzPts val="1400"/>
              <a:buFont typeface="Helvetica"/>
              <a:buChar char="●"/>
              <a:defRPr>
                <a:solidFill>
                  <a:srgbClr val="134F5C"/>
                </a:solidFill>
                <a:latin typeface="Montserrat Medium"/>
                <a:ea typeface="Montserrat Medium"/>
                <a:cs typeface="Montserrat Medium"/>
                <a:sym typeface="Montserrat Medium"/>
              </a:defRPr>
            </a:pPr>
            <a:r>
              <a:t>The customer's age affects campaign outcome as well. Future campaigns should concentrate on customers from age categories below 30 years old and above 50 years old.</a:t>
            </a:r>
          </a:p>
          <a:p>
            <a:pPr marL="457200" marR="279400" indent="-320675">
              <a:lnSpc>
                <a:spcPct val="115000"/>
              </a:lnSpc>
              <a:buClr>
                <a:srgbClr val="134F5C"/>
              </a:buClr>
              <a:buSzPts val="1400"/>
              <a:buFont typeface="Helvetica"/>
              <a:buChar char="●"/>
              <a:defRPr>
                <a:solidFill>
                  <a:srgbClr val="134F5C"/>
                </a:solidFill>
                <a:latin typeface="Montserrat Medium"/>
                <a:ea typeface="Montserrat Medium"/>
                <a:cs typeface="Montserrat Medium"/>
                <a:sym typeface="Montserrat Medium"/>
              </a:defRPr>
            </a:pPr>
            <a:r>
              <a:t>Number of contacts with the customer during the campaign is also crucial. The number of contacts with the customer shouldn't exceed 4.</a:t>
            </a:r>
            <a:endParaRPr sz="1600"/>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Google Shape;259;p39"/>
          <p:cNvSpPr txBox="1"/>
          <p:nvPr>
            <p:ph type="ctrTitle"/>
          </p:nvPr>
        </p:nvSpPr>
        <p:spPr>
          <a:xfrm>
            <a:off x="311707" y="744575"/>
            <a:ext cx="8520602" cy="2052599"/>
          </a:xfrm>
          <a:prstGeom prst="rect">
            <a:avLst/>
          </a:prstGeom>
        </p:spPr>
        <p:txBody>
          <a:bodyPr/>
          <a:lstStyle>
            <a:lvl1pPr>
              <a:defRPr b="1">
                <a:latin typeface="Montserrat"/>
                <a:ea typeface="Montserrat"/>
                <a:cs typeface="Montserrat"/>
                <a:sym typeface="Montserrat"/>
              </a:defRPr>
            </a:lvl1pPr>
          </a:lstStyle>
          <a:p>
            <a:pPr/>
            <a:r>
              <a:t>Q &amp; A</a:t>
            </a:r>
          </a:p>
        </p:txBody>
      </p:sp>
      <p:sp>
        <p:nvSpPr>
          <p:cNvPr id="242" name="Google Shape;260;p39"/>
          <p:cNvSpPr txBox="1"/>
          <p:nvPr>
            <p:ph type="subTitle" sz="quarter" idx="1"/>
          </p:nvPr>
        </p:nvSpPr>
        <p:spPr>
          <a:xfrm>
            <a:off x="311699" y="2834125"/>
            <a:ext cx="8520602" cy="792601"/>
          </a:xfrm>
          <a:prstGeom prst="rect">
            <a:avLst/>
          </a:prstGeom>
        </p:spPr>
        <p:txBody>
          <a:bodyPr/>
          <a:lstStyle/>
          <a:p>
            <a:pPr marL="0" indent="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69;p15"/>
          <p:cNvSpPr txBox="1"/>
          <p:nvPr>
            <p:ph type="title"/>
          </p:nvPr>
        </p:nvSpPr>
        <p:spPr>
          <a:xfrm>
            <a:off x="311699" y="445025"/>
            <a:ext cx="8520602" cy="572701"/>
          </a:xfrm>
          <a:prstGeom prst="rect">
            <a:avLst/>
          </a:prstGeom>
        </p:spPr>
        <p:txBody>
          <a:bodyPr/>
          <a:lstStyle/>
          <a:p>
            <a:pPr defTabSz="402336">
              <a:defRPr b="1" sz="1232">
                <a:latin typeface="Montserrat"/>
                <a:ea typeface="Montserrat"/>
                <a:cs typeface="Montserrat"/>
                <a:sym typeface="Montserrat"/>
              </a:defRPr>
            </a:pPr>
            <a:r>
              <a:t>What to achieve?</a:t>
            </a:r>
            <a:br/>
          </a:p>
        </p:txBody>
      </p:sp>
      <p:sp>
        <p:nvSpPr>
          <p:cNvPr id="120" name="Google Shape;70;p15"/>
          <p:cNvSpPr txBox="1"/>
          <p:nvPr>
            <p:ph type="body" idx="1"/>
          </p:nvPr>
        </p:nvSpPr>
        <p:spPr>
          <a:xfrm>
            <a:off x="167724" y="1152475"/>
            <a:ext cx="5775902" cy="3811500"/>
          </a:xfrm>
          <a:prstGeom prst="rect">
            <a:avLst/>
          </a:prstGeom>
        </p:spPr>
        <p:txBody>
          <a:bodyPr/>
          <a:lstStyle/>
          <a:p>
            <a:pPr>
              <a:buClr>
                <a:srgbClr val="134F5C"/>
              </a:buClr>
              <a:buSzPts val="1600"/>
              <a:buFont typeface="Helvetica"/>
              <a:buChar char="▪"/>
              <a:defRPr b="1" sz="1600">
                <a:solidFill>
                  <a:srgbClr val="134F5C"/>
                </a:solidFill>
                <a:latin typeface="Montserrat"/>
                <a:ea typeface="Montserrat"/>
                <a:cs typeface="Montserrat"/>
                <a:sym typeface="Montserrat"/>
              </a:defRPr>
            </a:pPr>
            <a:r>
              <a:t>Main Objective</a:t>
            </a:r>
            <a:r>
              <a:rPr b="0" sz="1800"/>
              <a:t>:</a:t>
            </a:r>
            <a:r>
              <a:rPr b="0" sz="1800">
                <a:latin typeface="Montserrat Medium"/>
                <a:ea typeface="Montserrat Medium"/>
                <a:cs typeface="Montserrat Medium"/>
                <a:sym typeface="Montserrat Medium"/>
              </a:rPr>
              <a:t> </a:t>
            </a:r>
            <a:r>
              <a:rPr b="0">
                <a:latin typeface="Montserrat Medium"/>
                <a:ea typeface="Montserrat Medium"/>
                <a:cs typeface="Montserrat Medium"/>
                <a:sym typeface="Montserrat Medium"/>
              </a:rPr>
              <a:t>Increase the effectiveness of the bank's telemarketing campaign.</a:t>
            </a:r>
            <a:endParaRPr>
              <a:latin typeface="Montserrat Medium"/>
              <a:ea typeface="Montserrat Medium"/>
              <a:cs typeface="Montserrat Medium"/>
              <a:sym typeface="Montserrat Medium"/>
            </a:endParaRPr>
          </a:p>
          <a:p>
            <a:pPr marL="228600" indent="0">
              <a:buSzTx/>
              <a:buNone/>
            </a:pPr>
            <a:endParaRPr sz="1600">
              <a:solidFill>
                <a:srgbClr val="134F5C"/>
              </a:solidFill>
              <a:latin typeface="Montserrat"/>
              <a:ea typeface="Montserrat"/>
              <a:cs typeface="Montserrat"/>
              <a:sym typeface="Montserrat"/>
            </a:endParaRPr>
          </a:p>
          <a:p>
            <a:pPr>
              <a:buClr>
                <a:srgbClr val="134F5C"/>
              </a:buClr>
              <a:buSzPts val="1600"/>
              <a:buFont typeface="Helvetica"/>
              <a:buChar char="▪"/>
              <a:defRPr b="1" sz="1600">
                <a:solidFill>
                  <a:srgbClr val="134F5C"/>
                </a:solidFill>
                <a:latin typeface="Montserrat"/>
                <a:ea typeface="Montserrat"/>
                <a:cs typeface="Montserrat"/>
                <a:sym typeface="Montserrat"/>
              </a:defRPr>
            </a:pPr>
            <a:r>
              <a:t>Problem Statement: </a:t>
            </a:r>
            <a:r>
              <a:rPr b="0">
                <a:latin typeface="Montserrat Medium"/>
                <a:ea typeface="Montserrat Medium"/>
                <a:cs typeface="Montserrat Medium"/>
                <a:sym typeface="Montserrat Medium"/>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subscribed.The classification goal is to predict if the client will subscribe a term deposit (variable ‘y’).</a:t>
            </a:r>
          </a:p>
        </p:txBody>
      </p:sp>
      <p:pic>
        <p:nvPicPr>
          <p:cNvPr id="121" name="Google Shape;71;p15" descr="Google Shape;71;p15"/>
          <p:cNvPicPr>
            <a:picLocks noChangeAspect="1"/>
          </p:cNvPicPr>
          <p:nvPr/>
        </p:nvPicPr>
        <p:blipFill>
          <a:blip r:embed="rId2">
            <a:alphaModFix amt="96000"/>
            <a:extLst/>
          </a:blip>
          <a:stretch>
            <a:fillRect/>
          </a:stretch>
        </p:blipFill>
        <p:spPr>
          <a:xfrm>
            <a:off x="6081474" y="1152475"/>
            <a:ext cx="2849777" cy="312507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21"/>
                                        </p:tgtEl>
                                        <p:attrNameLst>
                                          <p:attrName>style.visibility</p:attrName>
                                        </p:attrNameLst>
                                      </p:cBhvr>
                                      <p:to>
                                        <p:strVal val="visible"/>
                                      </p:to>
                                    </p:set>
                                    <p:animEffect filter="fade" transition="in">
                                      <p:cBhvr>
                                        <p:cTn id="7"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76;p16"/>
          <p:cNvSpPr txBox="1"/>
          <p:nvPr>
            <p:ph type="title"/>
          </p:nvPr>
        </p:nvSpPr>
        <p:spPr>
          <a:xfrm>
            <a:off x="311699" y="445025"/>
            <a:ext cx="8520602" cy="577851"/>
          </a:xfrm>
          <a:prstGeom prst="rect">
            <a:avLst/>
          </a:prstGeom>
        </p:spPr>
        <p:txBody>
          <a:bodyPr/>
          <a:lstStyle>
            <a:lvl1pPr defTabSz="868680">
              <a:defRPr b="1" sz="2660">
                <a:latin typeface="Montserrat"/>
                <a:ea typeface="Montserrat"/>
                <a:cs typeface="Montserrat"/>
                <a:sym typeface="Montserrat"/>
              </a:defRPr>
            </a:lvl1pPr>
          </a:lstStyle>
          <a:p>
            <a:pPr/>
            <a:r>
              <a:t>Data Menu</a:t>
            </a:r>
          </a:p>
        </p:txBody>
      </p:sp>
      <p:sp>
        <p:nvSpPr>
          <p:cNvPr id="124" name="Google Shape;77;p16"/>
          <p:cNvSpPr txBox="1"/>
          <p:nvPr>
            <p:ph type="body" sz="half" idx="1"/>
          </p:nvPr>
        </p:nvSpPr>
        <p:spPr>
          <a:xfrm>
            <a:off x="311698" y="1152474"/>
            <a:ext cx="4790073" cy="3546001"/>
          </a:xfrm>
          <a:prstGeom prst="rect">
            <a:avLst/>
          </a:prstGeom>
        </p:spPr>
        <p:txBody>
          <a:bodyPr/>
          <a:lstStyle/>
          <a:p>
            <a:pPr marL="0" indent="0">
              <a:buSzTx/>
              <a:buNone/>
              <a:defRPr sz="1800">
                <a:solidFill>
                  <a:srgbClr val="134F5C"/>
                </a:solidFill>
                <a:latin typeface="Montserrat ExtraBold"/>
                <a:ea typeface="Montserrat ExtraBold"/>
                <a:cs typeface="Montserrat ExtraBold"/>
                <a:sym typeface="Montserrat ExtraBold"/>
              </a:defRPr>
            </a:pPr>
            <a:r>
              <a:t>Categorical Features</a:t>
            </a:r>
          </a:p>
          <a:p>
            <a:pPr marL="82550" indent="6350">
              <a:buSzTx/>
              <a:buNone/>
            </a:pPr>
            <a:endParaRPr sz="1200">
              <a:solidFill>
                <a:srgbClr val="134F5C"/>
              </a:solidFill>
              <a:latin typeface="Montserrat Light"/>
              <a:ea typeface="Montserrat Light"/>
              <a:cs typeface="Montserrat Light"/>
              <a:sym typeface="Montserrat Light"/>
            </a:endParaRPr>
          </a:p>
          <a:p>
            <a:pPr>
              <a:buClr>
                <a:srgbClr val="134F5C"/>
              </a:buClr>
              <a:buFont typeface="Helvetica"/>
              <a:buChar char="▪"/>
              <a:defRPr>
                <a:solidFill>
                  <a:srgbClr val="134F5C"/>
                </a:solidFill>
                <a:latin typeface="Montserrat Medium"/>
                <a:ea typeface="Montserrat Medium"/>
                <a:cs typeface="Montserrat Medium"/>
                <a:sym typeface="Montserrat Medium"/>
              </a:defRPr>
            </a:pPr>
            <a:r>
              <a:t>Marital - (Married , Single , Divorced)</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Job-(Management,BlueCollar,retired etc)</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Contact - (Telephone,Cellular,Unknown)</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Education (Primary,Secondary,Tertiary)</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Month-(Jan,Feb,Mar,Apr,May etc)</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Poutcome - (Success,Failure,Other,Unknown)</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Housing - (Yes/No)</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Loan - (Yes/No)</a:t>
            </a:r>
          </a:p>
          <a:p>
            <a:pPr>
              <a:buClr>
                <a:srgbClr val="134F5C"/>
              </a:buClr>
              <a:buFont typeface="Helvetica"/>
              <a:buChar char="▪"/>
              <a:defRPr>
                <a:solidFill>
                  <a:srgbClr val="134F5C"/>
                </a:solidFill>
                <a:latin typeface="Montserrat Medium"/>
                <a:ea typeface="Montserrat Medium"/>
                <a:cs typeface="Montserrat Medium"/>
                <a:sym typeface="Montserrat Medium"/>
              </a:defRPr>
            </a:pPr>
            <a:r>
              <a:t>Default - (Yes/No)</a:t>
            </a:r>
          </a:p>
        </p:txBody>
      </p:sp>
      <p:sp>
        <p:nvSpPr>
          <p:cNvPr id="125" name="Google Shape;78;p16"/>
          <p:cNvSpPr txBox="1"/>
          <p:nvPr>
            <p:ph type="body" idx="21"/>
          </p:nvPr>
        </p:nvSpPr>
        <p:spPr>
          <a:xfrm>
            <a:off x="5101769" y="1228675"/>
            <a:ext cx="3730501" cy="3416400"/>
          </a:xfrm>
          <a:prstGeom prst="rect">
            <a:avLst/>
          </a:prstGeom>
          <a:extLst>
            <a:ext uri="{C572A759-6A51-4108-AA02-DFA0A04FC94B}">
              <ma14:wrappingTextBoxFlag xmlns:ma14="http://schemas.microsoft.com/office/mac/drawingml/2011/main" val="1"/>
            </a:ext>
          </a:extLst>
        </p:spPr>
        <p:txBody>
          <a:bodyPr/>
          <a:lstStyle/>
          <a:p>
            <a:pPr indent="-317500">
              <a:defRPr>
                <a:solidFill>
                  <a:srgbClr val="134F5C"/>
                </a:solidFill>
                <a:latin typeface="Montserrat ExtraBold"/>
                <a:ea typeface="Montserrat ExtraBold"/>
                <a:cs typeface="Montserrat ExtraBold"/>
                <a:sym typeface="Montserrat ExtraBold"/>
              </a:defRPr>
            </a:pPr>
            <a:r>
              <a:t>Numerical Features</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Age</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Balance</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Day</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Duration</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Campaign</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Pdays</a:t>
            </a:r>
          </a:p>
          <a:p>
            <a:pPr indent="-317500">
              <a:buClr>
                <a:srgbClr val="134F5C"/>
              </a:buClr>
              <a:buSzPts val="1400"/>
              <a:buFont typeface="Helvetica"/>
              <a:buChar char="▪"/>
              <a:defRPr sz="1400">
                <a:solidFill>
                  <a:srgbClr val="134F5C"/>
                </a:solidFill>
                <a:latin typeface="Montserrat Medium"/>
                <a:ea typeface="Montserrat Medium"/>
                <a:cs typeface="Montserrat Medium"/>
                <a:sym typeface="Montserrat Medium"/>
              </a:defRPr>
            </a:pPr>
            <a:r>
              <a:t>Previous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2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2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2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2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2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2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2" fill="hold">
                                  <p:stCondLst>
                                    <p:cond delay="0"/>
                                  </p:stCondLst>
                                  <p:iterate type="el" backwards="0">
                                    <p:tmAbs val="0"/>
                                  </p:iterate>
                                  <p:childTnLst>
                                    <p:set>
                                      <p:cBhvr>
                                        <p:cTn id="52" fill="hold"/>
                                        <p:tgtEl>
                                          <p:spTgt spid="125">
                                            <p:bg/>
                                          </p:spTgt>
                                        </p:tgtEl>
                                        <p:attrNameLst>
                                          <p:attrName>style.visibility</p:attrName>
                                        </p:attrNameLst>
                                      </p:cBhvr>
                                      <p:to>
                                        <p:strVal val="visible"/>
                                      </p:to>
                                    </p:set>
                                  </p:childTnLst>
                                </p:cTn>
                              </p:par>
                              <p:par>
                                <p:cTn id="53" presetClass="entr" nodeType="withEffect" presetSubtype="0" presetID="1" grpId="2" fill="hold">
                                  <p:stCondLst>
                                    <p:cond delay="0"/>
                                  </p:stCondLst>
                                  <p:iterate type="el" backwards="0">
                                    <p:tmAbs val="0"/>
                                  </p:iterate>
                                  <p:childTnLst>
                                    <p:set>
                                      <p:cBhvr>
                                        <p:cTn id="54" fill="hold"/>
                                        <p:tgtEl>
                                          <p:spTgt spid="12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2" fill="hold">
                                  <p:stCondLst>
                                    <p:cond delay="0"/>
                                  </p:stCondLst>
                                  <p:iterate type="el" backwards="0">
                                    <p:tmAbs val="0"/>
                                  </p:iterate>
                                  <p:childTnLst>
                                    <p:set>
                                      <p:cBhvr>
                                        <p:cTn id="58" fill="hold"/>
                                        <p:tgtEl>
                                          <p:spTgt spid="12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2" fill="hold">
                                  <p:stCondLst>
                                    <p:cond delay="0"/>
                                  </p:stCondLst>
                                  <p:iterate type="el" backwards="0">
                                    <p:tmAbs val="0"/>
                                  </p:iterate>
                                  <p:childTnLst>
                                    <p:set>
                                      <p:cBhvr>
                                        <p:cTn id="62" fill="hold"/>
                                        <p:tgtEl>
                                          <p:spTgt spid="12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2" fill="hold">
                                  <p:stCondLst>
                                    <p:cond delay="0"/>
                                  </p:stCondLst>
                                  <p:iterate type="el" backwards="0">
                                    <p:tmAbs val="0"/>
                                  </p:iterate>
                                  <p:childTnLst>
                                    <p:set>
                                      <p:cBhvr>
                                        <p:cTn id="66" fill="hold"/>
                                        <p:tgtEl>
                                          <p:spTgt spid="12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2" fill="hold">
                                  <p:stCondLst>
                                    <p:cond delay="0"/>
                                  </p:stCondLst>
                                  <p:iterate type="el" backwards="0">
                                    <p:tmAbs val="0"/>
                                  </p:iterate>
                                  <p:childTnLst>
                                    <p:set>
                                      <p:cBhvr>
                                        <p:cTn id="70" fill="hold"/>
                                        <p:tgtEl>
                                          <p:spTgt spid="125">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2" fill="hold">
                                  <p:stCondLst>
                                    <p:cond delay="0"/>
                                  </p:stCondLst>
                                  <p:iterate type="el" backwards="0">
                                    <p:tmAbs val="0"/>
                                  </p:iterate>
                                  <p:childTnLst>
                                    <p:set>
                                      <p:cBhvr>
                                        <p:cTn id="74" fill="hold"/>
                                        <p:tgtEl>
                                          <p:spTgt spid="125">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2" fill="hold">
                                  <p:stCondLst>
                                    <p:cond delay="0"/>
                                  </p:stCondLst>
                                  <p:iterate type="el" backwards="0">
                                    <p:tmAbs val="0"/>
                                  </p:iterate>
                                  <p:childTnLst>
                                    <p:set>
                                      <p:cBhvr>
                                        <p:cTn id="78" fill="hold"/>
                                        <p:tgtEl>
                                          <p:spTgt spid="125">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2" fill="hold">
                                  <p:stCondLst>
                                    <p:cond delay="0"/>
                                  </p:stCondLst>
                                  <p:iterate type="el" backwards="0">
                                    <p:tmAbs val="0"/>
                                  </p:iterate>
                                  <p:childTnLst>
                                    <p:set>
                                      <p:cBhvr>
                                        <p:cTn id="82" fill="hold"/>
                                        <p:tgtEl>
                                          <p:spTgt spid="12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P build="p" bldLvl="5" animBg="1" rev="0" advAuto="0" spid="125"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83;p17"/>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Defining the Target</a:t>
            </a:r>
          </a:p>
        </p:txBody>
      </p:sp>
      <p:sp>
        <p:nvSpPr>
          <p:cNvPr id="128" name="Google Shape;84;p17"/>
          <p:cNvSpPr txBox="1"/>
          <p:nvPr>
            <p:ph type="body" idx="1"/>
          </p:nvPr>
        </p:nvSpPr>
        <p:spPr>
          <a:xfrm>
            <a:off x="311699" y="1213256"/>
            <a:ext cx="8520602" cy="3355619"/>
          </a:xfrm>
          <a:prstGeom prst="rect">
            <a:avLst/>
          </a:prstGeom>
        </p:spPr>
        <p:txBody>
          <a:bodyPr/>
          <a:lstStyle>
            <a:lvl1pPr marL="0" indent="0">
              <a:buSzTx/>
              <a:buNone/>
              <a:defRPr>
                <a:solidFill>
                  <a:srgbClr val="134F5C"/>
                </a:solidFill>
              </a:defRPr>
            </a:lvl1pPr>
          </a:lstStyle>
          <a:p>
            <a:pPr/>
            <a:r>
              <a:t>                                                      </a:t>
            </a:r>
          </a:p>
        </p:txBody>
      </p:sp>
      <p:pic>
        <p:nvPicPr>
          <p:cNvPr id="129" name="Google Shape;85;p17" descr="Google Shape;85;p17"/>
          <p:cNvPicPr>
            <a:picLocks noChangeAspect="1"/>
          </p:cNvPicPr>
          <p:nvPr/>
        </p:nvPicPr>
        <p:blipFill>
          <a:blip r:embed="rId2">
            <a:extLst/>
          </a:blip>
          <a:stretch>
            <a:fillRect/>
          </a:stretch>
        </p:blipFill>
        <p:spPr>
          <a:xfrm>
            <a:off x="404099" y="1408574"/>
            <a:ext cx="4319853" cy="2965001"/>
          </a:xfrm>
          <a:prstGeom prst="rect">
            <a:avLst/>
          </a:prstGeom>
          <a:ln>
            <a:solidFill>
              <a:srgbClr val="CC0000"/>
            </a:solidFill>
          </a:ln>
        </p:spPr>
      </p:pic>
      <p:sp>
        <p:nvSpPr>
          <p:cNvPr id="130" name="Google Shape;86;p17"/>
          <p:cNvSpPr txBox="1"/>
          <p:nvPr/>
        </p:nvSpPr>
        <p:spPr>
          <a:xfrm>
            <a:off x="4896975" y="1408576"/>
            <a:ext cx="3750351" cy="25044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285750" indent="-298450">
              <a:buClr>
                <a:srgbClr val="134F5C"/>
              </a:buClr>
              <a:buSzPts val="1600"/>
              <a:buFont typeface="Arial"/>
              <a:buChar char="•"/>
              <a:defRPr sz="1600">
                <a:solidFill>
                  <a:srgbClr val="134F5C"/>
                </a:solidFill>
                <a:latin typeface="Montserrat Medium"/>
                <a:ea typeface="Montserrat Medium"/>
                <a:cs typeface="Montserrat Medium"/>
                <a:sym typeface="Montserrat Medium"/>
              </a:defRPr>
            </a:pPr>
            <a:r>
              <a:t>The target variable tells us the outcome of the campaign whether they went ahead for the term deposit or not.</a:t>
            </a:r>
            <a:endParaRPr>
              <a:solidFill>
                <a:srgbClr val="000000"/>
              </a:solidFill>
            </a:endParaRPr>
          </a:p>
          <a:p>
            <a:pPr marL="196850" indent="-107950">
              <a:defRPr>
                <a:solidFill>
                  <a:srgbClr val="000000"/>
                </a:solidFill>
              </a:defRPr>
            </a:pPr>
            <a:endParaRPr sz="1600">
              <a:solidFill>
                <a:srgbClr val="134F5C"/>
              </a:solidFill>
              <a:latin typeface="Montserrat Medium"/>
              <a:ea typeface="Montserrat Medium"/>
              <a:cs typeface="Montserrat Medium"/>
              <a:sym typeface="Montserrat Medium"/>
            </a:endParaRPr>
          </a:p>
          <a:p>
            <a:pPr marL="285750" indent="-298450">
              <a:buClr>
                <a:srgbClr val="134F5C"/>
              </a:buClr>
              <a:buSzPts val="1600"/>
              <a:buFont typeface="Arial"/>
              <a:buChar char="•"/>
              <a:defRPr sz="1600">
                <a:solidFill>
                  <a:srgbClr val="134F5C"/>
                </a:solidFill>
                <a:latin typeface="Montserrat Medium"/>
                <a:ea typeface="Montserrat Medium"/>
                <a:cs typeface="Montserrat Medium"/>
                <a:sym typeface="Montserrat Medium"/>
              </a:defRPr>
            </a:pPr>
            <a:r>
              <a:t> Looking at the plot below we can say that the percentage of people subscribing for term is deposit is quite low, thus creating an imbalance in the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1;p18"/>
          <p:cNvSpPr txBox="1"/>
          <p:nvPr>
            <p:ph type="title"/>
          </p:nvPr>
        </p:nvSpPr>
        <p:spPr>
          <a:xfrm>
            <a:off x="311699" y="364899"/>
            <a:ext cx="8520602" cy="572702"/>
          </a:xfrm>
          <a:prstGeom prst="rect">
            <a:avLst/>
          </a:prstGeom>
        </p:spPr>
        <p:txBody>
          <a:bodyPr/>
          <a:lstStyle>
            <a:lvl1pPr defTabSz="822959">
              <a:defRPr b="1" sz="2520">
                <a:latin typeface="Montserrat"/>
                <a:ea typeface="Montserrat"/>
                <a:cs typeface="Montserrat"/>
                <a:sym typeface="Montserrat"/>
              </a:defRPr>
            </a:lvl1pPr>
          </a:lstStyle>
          <a:p>
            <a:pPr/>
            <a:r>
              <a:t>EDA</a:t>
            </a:r>
          </a:p>
        </p:txBody>
      </p:sp>
      <p:sp>
        <p:nvSpPr>
          <p:cNvPr id="133" name="Google Shape;92;p18"/>
          <p:cNvSpPr txBox="1"/>
          <p:nvPr>
            <p:ph type="body" idx="1"/>
          </p:nvPr>
        </p:nvSpPr>
        <p:spPr>
          <a:xfrm>
            <a:off x="311699" y="1152474"/>
            <a:ext cx="8520602" cy="3496365"/>
          </a:xfrm>
          <a:prstGeom prst="rect">
            <a:avLst/>
          </a:prstGeom>
        </p:spPr>
        <p:txBody>
          <a:bodyPr/>
          <a:lstStyle>
            <a:lvl1pPr marL="0" indent="0">
              <a:buSzTx/>
              <a:buNone/>
            </a:lvl1pPr>
          </a:lstStyle>
          <a:p>
            <a:pPr/>
            <a:r>
              <a:t>  </a:t>
            </a:r>
          </a:p>
        </p:txBody>
      </p:sp>
      <p:sp>
        <p:nvSpPr>
          <p:cNvPr id="134" name="Google Shape;93;p18"/>
          <p:cNvSpPr txBox="1"/>
          <p:nvPr/>
        </p:nvSpPr>
        <p:spPr>
          <a:xfrm>
            <a:off x="311699" y="1213256"/>
            <a:ext cx="85206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defRPr sz="1800">
                <a:solidFill>
                  <a:srgbClr val="134F5C"/>
                </a:solidFill>
              </a:defRPr>
            </a:lvl1pPr>
          </a:lstStyle>
          <a:p>
            <a:pPr/>
            <a:r>
              <a:t>                                                      </a:t>
            </a:r>
          </a:p>
        </p:txBody>
      </p:sp>
      <p:pic>
        <p:nvPicPr>
          <p:cNvPr id="135" name="Google Shape;95;p18" descr="Google Shape;95;p18"/>
          <p:cNvPicPr>
            <a:picLocks noChangeAspect="1"/>
          </p:cNvPicPr>
          <p:nvPr/>
        </p:nvPicPr>
        <p:blipFill>
          <a:blip r:embed="rId2">
            <a:extLst/>
          </a:blip>
          <a:stretch>
            <a:fillRect/>
          </a:stretch>
        </p:blipFill>
        <p:spPr>
          <a:xfrm>
            <a:off x="139724" y="937600"/>
            <a:ext cx="4527577" cy="2434576"/>
          </a:xfrm>
          <a:prstGeom prst="rect">
            <a:avLst/>
          </a:prstGeom>
          <a:ln>
            <a:solidFill>
              <a:srgbClr val="FFFFFF"/>
            </a:solidFill>
          </a:ln>
        </p:spPr>
      </p:pic>
      <p:pic>
        <p:nvPicPr>
          <p:cNvPr id="136" name="Google Shape;96;p18" descr="Google Shape;96;p18"/>
          <p:cNvPicPr>
            <a:picLocks noChangeAspect="1"/>
          </p:cNvPicPr>
          <p:nvPr/>
        </p:nvPicPr>
        <p:blipFill>
          <a:blip r:embed="rId3">
            <a:extLst/>
          </a:blip>
          <a:stretch>
            <a:fillRect/>
          </a:stretch>
        </p:blipFill>
        <p:spPr>
          <a:xfrm>
            <a:off x="4751175" y="2669600"/>
            <a:ext cx="4230151" cy="2315700"/>
          </a:xfrm>
          <a:prstGeom prst="rect">
            <a:avLst/>
          </a:prstGeom>
          <a:ln w="12700">
            <a:miter lim="400000"/>
          </a:ln>
        </p:spPr>
      </p:pic>
      <p:grpSp>
        <p:nvGrpSpPr>
          <p:cNvPr id="139" name="Google Shape;97;p18"/>
          <p:cNvGrpSpPr/>
          <p:nvPr/>
        </p:nvGrpSpPr>
        <p:grpSpPr>
          <a:xfrm>
            <a:off x="5016725" y="573050"/>
            <a:ext cx="3187801" cy="1631701"/>
            <a:chOff x="0" y="0"/>
            <a:chExt cx="3187799" cy="1631700"/>
          </a:xfrm>
        </p:grpSpPr>
        <p:sp>
          <p:nvSpPr>
            <p:cNvPr id="137" name="Quote Bubble"/>
            <p:cNvSpPr/>
            <p:nvPr/>
          </p:nvSpPr>
          <p:spPr>
            <a:xfrm>
              <a:off x="0" y="0"/>
              <a:ext cx="3187800" cy="1631701"/>
            </a:xfrm>
            <a:prstGeom prst="wedgeEllipseCallout">
              <a:avLst>
                <a:gd name="adj1" fmla="val 17552"/>
                <a:gd name="adj2" fmla="val 85340"/>
              </a:avLst>
            </a:prstGeom>
            <a:noFill/>
            <a:ln w="9525" cap="flat">
              <a:solidFill>
                <a:srgbClr val="CC0000"/>
              </a:solidFill>
              <a:prstDash val="solid"/>
              <a:round/>
            </a:ln>
            <a:effectLst/>
          </p:spPr>
          <p:txBody>
            <a:bodyPr wrap="square" lIns="0" tIns="0" rIns="0" bIns="0" numCol="1" anchor="ctr">
              <a:noAutofit/>
            </a:bodyPr>
            <a:lstStyle/>
            <a:p>
              <a:pPr>
                <a:defRPr>
                  <a:solidFill>
                    <a:srgbClr val="000000"/>
                  </a:solidFill>
                </a:defRPr>
              </a:pPr>
            </a:p>
          </p:txBody>
        </p:sp>
        <p:sp>
          <p:nvSpPr>
            <p:cNvPr id="138" name="The distribution account balance of people deciding to say ‘yes’ or ‘no’ for term deposit."/>
            <p:cNvSpPr txBox="1"/>
            <p:nvPr/>
          </p:nvSpPr>
          <p:spPr>
            <a:xfrm>
              <a:off x="471605" y="121175"/>
              <a:ext cx="2244590" cy="13893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rgbClr val="134F5C"/>
                  </a:solidFill>
                  <a:latin typeface="Montserrat Medium"/>
                  <a:ea typeface="Montserrat Medium"/>
                  <a:cs typeface="Montserrat Medium"/>
                  <a:sym typeface="Montserrat Medium"/>
                </a:defRPr>
              </a:lvl1pPr>
            </a:lstStyle>
            <a:p>
              <a:pPr/>
              <a:r>
                <a:t>The distribution account balance of people deciding to say ‘yes’ or ‘no’ for term deposit.</a:t>
              </a:r>
            </a:p>
          </p:txBody>
        </p:sp>
      </p:grpSp>
      <p:grpSp>
        <p:nvGrpSpPr>
          <p:cNvPr id="142" name="Google Shape;98;p18"/>
          <p:cNvGrpSpPr/>
          <p:nvPr/>
        </p:nvGrpSpPr>
        <p:grpSpPr>
          <a:xfrm>
            <a:off x="1062249" y="3661700"/>
            <a:ext cx="3270301" cy="1323301"/>
            <a:chOff x="0" y="0"/>
            <a:chExt cx="3270299" cy="1323300"/>
          </a:xfrm>
        </p:grpSpPr>
        <p:sp>
          <p:nvSpPr>
            <p:cNvPr id="140" name="Quote Bubble"/>
            <p:cNvSpPr/>
            <p:nvPr/>
          </p:nvSpPr>
          <p:spPr>
            <a:xfrm>
              <a:off x="0" y="0"/>
              <a:ext cx="3270300" cy="1323301"/>
            </a:xfrm>
            <a:prstGeom prst="wedgeEllipseCallout">
              <a:avLst>
                <a:gd name="adj1" fmla="val -27782"/>
                <a:gd name="adj2" fmla="val -82734"/>
              </a:avLst>
            </a:prstGeom>
            <a:noFill/>
            <a:ln w="9525" cap="flat">
              <a:solidFill>
                <a:srgbClr val="CC0000"/>
              </a:solidFill>
              <a:prstDash val="solid"/>
              <a:round/>
            </a:ln>
            <a:effectLst/>
          </p:spPr>
          <p:txBody>
            <a:bodyPr wrap="square" lIns="0" tIns="0" rIns="0" bIns="0" numCol="1" anchor="ctr">
              <a:noAutofit/>
            </a:bodyPr>
            <a:lstStyle/>
            <a:p>
              <a:pPr>
                <a:defRPr sz="1600">
                  <a:solidFill>
                    <a:srgbClr val="134F5C"/>
                  </a:solidFill>
                  <a:latin typeface="Montserrat Medium"/>
                  <a:ea typeface="Montserrat Medium"/>
                  <a:cs typeface="Montserrat Medium"/>
                  <a:sym typeface="Montserrat Medium"/>
                </a:defRPr>
              </a:pPr>
            </a:p>
          </p:txBody>
        </p:sp>
        <p:sp>
          <p:nvSpPr>
            <p:cNvPr id="141" name="The distribution age of people deciding to say ‘yes’ or ‘no’ for term deposit."/>
            <p:cNvSpPr txBox="1"/>
            <p:nvPr/>
          </p:nvSpPr>
          <p:spPr>
            <a:xfrm>
              <a:off x="483686" y="87625"/>
              <a:ext cx="2302928" cy="1148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1600">
                  <a:solidFill>
                    <a:srgbClr val="134F5C"/>
                  </a:solidFill>
                  <a:latin typeface="Montserrat Medium"/>
                  <a:ea typeface="Montserrat Medium"/>
                  <a:cs typeface="Montserrat Medium"/>
                  <a:sym typeface="Montserrat Medium"/>
                </a:defRPr>
              </a:lvl1pPr>
            </a:lstStyle>
            <a:p>
              <a:pPr/>
              <a:r>
                <a:t>The distribution age of people deciding to say ‘yes’ or ‘no’ for term deposit.</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03;p19"/>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EDA</a:t>
            </a:r>
            <a:r>
              <a:rPr sz="2159"/>
              <a:t>(continued)</a:t>
            </a:r>
          </a:p>
        </p:txBody>
      </p:sp>
      <p:sp>
        <p:nvSpPr>
          <p:cNvPr id="145" name="Google Shape;104;p19"/>
          <p:cNvSpPr txBox="1"/>
          <p:nvPr>
            <p:ph type="body" idx="1"/>
          </p:nvPr>
        </p:nvSpPr>
        <p:spPr>
          <a:xfrm>
            <a:off x="311699" y="1152475"/>
            <a:ext cx="8520602" cy="3416400"/>
          </a:xfrm>
          <a:prstGeom prst="rect">
            <a:avLst/>
          </a:prstGeom>
        </p:spPr>
        <p:txBody>
          <a:bodyPr/>
          <a:lstStyle/>
          <a:p>
            <a:pPr marL="228600" indent="0">
              <a:buSzTx/>
              <a:buNone/>
            </a:pPr>
          </a:p>
        </p:txBody>
      </p:sp>
      <p:pic>
        <p:nvPicPr>
          <p:cNvPr id="146" name="Google Shape;105;p19" descr="Google Shape;105;p19"/>
          <p:cNvPicPr>
            <a:picLocks noChangeAspect="1"/>
          </p:cNvPicPr>
          <p:nvPr/>
        </p:nvPicPr>
        <p:blipFill>
          <a:blip r:embed="rId2">
            <a:extLst/>
          </a:blip>
          <a:stretch>
            <a:fillRect/>
          </a:stretch>
        </p:blipFill>
        <p:spPr>
          <a:xfrm>
            <a:off x="213850" y="1349874"/>
            <a:ext cx="4170851" cy="2853128"/>
          </a:xfrm>
          <a:prstGeom prst="rect">
            <a:avLst/>
          </a:prstGeom>
          <a:ln>
            <a:solidFill>
              <a:srgbClr val="CC0000"/>
            </a:solidFill>
          </a:ln>
        </p:spPr>
      </p:pic>
      <p:pic>
        <p:nvPicPr>
          <p:cNvPr id="147" name="Google Shape;106;p19" descr="Google Shape;106;p19"/>
          <p:cNvPicPr>
            <a:picLocks noChangeAspect="1"/>
          </p:cNvPicPr>
          <p:nvPr/>
        </p:nvPicPr>
        <p:blipFill>
          <a:blip r:embed="rId3">
            <a:extLst/>
          </a:blip>
          <a:stretch>
            <a:fillRect/>
          </a:stretch>
        </p:blipFill>
        <p:spPr>
          <a:xfrm>
            <a:off x="4572000" y="1349874"/>
            <a:ext cx="4378949" cy="2853127"/>
          </a:xfrm>
          <a:prstGeom prst="rect">
            <a:avLst/>
          </a:prstGeom>
          <a:ln>
            <a:solidFill>
              <a:srgbClr val="CC0000"/>
            </a:solidFill>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111;p20"/>
          <p:cNvSpPr txBox="1"/>
          <p:nvPr>
            <p:ph type="title"/>
          </p:nvPr>
        </p:nvSpPr>
        <p:spPr>
          <a:xfrm>
            <a:off x="311699" y="445025"/>
            <a:ext cx="8520602" cy="572701"/>
          </a:xfrm>
          <a:prstGeom prst="rect">
            <a:avLst/>
          </a:prstGeom>
        </p:spPr>
        <p:txBody>
          <a:bodyPr/>
          <a:lstStyle/>
          <a:p>
            <a:pPr defTabSz="822959">
              <a:defRPr b="1" sz="2520">
                <a:latin typeface="Montserrat"/>
                <a:ea typeface="Montserrat"/>
                <a:cs typeface="Montserrat"/>
                <a:sym typeface="Montserrat"/>
              </a:defRPr>
            </a:pPr>
            <a:r>
              <a:t>EDA</a:t>
            </a:r>
            <a:r>
              <a:rPr sz="2159"/>
              <a:t>(continued)</a:t>
            </a:r>
          </a:p>
        </p:txBody>
      </p:sp>
      <p:pic>
        <p:nvPicPr>
          <p:cNvPr id="150" name="Google Shape;112;p20" descr="Google Shape;112;p20"/>
          <p:cNvPicPr>
            <a:picLocks noChangeAspect="1"/>
          </p:cNvPicPr>
          <p:nvPr/>
        </p:nvPicPr>
        <p:blipFill>
          <a:blip r:embed="rId2">
            <a:extLst/>
          </a:blip>
          <a:stretch>
            <a:fillRect/>
          </a:stretch>
        </p:blipFill>
        <p:spPr>
          <a:xfrm>
            <a:off x="311699" y="1261400"/>
            <a:ext cx="5185426" cy="3067950"/>
          </a:xfrm>
          <a:prstGeom prst="rect">
            <a:avLst/>
          </a:prstGeom>
          <a:ln>
            <a:solidFill>
              <a:srgbClr val="CC0000"/>
            </a:solidFill>
          </a:ln>
        </p:spPr>
      </p:pic>
      <p:grpSp>
        <p:nvGrpSpPr>
          <p:cNvPr id="153" name="Google Shape;113;p20"/>
          <p:cNvGrpSpPr/>
          <p:nvPr/>
        </p:nvGrpSpPr>
        <p:grpSpPr>
          <a:xfrm>
            <a:off x="5702575" y="628949"/>
            <a:ext cx="3046801" cy="3700502"/>
            <a:chOff x="0" y="0"/>
            <a:chExt cx="3046800" cy="3700500"/>
          </a:xfrm>
        </p:grpSpPr>
        <p:sp>
          <p:nvSpPr>
            <p:cNvPr id="151" name="Shape"/>
            <p:cNvSpPr/>
            <p:nvPr/>
          </p:nvSpPr>
          <p:spPr>
            <a:xfrm>
              <a:off x="-1" y="-1"/>
              <a:ext cx="3046802" cy="370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00" y="19377"/>
                  </a:moveTo>
                  <a:lnTo>
                    <a:pt x="2700" y="1112"/>
                  </a:lnTo>
                  <a:cubicBezTo>
                    <a:pt x="2700" y="498"/>
                    <a:pt x="3304" y="0"/>
                    <a:pt x="4050" y="0"/>
                  </a:cubicBezTo>
                  <a:lnTo>
                    <a:pt x="20250" y="0"/>
                  </a:lnTo>
                  <a:cubicBezTo>
                    <a:pt x="20996" y="0"/>
                    <a:pt x="21600" y="498"/>
                    <a:pt x="21600" y="1112"/>
                  </a:cubicBezTo>
                  <a:cubicBezTo>
                    <a:pt x="21600" y="1725"/>
                    <a:pt x="20996" y="2223"/>
                    <a:pt x="20250" y="2223"/>
                  </a:cubicBezTo>
                  <a:lnTo>
                    <a:pt x="18900" y="2223"/>
                  </a:lnTo>
                  <a:lnTo>
                    <a:pt x="18900" y="20488"/>
                  </a:lnTo>
                  <a:cubicBezTo>
                    <a:pt x="18900" y="21102"/>
                    <a:pt x="18296" y="21600"/>
                    <a:pt x="17550" y="21600"/>
                  </a:cubicBezTo>
                  <a:lnTo>
                    <a:pt x="1350" y="21600"/>
                  </a:lnTo>
                  <a:cubicBezTo>
                    <a:pt x="604" y="21600"/>
                    <a:pt x="0" y="21102"/>
                    <a:pt x="0" y="20488"/>
                  </a:cubicBezTo>
                  <a:cubicBezTo>
                    <a:pt x="0" y="19875"/>
                    <a:pt x="604" y="19377"/>
                    <a:pt x="1350" y="19377"/>
                  </a:cubicBezTo>
                  <a:close/>
                  <a:moveTo>
                    <a:pt x="4050" y="0"/>
                  </a:moveTo>
                  <a:cubicBezTo>
                    <a:pt x="4796" y="0"/>
                    <a:pt x="5400" y="498"/>
                    <a:pt x="5400" y="1112"/>
                  </a:cubicBezTo>
                  <a:cubicBezTo>
                    <a:pt x="5400" y="1725"/>
                    <a:pt x="4796" y="2223"/>
                    <a:pt x="4050" y="2223"/>
                  </a:cubicBezTo>
                  <a:cubicBezTo>
                    <a:pt x="3677" y="2223"/>
                    <a:pt x="3375" y="1974"/>
                    <a:pt x="3375" y="1667"/>
                  </a:cubicBezTo>
                  <a:cubicBezTo>
                    <a:pt x="3375" y="1360"/>
                    <a:pt x="3677" y="1112"/>
                    <a:pt x="4050" y="1112"/>
                  </a:cubicBezTo>
                  <a:lnTo>
                    <a:pt x="5400" y="1112"/>
                  </a:lnTo>
                  <a:moveTo>
                    <a:pt x="18900" y="2223"/>
                  </a:moveTo>
                  <a:lnTo>
                    <a:pt x="4050" y="2223"/>
                  </a:lnTo>
                  <a:moveTo>
                    <a:pt x="1350" y="19377"/>
                  </a:moveTo>
                  <a:cubicBezTo>
                    <a:pt x="1723" y="19377"/>
                    <a:pt x="2025" y="19626"/>
                    <a:pt x="2025" y="19933"/>
                  </a:cubicBezTo>
                  <a:cubicBezTo>
                    <a:pt x="2025" y="20240"/>
                    <a:pt x="1723" y="20488"/>
                    <a:pt x="1350" y="20488"/>
                  </a:cubicBezTo>
                  <a:lnTo>
                    <a:pt x="2700" y="20488"/>
                  </a:lnTo>
                  <a:moveTo>
                    <a:pt x="1350" y="21600"/>
                  </a:moveTo>
                  <a:cubicBezTo>
                    <a:pt x="2096" y="21600"/>
                    <a:pt x="2700" y="21102"/>
                    <a:pt x="2700" y="20488"/>
                  </a:cubicBezTo>
                  <a:lnTo>
                    <a:pt x="2700" y="19377"/>
                  </a:lnTo>
                </a:path>
              </a:pathLst>
            </a:custGeom>
            <a:noFill/>
            <a:ln w="9525" cap="flat">
              <a:solidFill>
                <a:srgbClr val="CC0000"/>
              </a:solidFill>
              <a:prstDash val="solid"/>
              <a:round/>
            </a:ln>
            <a:effectLst/>
          </p:spPr>
          <p:txBody>
            <a:bodyPr wrap="square" lIns="0" tIns="0" rIns="0" bIns="0" numCol="1" anchor="ctr">
              <a:noAutofit/>
            </a:bodyPr>
            <a:lstStyle/>
            <a:p>
              <a:pPr>
                <a:defRPr sz="1500">
                  <a:solidFill>
                    <a:srgbClr val="134F5C"/>
                  </a:solidFill>
                  <a:latin typeface="Montserrat Medium"/>
                  <a:ea typeface="Montserrat Medium"/>
                  <a:cs typeface="Montserrat Medium"/>
                  <a:sym typeface="Montserrat Medium"/>
                </a:defRPr>
              </a:pPr>
            </a:p>
          </p:txBody>
        </p:sp>
        <p:sp>
          <p:nvSpPr>
            <p:cNvPr id="152" name="This features on first glance looks of great relevance for the model, but it needs to be dropped as it is futuristic.…"/>
            <p:cNvSpPr txBox="1"/>
            <p:nvPr/>
          </p:nvSpPr>
          <p:spPr>
            <a:xfrm>
              <a:off x="385612" y="368137"/>
              <a:ext cx="2275576" cy="3154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indent="457200">
                <a:defRPr>
                  <a:solidFill>
                    <a:srgbClr val="000000"/>
                  </a:solidFill>
                </a:defRPr>
              </a:pPr>
              <a:endParaRPr sz="1500">
                <a:solidFill>
                  <a:srgbClr val="134F5C"/>
                </a:solidFill>
                <a:latin typeface="Montserrat Medium"/>
                <a:ea typeface="Montserrat Medium"/>
                <a:cs typeface="Montserrat Medium"/>
                <a:sym typeface="Montserrat Medium"/>
              </a:endParaRPr>
            </a:p>
            <a:p>
              <a:pPr marL="457200" indent="-323850">
                <a:buClr>
                  <a:srgbClr val="134F5C"/>
                </a:buClr>
                <a:buSzPts val="1500"/>
                <a:buFont typeface="Helvetica"/>
                <a:buChar char="●"/>
                <a:defRPr sz="1500">
                  <a:solidFill>
                    <a:srgbClr val="134F5C"/>
                  </a:solidFill>
                  <a:latin typeface="Montserrat Medium"/>
                  <a:ea typeface="Montserrat Medium"/>
                  <a:cs typeface="Montserrat Medium"/>
                  <a:sym typeface="Montserrat Medium"/>
                </a:defRPr>
              </a:pPr>
              <a:r>
                <a:t>This features on first glance looks of great relevance for the model, but it needs to be dropped as it is futuristic.</a:t>
              </a:r>
            </a:p>
            <a:p>
              <a:pPr indent="457200">
                <a:defRPr>
                  <a:solidFill>
                    <a:srgbClr val="000000"/>
                  </a:solidFill>
                </a:defRPr>
              </a:pPr>
              <a:endParaRPr sz="1500">
                <a:solidFill>
                  <a:srgbClr val="134F5C"/>
                </a:solidFill>
                <a:latin typeface="Montserrat Medium"/>
                <a:ea typeface="Montserrat Medium"/>
                <a:cs typeface="Montserrat Medium"/>
                <a:sym typeface="Montserrat Medium"/>
              </a:endParaRPr>
            </a:p>
            <a:p>
              <a:pPr marL="457200" indent="-323850">
                <a:buClr>
                  <a:srgbClr val="134F5C"/>
                </a:buClr>
                <a:buSzPts val="1500"/>
                <a:buFont typeface="Helvetica"/>
                <a:buChar char="●"/>
                <a:defRPr sz="1500">
                  <a:solidFill>
                    <a:srgbClr val="134F5C"/>
                  </a:solidFill>
                  <a:latin typeface="Montserrat Medium"/>
                  <a:ea typeface="Montserrat Medium"/>
                  <a:cs typeface="Montserrat Medium"/>
                  <a:sym typeface="Montserrat Medium"/>
                </a:defRPr>
              </a:pPr>
              <a:r>
                <a:t>It has nothing to do with prediction of successful subscriptions.</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18;p21"/>
          <p:cNvSpPr txBox="1"/>
          <p:nvPr>
            <p:ph type="title"/>
          </p:nvPr>
        </p:nvSpPr>
        <p:spPr>
          <a:xfrm>
            <a:off x="311699" y="445025"/>
            <a:ext cx="8520602" cy="572701"/>
          </a:xfrm>
          <a:prstGeom prst="rect">
            <a:avLst/>
          </a:prstGeom>
        </p:spPr>
        <p:txBody>
          <a:bodyPr/>
          <a:lstStyle>
            <a:lvl1pPr defTabSz="822959">
              <a:defRPr b="1" sz="2520">
                <a:latin typeface="Montserrat"/>
                <a:ea typeface="Montserrat"/>
                <a:cs typeface="Montserrat"/>
                <a:sym typeface="Montserrat"/>
              </a:defRPr>
            </a:lvl1pPr>
          </a:lstStyle>
          <a:p>
            <a:pPr/>
            <a:r>
              <a:t>Feature Engineering</a:t>
            </a:r>
          </a:p>
        </p:txBody>
      </p:sp>
      <p:pic>
        <p:nvPicPr>
          <p:cNvPr id="156" name="Google Shape;119;p21" descr="Google Shape;119;p21"/>
          <p:cNvPicPr>
            <a:picLocks noChangeAspect="1"/>
          </p:cNvPicPr>
          <p:nvPr/>
        </p:nvPicPr>
        <p:blipFill>
          <a:blip r:embed="rId2">
            <a:extLst/>
          </a:blip>
          <a:stretch>
            <a:fillRect/>
          </a:stretch>
        </p:blipFill>
        <p:spPr>
          <a:xfrm>
            <a:off x="731000" y="1017724"/>
            <a:ext cx="3364227" cy="1949751"/>
          </a:xfrm>
          <a:prstGeom prst="rect">
            <a:avLst/>
          </a:prstGeom>
          <a:ln>
            <a:solidFill>
              <a:srgbClr val="CC0000"/>
            </a:solidFill>
          </a:ln>
        </p:spPr>
      </p:pic>
      <p:pic>
        <p:nvPicPr>
          <p:cNvPr id="157" name="Google Shape;120;p21" descr="Google Shape;120;p21"/>
          <p:cNvPicPr>
            <a:picLocks noChangeAspect="1"/>
          </p:cNvPicPr>
          <p:nvPr/>
        </p:nvPicPr>
        <p:blipFill>
          <a:blip r:embed="rId3">
            <a:extLst/>
          </a:blip>
          <a:stretch>
            <a:fillRect/>
          </a:stretch>
        </p:blipFill>
        <p:spPr>
          <a:xfrm>
            <a:off x="4410350" y="1017724"/>
            <a:ext cx="3528527" cy="1949751"/>
          </a:xfrm>
          <a:prstGeom prst="rect">
            <a:avLst/>
          </a:prstGeom>
          <a:ln>
            <a:solidFill>
              <a:srgbClr val="CC0000"/>
            </a:solidFill>
          </a:ln>
        </p:spPr>
      </p:pic>
      <p:pic>
        <p:nvPicPr>
          <p:cNvPr id="158" name="Google Shape;121;p21" descr="Google Shape;121;p21"/>
          <p:cNvPicPr>
            <a:picLocks noChangeAspect="1"/>
          </p:cNvPicPr>
          <p:nvPr/>
        </p:nvPicPr>
        <p:blipFill>
          <a:blip r:embed="rId4">
            <a:extLst/>
          </a:blip>
          <a:stretch>
            <a:fillRect/>
          </a:stretch>
        </p:blipFill>
        <p:spPr>
          <a:xfrm>
            <a:off x="731000" y="3158775"/>
            <a:ext cx="3364225" cy="1839150"/>
          </a:xfrm>
          <a:prstGeom prst="rect">
            <a:avLst/>
          </a:prstGeom>
          <a:ln>
            <a:solidFill>
              <a:srgbClr val="CC0000"/>
            </a:solidFill>
          </a:ln>
        </p:spPr>
      </p:pic>
      <p:pic>
        <p:nvPicPr>
          <p:cNvPr id="159" name="Google Shape;122;p21" descr="Google Shape;122;p21"/>
          <p:cNvPicPr>
            <a:picLocks noChangeAspect="1"/>
          </p:cNvPicPr>
          <p:nvPr/>
        </p:nvPicPr>
        <p:blipFill>
          <a:blip r:embed="rId5">
            <a:extLst/>
          </a:blip>
          <a:stretch>
            <a:fillRect/>
          </a:stretch>
        </p:blipFill>
        <p:spPr>
          <a:xfrm>
            <a:off x="4410350" y="3158775"/>
            <a:ext cx="3528525" cy="1839150"/>
          </a:xfrm>
          <a:prstGeom prst="rect">
            <a:avLst/>
          </a:prstGeom>
          <a:ln>
            <a:solidFill>
              <a:srgbClr val="CC0000"/>
            </a:solidFill>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CC0000"/>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4F5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34F5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C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