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firstRow>
  </a:tblStyle>
  <a:tblStyle styleId="{EEE7283C-3CF3-47DC-8721-378D4A62B228}"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firstRow>
  </a:tblStyle>
  <a:tblStyle styleId="{CF821DB8-F4EB-4A41-A1BA-3FCAFE7338EE}"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firstRow>
  </a:tblStyle>
  <a:tblStyle styleId="{33BA23B1-9221-436E-865A-0063620EA4FD}" styleName="">
    <a:tblBg/>
    <a:wholeTbl>
      <a:tcTxStyle b="off" i="off">
        <a:fontRef idx="minor">
          <a:srgbClr val="CC0000"/>
        </a:fontRef>
        <a:srgbClr val="CC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E6E6"/>
          </a:solidFill>
        </a:fill>
      </a:tcStyle>
    </a:wholeTbl>
    <a:band2H>
      <a:tcTxStyle b="def" i="def"/>
      <a:tcStyle>
        <a:tcBdr/>
        <a:fill>
          <a:solidFill>
            <a:srgbClr val="134F5C"/>
          </a:solidFill>
        </a:fill>
      </a:tcStyle>
    </a:band2H>
    <a:firstCol>
      <a:tcTxStyle b="on" i="off">
        <a:fontRef idx="minor">
          <a:srgbClr val="134F5C"/>
        </a:fontRef>
        <a:srgbClr val="134F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CC0000"/>
        </a:fontRef>
        <a:srgbClr val="CC0000"/>
      </a:tcTxStyle>
      <a:tcStyle>
        <a:tcBdr>
          <a:left>
            <a:ln w="12700" cap="flat">
              <a:noFill/>
              <a:miter lim="400000"/>
            </a:ln>
          </a:left>
          <a:right>
            <a:ln w="12700" cap="flat">
              <a:noFill/>
              <a:miter lim="400000"/>
            </a:ln>
          </a:right>
          <a:top>
            <a:ln w="50800" cap="flat">
              <a:solidFill>
                <a:srgbClr val="CC0000"/>
              </a:solidFill>
              <a:prstDash val="solid"/>
              <a:round/>
            </a:ln>
          </a:top>
          <a:bottom>
            <a:ln w="25400" cap="flat">
              <a:solidFill>
                <a:srgbClr val="CC0000"/>
              </a:solidFill>
              <a:prstDash val="solid"/>
              <a:round/>
            </a:ln>
          </a:bottom>
          <a:insideH>
            <a:ln w="12700" cap="flat">
              <a:noFill/>
              <a:miter lim="400000"/>
            </a:ln>
          </a:insideH>
          <a:insideV>
            <a:ln w="12700" cap="flat">
              <a:noFill/>
              <a:miter lim="400000"/>
            </a:ln>
          </a:insideV>
        </a:tcBdr>
        <a:fill>
          <a:solidFill>
            <a:srgbClr val="134F5C"/>
          </a:solidFill>
        </a:fill>
      </a:tcStyle>
    </a:lastRow>
    <a:firstRow>
      <a:tcTxStyle b="on" i="off">
        <a:fontRef idx="minor">
          <a:srgbClr val="134F5C"/>
        </a:fontRef>
        <a:srgbClr val="134F5C"/>
      </a:tcTxStyle>
      <a:tcStyle>
        <a:tcBdr>
          <a:left>
            <a:ln w="12700" cap="flat">
              <a:noFill/>
              <a:miter lim="400000"/>
            </a:ln>
          </a:left>
          <a:right>
            <a:ln w="12700" cap="flat">
              <a:noFill/>
              <a:miter lim="400000"/>
            </a:ln>
          </a:right>
          <a:top>
            <a:ln w="25400" cap="flat">
              <a:solidFill>
                <a:srgbClr val="CC0000"/>
              </a:solidFill>
              <a:prstDash val="solid"/>
              <a:round/>
            </a:ln>
          </a:top>
          <a:bottom>
            <a:ln w="25400" cap="flat">
              <a:solidFill>
                <a:srgbClr val="CC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ECCACA"/>
          </a:solidFill>
        </a:fill>
      </a:tcStyle>
    </a:wholeTbl>
    <a:band2H>
      <a:tcTxStyle b="def" i="def"/>
      <a:tcStyle>
        <a:tcBdr/>
        <a:fill>
          <a:solidFill>
            <a:srgbClr val="F6E6E6"/>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lvl1pPr>
              <a:defRPr sz="1100"/>
            </a:lvl1pPr>
          </a:lstStyle>
          <a:p>
            <a:pPr/>
            <a:r>
              <a:t>Negative Neutral and Positive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3"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pic>
        <p:nvPicPr>
          <p:cNvPr id="99"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100" name="xx%"/>
          <p:cNvSpPr txBox="1"/>
          <p:nvPr>
            <p:ph type="title" hasCustomPrompt="1"/>
          </p:nvPr>
        </p:nvSpPr>
        <p:spPr>
          <a:xfrm>
            <a:off x="311699" y="1106125"/>
            <a:ext cx="8520602" cy="1963801"/>
          </a:xfrm>
          <a:prstGeom prst="rect">
            <a:avLst/>
          </a:prstGeom>
        </p:spPr>
        <p:txBody>
          <a:bodyPr anchor="b"/>
          <a:lstStyle>
            <a:lvl1pPr algn="ctr">
              <a:defRPr sz="12000"/>
            </a:lvl1pPr>
          </a:lstStyle>
          <a:p>
            <a:pPr/>
            <a:r>
              <a:t>xx%</a:t>
            </a:r>
          </a:p>
        </p:txBody>
      </p:sp>
      <p:sp>
        <p:nvSpPr>
          <p:cNvPr id="101" name="Body Level One…"/>
          <p:cNvSpPr txBox="1"/>
          <p:nvPr>
            <p:ph type="body" sz="half" idx="1"/>
          </p:nvPr>
        </p:nvSpPr>
        <p:spPr>
          <a:xfrm>
            <a:off x="311699" y="3152225"/>
            <a:ext cx="8520602" cy="13005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09"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31"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2" name="Google Shape;24;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50"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51" name="Title Text"/>
          <p:cNvSpPr txBox="1"/>
          <p:nvPr>
            <p:ph type="title"/>
          </p:nvPr>
        </p:nvSpPr>
        <p:spPr>
          <a:prstGeom prst="rect">
            <a:avLst/>
          </a:prstGeom>
        </p:spPr>
        <p:txBody>
          <a:bodyPr/>
          <a:lstStyle/>
          <a:p>
            <a:pPr/>
            <a:r>
              <a:t>Title Text</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59"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60"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61"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pic>
        <p:nvPicPr>
          <p:cNvPr id="69"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70"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78"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79" name="Google Shape;37;p9"/>
          <p:cNvSpPr/>
          <p:nvPr/>
        </p:nvSpPr>
        <p:spPr>
          <a:xfrm>
            <a:off x="4572000" y="-125"/>
            <a:ext cx="4572000" cy="5143501"/>
          </a:xfrm>
          <a:prstGeom prst="rect">
            <a:avLst/>
          </a:prstGeom>
          <a:solidFill>
            <a:srgbClr val="FFF1F1"/>
          </a:solidFill>
          <a:ln w="12700">
            <a:miter lim="400000"/>
          </a:ln>
        </p:spPr>
        <p:txBody>
          <a:bodyPr lIns="0" tIns="0" rIns="0" bIns="0" anchor="ctr"/>
          <a:lstStyle/>
          <a:p>
            <a:pPr>
              <a:defRPr>
                <a:solidFill>
                  <a:srgbClr val="000000"/>
                </a:solidFill>
              </a:defRPr>
            </a:pPr>
          </a:p>
        </p:txBody>
      </p:sp>
      <p:sp>
        <p:nvSpPr>
          <p:cNvPr id="80"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81"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82" name="Google Shape;40;p9"/>
          <p:cNvSpPr txBox="1"/>
          <p:nvPr>
            <p:ph type="body" sz="half" idx="21"/>
          </p:nvPr>
        </p:nvSpPr>
        <p:spPr>
          <a:xfrm>
            <a:off x="4939500" y="724074"/>
            <a:ext cx="3837000" cy="3695102"/>
          </a:xfrm>
          <a:prstGeom prst="rect">
            <a:avLst/>
          </a:prstGeom>
        </p:spPr>
        <p:txBody>
          <a:bodyPr anchor="ctr"/>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90"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91"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rgbClr val="F5FD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ltk.org/"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55;p13"/>
          <p:cNvSpPr txBox="1"/>
          <p:nvPr>
            <p:ph type="ctrTitle"/>
          </p:nvPr>
        </p:nvSpPr>
        <p:spPr>
          <a:xfrm>
            <a:off x="315750" y="520550"/>
            <a:ext cx="8512500" cy="4305001"/>
          </a:xfrm>
          <a:prstGeom prst="rect">
            <a:avLst/>
          </a:prstGeom>
        </p:spPr>
        <p:txBody>
          <a:bodyPr/>
          <a:lstStyle/>
          <a:p>
            <a:pPr indent="905256" algn="l" defTabSz="603504">
              <a:defRPr sz="3432"/>
            </a:pPr>
            <a:endParaRPr b="1" sz="2772">
              <a:latin typeface="Montserrat"/>
              <a:ea typeface="Montserrat"/>
              <a:cs typeface="Montserrat"/>
              <a:sym typeface="Montserrat"/>
            </a:endParaRPr>
          </a:p>
          <a:p>
            <a:pPr indent="905256" algn="l" defTabSz="603504">
              <a:defRPr sz="3432"/>
            </a:pPr>
            <a:endParaRPr b="1" sz="2772">
              <a:latin typeface="Montserrat"/>
              <a:ea typeface="Montserrat"/>
              <a:cs typeface="Montserrat"/>
              <a:sym typeface="Montserrat"/>
            </a:endParaRPr>
          </a:p>
          <a:p>
            <a:pPr indent="905256" algn="l" defTabSz="603504">
              <a:defRPr sz="3432"/>
            </a:pPr>
            <a:endParaRPr b="1" sz="2772">
              <a:latin typeface="Montserrat"/>
              <a:ea typeface="Montserrat"/>
              <a:cs typeface="Montserrat"/>
              <a:sym typeface="Montserrat"/>
            </a:endParaRPr>
          </a:p>
          <a:p>
            <a:pPr indent="905256" algn="l" defTabSz="603504">
              <a:defRPr sz="3432"/>
            </a:pPr>
            <a:endParaRPr b="1" sz="2772">
              <a:latin typeface="Montserrat"/>
              <a:ea typeface="Montserrat"/>
              <a:cs typeface="Montserrat"/>
              <a:sym typeface="Montserrat"/>
            </a:endParaRPr>
          </a:p>
          <a:p>
            <a:pPr indent="905256" algn="l" defTabSz="603504">
              <a:defRPr sz="3432"/>
            </a:pPr>
            <a:endParaRPr b="1" sz="2772">
              <a:latin typeface="Montserrat"/>
              <a:ea typeface="Montserrat"/>
              <a:cs typeface="Montserrat"/>
              <a:sym typeface="Montserrat"/>
            </a:endParaRPr>
          </a:p>
          <a:p>
            <a:pPr indent="905256" algn="l" defTabSz="603504">
              <a:defRPr sz="3432"/>
            </a:pPr>
            <a:endParaRPr b="1" sz="2772">
              <a:latin typeface="Montserrat"/>
              <a:ea typeface="Montserrat"/>
              <a:cs typeface="Montserrat"/>
              <a:sym typeface="Montserrat"/>
            </a:endParaRPr>
          </a:p>
          <a:p>
            <a:pPr indent="905256" algn="l" defTabSz="603504">
              <a:defRPr sz="3432"/>
            </a:pPr>
            <a:endParaRPr b="1" sz="2772">
              <a:latin typeface="Montserrat"/>
              <a:ea typeface="Montserrat"/>
              <a:cs typeface="Montserrat"/>
              <a:sym typeface="Montserrat"/>
            </a:endParaRPr>
          </a:p>
          <a:p>
            <a:pPr indent="905256" algn="l" defTabSz="603504">
              <a:defRPr b="1" sz="2772">
                <a:latin typeface="Montserrat"/>
                <a:ea typeface="Montserrat"/>
                <a:cs typeface="Montserrat"/>
                <a:sym typeface="Montserrat"/>
              </a:defRPr>
            </a:pPr>
            <a:r>
              <a:t>Capstone Project: Sentiment Analysis</a:t>
            </a:r>
          </a:p>
          <a:p>
            <a:pPr algn="l" defTabSz="603504">
              <a:defRPr sz="3432"/>
            </a:pPr>
            <a:endParaRPr b="1" sz="1056">
              <a:solidFill>
                <a:srgbClr val="134F5C"/>
              </a:solidFill>
              <a:latin typeface="Montserrat"/>
              <a:ea typeface="Montserrat"/>
              <a:cs typeface="Montserrat"/>
              <a:sym typeface="Montserrat"/>
            </a:endParaRPr>
          </a:p>
          <a:p>
            <a:pPr algn="l" defTabSz="603504">
              <a:defRPr sz="3432"/>
            </a:pPr>
            <a:endParaRPr b="1" sz="1056">
              <a:solidFill>
                <a:srgbClr val="134F5C"/>
              </a:solidFill>
              <a:latin typeface="Montserrat"/>
              <a:ea typeface="Montserrat"/>
              <a:cs typeface="Montserrat"/>
              <a:sym typeface="Montserrat"/>
            </a:endParaRPr>
          </a:p>
          <a:p>
            <a:pPr defTabSz="603504">
              <a:defRPr b="1" sz="1056" u="sng">
                <a:solidFill>
                  <a:srgbClr val="134F5C"/>
                </a:solidFill>
                <a:latin typeface="Montserrat"/>
                <a:ea typeface="Montserrat"/>
                <a:cs typeface="Montserrat"/>
                <a:sym typeface="Montserrat"/>
              </a:defRPr>
            </a:pPr>
            <a:r>
              <a:t>Shubham Sharma</a:t>
            </a:r>
          </a:p>
          <a:p>
            <a:pPr defTabSz="603504">
              <a:defRPr sz="3432"/>
            </a:pPr>
            <a:endParaRPr b="1" sz="1056">
              <a:solidFill>
                <a:srgbClr val="134F5C"/>
              </a:solidFill>
              <a:latin typeface="Montserrat"/>
              <a:ea typeface="Montserrat"/>
              <a:cs typeface="Montserrat"/>
              <a:sym typeface="Montserrat"/>
            </a:endParaR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17;p22"/>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EDA On Sentiment Column.</a:t>
            </a:r>
          </a:p>
        </p:txBody>
      </p:sp>
      <p:sp>
        <p:nvSpPr>
          <p:cNvPr id="157" name="Google Shape;118;p22"/>
          <p:cNvSpPr txBox="1"/>
          <p:nvPr>
            <p:ph type="body" sz="half" idx="1"/>
          </p:nvPr>
        </p:nvSpPr>
        <p:spPr>
          <a:xfrm>
            <a:off x="311699" y="1152474"/>
            <a:ext cx="4373102" cy="3743101"/>
          </a:xfrm>
          <a:prstGeom prst="rect">
            <a:avLst/>
          </a:prstGeom>
        </p:spPr>
        <p:txBody>
          <a:bodyPr/>
          <a:lstStyle/>
          <a:p>
            <a:pPr>
              <a:buClr>
                <a:srgbClr val="134F5C"/>
              </a:buClr>
              <a:buFont typeface="Helvetica"/>
              <a:defRPr b="1">
                <a:solidFill>
                  <a:srgbClr val="134F5C"/>
                </a:solidFill>
                <a:latin typeface="Montserrat"/>
                <a:ea typeface="Montserrat"/>
                <a:cs typeface="Montserrat"/>
                <a:sym typeface="Montserrat"/>
              </a:defRPr>
            </a:pPr>
            <a:r>
              <a:t>Most of the peoples are having positive sentiments about various issues shows us their optimism during pandemic times.</a:t>
            </a:r>
          </a:p>
          <a:p>
            <a:pPr>
              <a:buClr>
                <a:srgbClr val="134F5C"/>
              </a:buClr>
              <a:buFont typeface="Helvetica"/>
              <a:defRPr b="1">
                <a:solidFill>
                  <a:srgbClr val="134F5C"/>
                </a:solidFill>
                <a:latin typeface="Montserrat"/>
                <a:ea typeface="Montserrat"/>
                <a:cs typeface="Montserrat"/>
                <a:sym typeface="Montserrat"/>
              </a:defRPr>
            </a:pPr>
            <a:r>
              <a:t>Very few people are having extremely negatives thoughts about Covid-19.</a:t>
            </a:r>
          </a:p>
        </p:txBody>
      </p:sp>
      <p:pic>
        <p:nvPicPr>
          <p:cNvPr id="158" name="Google Shape;119;p22" descr="Google Shape;119;p22"/>
          <p:cNvPicPr>
            <a:picLocks noChangeAspect="1"/>
          </p:cNvPicPr>
          <p:nvPr/>
        </p:nvPicPr>
        <p:blipFill>
          <a:blip r:embed="rId2">
            <a:extLst/>
          </a:blip>
          <a:stretch>
            <a:fillRect/>
          </a:stretch>
        </p:blipFill>
        <p:spPr>
          <a:xfrm>
            <a:off x="4837200" y="1170124"/>
            <a:ext cx="3834198" cy="382097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24;p23"/>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Dimensionality reduction using PCA.</a:t>
            </a:r>
          </a:p>
        </p:txBody>
      </p:sp>
      <p:sp>
        <p:nvSpPr>
          <p:cNvPr id="161" name="Google Shape;125;p23"/>
          <p:cNvSpPr txBox="1"/>
          <p:nvPr>
            <p:ph type="body" sz="quarter" idx="1"/>
          </p:nvPr>
        </p:nvSpPr>
        <p:spPr>
          <a:xfrm>
            <a:off x="1105850" y="3996175"/>
            <a:ext cx="7726500" cy="572701"/>
          </a:xfrm>
          <a:prstGeom prst="rect">
            <a:avLst/>
          </a:prstGeom>
        </p:spPr>
        <p:txBody>
          <a:bodyPr/>
          <a:lstStyle/>
          <a:p>
            <a:pPr marL="310895" indent="-233172" defTabSz="621791">
              <a:buClr>
                <a:srgbClr val="134F5C"/>
              </a:buClr>
              <a:buSzPts val="1200"/>
              <a:buFont typeface="Helvetica"/>
              <a:defRPr b="1" sz="1224">
                <a:solidFill>
                  <a:srgbClr val="134F5C"/>
                </a:solidFill>
                <a:latin typeface="Montserrat"/>
                <a:ea typeface="Montserrat"/>
                <a:cs typeface="Montserrat"/>
                <a:sym typeface="Montserrat"/>
              </a:defRPr>
            </a:pPr>
            <a:r>
              <a:t>We used PCA to reduce the features into two dimensions.</a:t>
            </a:r>
          </a:p>
          <a:p>
            <a:pPr marL="0" indent="0" defTabSz="621791">
              <a:buSzTx/>
              <a:buNone/>
              <a:defRPr sz="1224"/>
            </a:pPr>
            <a:r>
              <a:t>W</a:t>
            </a:r>
          </a:p>
        </p:txBody>
      </p:sp>
      <p:pic>
        <p:nvPicPr>
          <p:cNvPr id="162" name="Google Shape;126;p23" descr="Google Shape;126;p23"/>
          <p:cNvPicPr>
            <a:picLocks noChangeAspect="1"/>
          </p:cNvPicPr>
          <p:nvPr/>
        </p:nvPicPr>
        <p:blipFill>
          <a:blip r:embed="rId2">
            <a:extLst/>
          </a:blip>
          <a:stretch>
            <a:fillRect/>
          </a:stretch>
        </p:blipFill>
        <p:spPr>
          <a:xfrm>
            <a:off x="1105838" y="1192524"/>
            <a:ext cx="6932325" cy="275845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31;p24"/>
          <p:cNvSpPr txBox="1"/>
          <p:nvPr>
            <p:ph type="title"/>
          </p:nvPr>
        </p:nvSpPr>
        <p:spPr>
          <a:xfrm>
            <a:off x="311699" y="455999"/>
            <a:ext cx="8520602" cy="572701"/>
          </a:xfrm>
          <a:prstGeom prst="rect">
            <a:avLst/>
          </a:prstGeom>
        </p:spPr>
        <p:txBody>
          <a:bodyPr/>
          <a:lstStyle>
            <a:lvl1pPr defTabSz="822959">
              <a:defRPr b="1" sz="2520">
                <a:latin typeface="Montserrat"/>
                <a:ea typeface="Montserrat"/>
                <a:cs typeface="Montserrat"/>
                <a:sym typeface="Montserrat"/>
              </a:defRPr>
            </a:lvl1pPr>
          </a:lstStyle>
          <a:p>
            <a:pPr/>
            <a:r>
              <a:t>Data Preprocessing</a:t>
            </a:r>
          </a:p>
        </p:txBody>
      </p:sp>
      <p:sp>
        <p:nvSpPr>
          <p:cNvPr id="165" name="Google Shape;132;p24"/>
          <p:cNvSpPr txBox="1"/>
          <p:nvPr>
            <p:ph type="body" idx="1"/>
          </p:nvPr>
        </p:nvSpPr>
        <p:spPr>
          <a:xfrm>
            <a:off x="311699" y="1152474"/>
            <a:ext cx="8520602" cy="3826202"/>
          </a:xfrm>
          <a:prstGeom prst="rect">
            <a:avLst/>
          </a:prstGeom>
        </p:spPr>
        <p:txBody>
          <a:bodyPr/>
          <a:lstStyle/>
          <a:p>
            <a:pPr marL="0" indent="457200">
              <a:buSzTx/>
              <a:buNone/>
            </a:pPr>
            <a:endParaRPr b="1">
              <a:solidFill>
                <a:srgbClr val="134F5C"/>
              </a:solidFill>
              <a:latin typeface="Montserrat"/>
              <a:ea typeface="Montserrat"/>
              <a:cs typeface="Montserrat"/>
              <a:sym typeface="Montserrat"/>
            </a:endParaRPr>
          </a:p>
          <a:p>
            <a:pPr indent="-381000">
              <a:buClr>
                <a:srgbClr val="134F5C"/>
              </a:buClr>
              <a:buFont typeface="Helvetica"/>
              <a:defRPr b="1">
                <a:solidFill>
                  <a:srgbClr val="134F5C"/>
                </a:solidFill>
                <a:latin typeface="Montserrat"/>
                <a:ea typeface="Montserrat"/>
                <a:cs typeface="Montserrat"/>
                <a:sym typeface="Montserrat"/>
              </a:defRPr>
            </a:pPr>
            <a:r>
              <a:t>The preprocessing of the text data is an essential step as it makes the raw text ready for mining.</a:t>
            </a:r>
          </a:p>
          <a:p>
            <a:pPr indent="-381000">
              <a:buClr>
                <a:srgbClr val="134F5C"/>
              </a:buClr>
              <a:buFont typeface="Helvetica"/>
              <a:defRPr b="1">
                <a:solidFill>
                  <a:srgbClr val="134F5C"/>
                </a:solidFill>
                <a:latin typeface="Montserrat"/>
                <a:ea typeface="Montserrat"/>
                <a:cs typeface="Montserrat"/>
                <a:sym typeface="Montserrat"/>
              </a:defRPr>
            </a:pPr>
            <a:r>
              <a:t>The objective of this step is to clean noise those are less relevant to find the sentiment of tweets such as punctuation, special characters, numbers, and terms which don’t carry much weightage in context to the text.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37;p25"/>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Text Processing on Tweet</a:t>
            </a:r>
          </a:p>
        </p:txBody>
      </p:sp>
      <p:sp>
        <p:nvSpPr>
          <p:cNvPr id="168" name="Google Shape;138;p25"/>
          <p:cNvSpPr txBox="1"/>
          <p:nvPr>
            <p:ph type="body" idx="1"/>
          </p:nvPr>
        </p:nvSpPr>
        <p:spPr>
          <a:xfrm>
            <a:off x="311699" y="1152474"/>
            <a:ext cx="8418302" cy="3539101"/>
          </a:xfrm>
          <a:prstGeom prst="rect">
            <a:avLst/>
          </a:prstGeom>
        </p:spPr>
        <p:txBody>
          <a:bodyPr/>
          <a:lstStyle>
            <a:lvl1pPr marL="0" indent="0">
              <a:buSzTx/>
              <a:buNone/>
            </a:lvl1pPr>
          </a:lstStyle>
          <a:p>
            <a:pPr/>
            <a:r>
              <a:t>wewe</a:t>
            </a:r>
          </a:p>
        </p:txBody>
      </p:sp>
      <p:pic>
        <p:nvPicPr>
          <p:cNvPr id="169" name="Google Shape;139;p25" descr="Google Shape;139;p25"/>
          <p:cNvPicPr>
            <a:picLocks noChangeAspect="1"/>
          </p:cNvPicPr>
          <p:nvPr/>
        </p:nvPicPr>
        <p:blipFill>
          <a:blip r:embed="rId2">
            <a:extLst/>
          </a:blip>
          <a:srcRect l="760" t="0" r="0" b="0"/>
          <a:stretch>
            <a:fillRect/>
          </a:stretch>
        </p:blipFill>
        <p:spPr>
          <a:xfrm>
            <a:off x="458899" y="1504074"/>
            <a:ext cx="8309763" cy="27553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44;p26"/>
          <p:cNvSpPr txBox="1"/>
          <p:nvPr>
            <p:ph type="title"/>
          </p:nvPr>
        </p:nvSpPr>
        <p:spPr>
          <a:xfrm>
            <a:off x="311699" y="465099"/>
            <a:ext cx="8520602" cy="572702"/>
          </a:xfrm>
          <a:prstGeom prst="rect">
            <a:avLst/>
          </a:prstGeom>
        </p:spPr>
        <p:txBody>
          <a:bodyPr/>
          <a:lstStyle>
            <a:lvl1pPr defTabSz="822959">
              <a:defRPr b="1" sz="2520">
                <a:latin typeface="Montserrat"/>
                <a:ea typeface="Montserrat"/>
                <a:cs typeface="Montserrat"/>
                <a:sym typeface="Montserrat"/>
              </a:defRPr>
            </a:lvl1pPr>
          </a:lstStyle>
          <a:p>
            <a:pPr/>
            <a:r>
              <a:t>Removing Tweeter Handle(@user)</a:t>
            </a:r>
          </a:p>
        </p:txBody>
      </p:sp>
      <p:sp>
        <p:nvSpPr>
          <p:cNvPr id="172" name="Google Shape;145;p26"/>
          <p:cNvSpPr txBox="1"/>
          <p:nvPr>
            <p:ph type="body" idx="1"/>
          </p:nvPr>
        </p:nvSpPr>
        <p:spPr>
          <a:xfrm>
            <a:off x="311699" y="1152474"/>
            <a:ext cx="8520602" cy="3800101"/>
          </a:xfrm>
          <a:prstGeom prst="rect">
            <a:avLst/>
          </a:prstGeom>
        </p:spPr>
        <p:txBody>
          <a:bodyPr/>
          <a:lstStyle>
            <a:lvl1pPr marL="0" indent="0">
              <a:buSzTx/>
              <a:buNone/>
              <a:defRPr b="1">
                <a:solidFill>
                  <a:srgbClr val="134F5C"/>
                </a:solidFill>
                <a:latin typeface="Montserrat"/>
                <a:ea typeface="Montserrat"/>
                <a:cs typeface="Montserrat"/>
                <a:sym typeface="Montserrat"/>
              </a:defRPr>
            </a:lvl1pPr>
          </a:lstStyle>
          <a:p>
            <a:pPr/>
            <a:r>
              <a:t>As mentioned earlier, the tweets contain lots of twitter handles (@user). We will remove all these twitter handles from the data as they don’t convey much information.</a:t>
            </a:r>
          </a:p>
        </p:txBody>
      </p:sp>
      <p:pic>
        <p:nvPicPr>
          <p:cNvPr id="173" name="Google Shape;146;p26" descr="Google Shape;146;p26"/>
          <p:cNvPicPr>
            <a:picLocks noChangeAspect="1"/>
          </p:cNvPicPr>
          <p:nvPr/>
        </p:nvPicPr>
        <p:blipFill>
          <a:blip r:embed="rId2">
            <a:extLst/>
          </a:blip>
          <a:stretch>
            <a:fillRect/>
          </a:stretch>
        </p:blipFill>
        <p:spPr>
          <a:xfrm>
            <a:off x="458324" y="2571750"/>
            <a:ext cx="8171103" cy="7434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51;p27"/>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Removing Hashtags(#)</a:t>
            </a:r>
          </a:p>
        </p:txBody>
      </p:sp>
      <p:sp>
        <p:nvSpPr>
          <p:cNvPr id="176" name="Google Shape;152;p27"/>
          <p:cNvSpPr txBox="1"/>
          <p:nvPr>
            <p:ph type="body" idx="1"/>
          </p:nvPr>
        </p:nvSpPr>
        <p:spPr>
          <a:xfrm>
            <a:off x="311699" y="1152474"/>
            <a:ext cx="8520602" cy="3649502"/>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We have analyzed that most of the tweets are like #coronavirus #covid-19 and this tweets are almost present in all the sentiments. So there is no use of keeping these hashtags in text. It will make the data noisy and which will affect accuracy of model.</a:t>
            </a:r>
          </a:p>
          <a:p>
            <a:pPr marL="0" indent="0">
              <a:buSzTx/>
              <a:buNone/>
              <a:defRPr b="1">
                <a:solidFill>
                  <a:srgbClr val="134F5C"/>
                </a:solidFill>
                <a:latin typeface="Montserrat"/>
                <a:ea typeface="Montserrat"/>
                <a:cs typeface="Montserrat"/>
                <a:sym typeface="Montserrat"/>
              </a:defRPr>
            </a:pPr>
            <a:r>
              <a:t>Before-</a:t>
            </a:r>
          </a:p>
          <a:p>
            <a:pPr marL="0" indent="0">
              <a:buSzTx/>
              <a:buNone/>
            </a:pPr>
            <a:endParaRPr b="1">
              <a:solidFill>
                <a:srgbClr val="134F5C"/>
              </a:solidFill>
              <a:latin typeface="Montserrat"/>
              <a:ea typeface="Montserrat"/>
              <a:cs typeface="Montserrat"/>
              <a:sym typeface="Montserrat"/>
            </a:endParaRPr>
          </a:p>
          <a:p>
            <a:pPr marL="0" indent="0">
              <a:buSzTx/>
              <a:buNone/>
            </a:pPr>
            <a:endParaRPr b="1">
              <a:solidFill>
                <a:srgbClr val="134F5C"/>
              </a:solidFill>
              <a:latin typeface="Montserrat"/>
              <a:ea typeface="Montserrat"/>
              <a:cs typeface="Montserrat"/>
              <a:sym typeface="Montserrat"/>
            </a:endParaRP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After-</a:t>
            </a:r>
          </a:p>
        </p:txBody>
      </p:sp>
      <p:pic>
        <p:nvPicPr>
          <p:cNvPr id="177" name="Google Shape;153;p27" descr="Google Shape;153;p27"/>
          <p:cNvPicPr>
            <a:picLocks noChangeAspect="1"/>
          </p:cNvPicPr>
          <p:nvPr/>
        </p:nvPicPr>
        <p:blipFill>
          <a:blip r:embed="rId2">
            <a:extLst/>
          </a:blip>
          <a:stretch>
            <a:fillRect/>
          </a:stretch>
        </p:blipFill>
        <p:spPr>
          <a:xfrm>
            <a:off x="492249" y="2879200"/>
            <a:ext cx="7614826" cy="747376"/>
          </a:xfrm>
          <a:prstGeom prst="rect">
            <a:avLst/>
          </a:prstGeom>
          <a:ln w="12700">
            <a:miter lim="400000"/>
          </a:ln>
        </p:spPr>
      </p:pic>
      <p:pic>
        <p:nvPicPr>
          <p:cNvPr id="178" name="Google Shape;154;p27" descr="Google Shape;154;p27"/>
          <p:cNvPicPr>
            <a:picLocks noChangeAspect="1"/>
          </p:cNvPicPr>
          <p:nvPr/>
        </p:nvPicPr>
        <p:blipFill>
          <a:blip r:embed="rId3">
            <a:extLst/>
          </a:blip>
          <a:stretch>
            <a:fillRect/>
          </a:stretch>
        </p:blipFill>
        <p:spPr>
          <a:xfrm>
            <a:off x="622875" y="4059899"/>
            <a:ext cx="7383700" cy="63957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59;p28"/>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Removing links(https: / http:)</a:t>
            </a:r>
          </a:p>
        </p:txBody>
      </p:sp>
      <p:sp>
        <p:nvSpPr>
          <p:cNvPr id="181" name="Google Shape;160;p28"/>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We are having twitter links in the data which are not useful for our</a:t>
            </a:r>
          </a:p>
          <a:p>
            <a:pPr marL="0" indent="0">
              <a:buSzTx/>
              <a:buNone/>
              <a:defRPr b="1">
                <a:solidFill>
                  <a:srgbClr val="134F5C"/>
                </a:solidFill>
                <a:latin typeface="Montserrat"/>
                <a:ea typeface="Montserrat"/>
                <a:cs typeface="Montserrat"/>
                <a:sym typeface="Montserrat"/>
              </a:defRPr>
            </a:pPr>
            <a:r>
              <a:t>Model. It will make our data noisy.</a:t>
            </a: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Before -</a:t>
            </a:r>
          </a:p>
          <a:p>
            <a:pPr marL="0" indent="0">
              <a:buSzTx/>
              <a:buNone/>
            </a:pPr>
            <a:endParaRPr b="1">
              <a:solidFill>
                <a:srgbClr val="134F5C"/>
              </a:solidFill>
              <a:latin typeface="Montserrat"/>
              <a:ea typeface="Montserrat"/>
              <a:cs typeface="Montserrat"/>
              <a:sym typeface="Montserrat"/>
            </a:endParaRPr>
          </a:p>
          <a:p>
            <a:pPr marL="0" indent="0">
              <a:buSzTx/>
              <a:buNone/>
            </a:pPr>
            <a:endParaRPr b="1">
              <a:solidFill>
                <a:srgbClr val="134F5C"/>
              </a:solidFill>
              <a:latin typeface="Montserrat"/>
              <a:ea typeface="Montserrat"/>
              <a:cs typeface="Montserrat"/>
              <a:sym typeface="Montserrat"/>
            </a:endParaRP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After -</a:t>
            </a:r>
          </a:p>
        </p:txBody>
      </p:sp>
      <p:pic>
        <p:nvPicPr>
          <p:cNvPr id="182" name="Google Shape;161;p28" descr="Google Shape;161;p28"/>
          <p:cNvPicPr>
            <a:picLocks noChangeAspect="1"/>
          </p:cNvPicPr>
          <p:nvPr/>
        </p:nvPicPr>
        <p:blipFill>
          <a:blip r:embed="rId2">
            <a:extLst/>
          </a:blip>
          <a:stretch>
            <a:fillRect/>
          </a:stretch>
        </p:blipFill>
        <p:spPr>
          <a:xfrm>
            <a:off x="421950" y="2571750"/>
            <a:ext cx="7383700" cy="639576"/>
          </a:xfrm>
          <a:prstGeom prst="rect">
            <a:avLst/>
          </a:prstGeom>
          <a:ln w="12700">
            <a:miter lim="400000"/>
          </a:ln>
        </p:spPr>
      </p:pic>
      <p:pic>
        <p:nvPicPr>
          <p:cNvPr id="183" name="Google Shape;162;p28" descr="Google Shape;162;p28"/>
          <p:cNvPicPr>
            <a:picLocks noChangeAspect="1"/>
          </p:cNvPicPr>
          <p:nvPr/>
        </p:nvPicPr>
        <p:blipFill>
          <a:blip r:embed="rId3">
            <a:extLst/>
          </a:blip>
          <a:stretch>
            <a:fillRect/>
          </a:stretch>
        </p:blipFill>
        <p:spPr>
          <a:xfrm>
            <a:off x="421949" y="3827150"/>
            <a:ext cx="4882301" cy="50725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67;p29"/>
          <p:cNvSpPr txBox="1"/>
          <p:nvPr>
            <p:ph type="title"/>
          </p:nvPr>
        </p:nvSpPr>
        <p:spPr>
          <a:xfrm>
            <a:off x="311699" y="445025"/>
            <a:ext cx="8520602" cy="911101"/>
          </a:xfrm>
          <a:prstGeom prst="rect">
            <a:avLst/>
          </a:prstGeom>
        </p:spPr>
        <p:txBody>
          <a:bodyPr/>
          <a:lstStyle>
            <a:lvl1pPr defTabSz="777240">
              <a:defRPr b="1" sz="2380">
                <a:latin typeface="Montserrat"/>
                <a:ea typeface="Montserrat"/>
                <a:cs typeface="Montserrat"/>
                <a:sym typeface="Montserrat"/>
              </a:defRPr>
            </a:lvl1pPr>
          </a:lstStyle>
          <a:p>
            <a:pPr/>
            <a:r>
              <a:t>Removing Punctuations, Numbers, and Special Characters</a:t>
            </a:r>
          </a:p>
        </p:txBody>
      </p:sp>
      <p:sp>
        <p:nvSpPr>
          <p:cNvPr id="186" name="Google Shape;168;p29"/>
          <p:cNvSpPr txBox="1"/>
          <p:nvPr>
            <p:ph type="body" idx="1"/>
          </p:nvPr>
        </p:nvSpPr>
        <p:spPr>
          <a:xfrm>
            <a:off x="311699" y="1356124"/>
            <a:ext cx="8520602" cy="3212701"/>
          </a:xfrm>
          <a:prstGeom prst="rect">
            <a:avLst/>
          </a:prstGeom>
        </p:spPr>
        <p:txBody>
          <a:bodyPr/>
          <a:lstStyle/>
          <a:p>
            <a:pPr marL="0" indent="0">
              <a:buSzTx/>
              <a:buNone/>
              <a:defRPr b="1">
                <a:solidFill>
                  <a:srgbClr val="134F5C"/>
                </a:solidFill>
                <a:latin typeface="Montserrat"/>
                <a:ea typeface="Montserrat"/>
                <a:cs typeface="Montserrat"/>
                <a:sym typeface="Montserrat"/>
              </a:defRPr>
            </a:pPr>
            <a:r>
              <a:t>As discussed, punctuations, numbers and special characters do not help much. It is better to remove them from the text just as we removed the twitter handles,links and hashtags.</a:t>
            </a:r>
          </a:p>
          <a:p>
            <a:pPr marL="0" indent="0">
              <a:buSzTx/>
              <a:buNone/>
              <a:defRPr b="1">
                <a:solidFill>
                  <a:srgbClr val="134F5C"/>
                </a:solidFill>
                <a:latin typeface="Montserrat"/>
                <a:ea typeface="Montserrat"/>
                <a:cs typeface="Montserrat"/>
                <a:sym typeface="Montserrat"/>
              </a:defRPr>
            </a:pPr>
            <a:r>
              <a:t>Before-</a:t>
            </a:r>
          </a:p>
          <a:p>
            <a:pPr marL="0" indent="0">
              <a:buSzTx/>
              <a:buNone/>
            </a:pPr>
            <a:endParaRPr b="1">
              <a:solidFill>
                <a:srgbClr val="134F5C"/>
              </a:solidFill>
              <a:latin typeface="Montserrat"/>
              <a:ea typeface="Montserrat"/>
              <a:cs typeface="Montserrat"/>
              <a:sym typeface="Montserrat"/>
            </a:endParaRP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After-</a:t>
            </a:r>
          </a:p>
        </p:txBody>
      </p:sp>
      <p:pic>
        <p:nvPicPr>
          <p:cNvPr id="187" name="Google Shape;169;p29" descr="Google Shape;169;p29"/>
          <p:cNvPicPr>
            <a:picLocks noChangeAspect="1"/>
          </p:cNvPicPr>
          <p:nvPr/>
        </p:nvPicPr>
        <p:blipFill>
          <a:blip r:embed="rId2">
            <a:extLst/>
          </a:blip>
          <a:stretch>
            <a:fillRect/>
          </a:stretch>
        </p:blipFill>
        <p:spPr>
          <a:xfrm>
            <a:off x="783574" y="3883450"/>
            <a:ext cx="7072326" cy="386076"/>
          </a:xfrm>
          <a:prstGeom prst="rect">
            <a:avLst/>
          </a:prstGeom>
          <a:ln w="12700">
            <a:miter lim="400000"/>
          </a:ln>
        </p:spPr>
      </p:pic>
      <p:pic>
        <p:nvPicPr>
          <p:cNvPr id="188" name="Google Shape;170;p29" descr="Google Shape;170;p29"/>
          <p:cNvPicPr>
            <a:picLocks noChangeAspect="1"/>
          </p:cNvPicPr>
          <p:nvPr/>
        </p:nvPicPr>
        <p:blipFill>
          <a:blip r:embed="rId3">
            <a:extLst/>
          </a:blip>
          <a:stretch>
            <a:fillRect/>
          </a:stretch>
        </p:blipFill>
        <p:spPr>
          <a:xfrm>
            <a:off x="522374" y="2782349"/>
            <a:ext cx="7454075" cy="44237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75;p30"/>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Removing Stopwords</a:t>
            </a:r>
          </a:p>
        </p:txBody>
      </p:sp>
      <p:sp>
        <p:nvSpPr>
          <p:cNvPr id="191" name="Google Shape;176;p30"/>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Stop words are those words in natural language that have a very little meaning, such as "is", "an", "the", etc.To remove stop words from a sentence, you can divide your text into words and then remove the word if it exits in the list of stop words provided by NLTK.</a:t>
            </a: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Before -</a:t>
            </a: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After -  </a:t>
            </a:r>
          </a:p>
        </p:txBody>
      </p:sp>
      <p:pic>
        <p:nvPicPr>
          <p:cNvPr id="192" name="Google Shape;177;p30" descr="Google Shape;177;p30"/>
          <p:cNvPicPr>
            <a:picLocks noChangeAspect="1"/>
          </p:cNvPicPr>
          <p:nvPr/>
        </p:nvPicPr>
        <p:blipFill>
          <a:blip r:embed="rId2">
            <a:extLst/>
          </a:blip>
          <a:stretch>
            <a:fillRect/>
          </a:stretch>
        </p:blipFill>
        <p:spPr>
          <a:xfrm>
            <a:off x="1406450" y="2788399"/>
            <a:ext cx="7202876" cy="466476"/>
          </a:xfrm>
          <a:prstGeom prst="rect">
            <a:avLst/>
          </a:prstGeom>
          <a:ln w="12700">
            <a:miter lim="400000"/>
          </a:ln>
        </p:spPr>
      </p:pic>
      <p:pic>
        <p:nvPicPr>
          <p:cNvPr id="193" name="Google Shape;178;p30" descr="Google Shape;178;p30"/>
          <p:cNvPicPr>
            <a:picLocks noChangeAspect="1"/>
          </p:cNvPicPr>
          <p:nvPr/>
        </p:nvPicPr>
        <p:blipFill>
          <a:blip r:embed="rId3">
            <a:extLst/>
          </a:blip>
          <a:stretch>
            <a:fillRect/>
          </a:stretch>
        </p:blipFill>
        <p:spPr>
          <a:xfrm>
            <a:off x="1277550" y="3475575"/>
            <a:ext cx="6698900" cy="49216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83;p31"/>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Stemming</a:t>
            </a:r>
          </a:p>
        </p:txBody>
      </p:sp>
      <p:sp>
        <p:nvSpPr>
          <p:cNvPr id="196" name="Google Shape;184;p31"/>
          <p:cNvSpPr txBox="1"/>
          <p:nvPr>
            <p:ph type="body" idx="1"/>
          </p:nvPr>
        </p:nvSpPr>
        <p:spPr>
          <a:xfrm>
            <a:off x="311699" y="1152475"/>
            <a:ext cx="8520602" cy="3416400"/>
          </a:xfrm>
          <a:prstGeom prst="rect">
            <a:avLst/>
          </a:prstGeom>
        </p:spPr>
        <p:txBody>
          <a:bodyPr/>
          <a:lstStyle/>
          <a:p>
            <a:pPr marL="320039" indent="-240029" defTabSz="640079">
              <a:buClr>
                <a:srgbClr val="134F5C"/>
              </a:buClr>
              <a:buSzPts val="1200"/>
              <a:buFont typeface="Helvetica"/>
              <a:defRPr b="1" sz="1260">
                <a:solidFill>
                  <a:srgbClr val="134F5C"/>
                </a:solidFill>
                <a:latin typeface="Montserrat"/>
                <a:ea typeface="Montserrat"/>
                <a:cs typeface="Montserrat"/>
                <a:sym typeface="Montserrat"/>
              </a:defRPr>
            </a:pPr>
            <a:r>
              <a:t>Stemming is a rule-based process of stripping the suffixes (“ing”, “ly”, “es”, “ed”, “s” etc) from a word.</a:t>
            </a:r>
          </a:p>
          <a:p>
            <a:pPr marL="320039" indent="-240029" defTabSz="640079">
              <a:buClr>
                <a:srgbClr val="134F5C"/>
              </a:buClr>
              <a:buSzPts val="1200"/>
              <a:buFont typeface="Helvetica"/>
              <a:defRPr b="1" sz="1260">
                <a:solidFill>
                  <a:srgbClr val="134F5C"/>
                </a:solidFill>
                <a:latin typeface="Montserrat"/>
                <a:ea typeface="Montserrat"/>
                <a:cs typeface="Montserrat"/>
                <a:sym typeface="Montserrat"/>
              </a:defRPr>
            </a:pPr>
            <a:r>
              <a:t>For example – “play”, “player”, “played”, “plays” and “playing” are the different variations of the word – “play”.</a:t>
            </a:r>
          </a:p>
          <a:p>
            <a:pPr marL="320039" indent="-240029" defTabSz="640079">
              <a:buClr>
                <a:srgbClr val="134F5C"/>
              </a:buClr>
              <a:buSzPts val="1200"/>
              <a:buFont typeface="Helvetica"/>
              <a:defRPr b="1" sz="1260">
                <a:solidFill>
                  <a:srgbClr val="134F5C"/>
                </a:solidFill>
                <a:latin typeface="Montserrat"/>
                <a:ea typeface="Montserrat"/>
                <a:cs typeface="Montserrat"/>
                <a:sym typeface="Montserrat"/>
              </a:defRPr>
            </a:pPr>
            <a:r>
              <a:t>Before -</a:t>
            </a:r>
          </a:p>
          <a:p>
            <a:pPr marL="0" indent="0" defTabSz="640079">
              <a:buSzTx/>
              <a:buNone/>
              <a:defRPr sz="1260"/>
            </a:pPr>
            <a:endParaRPr b="1">
              <a:solidFill>
                <a:srgbClr val="134F5C"/>
              </a:solidFill>
              <a:latin typeface="Montserrat"/>
              <a:ea typeface="Montserrat"/>
              <a:cs typeface="Montserrat"/>
              <a:sym typeface="Montserrat"/>
            </a:endParaRPr>
          </a:p>
          <a:p>
            <a:pPr marL="0" indent="0" defTabSz="640079">
              <a:buSzTx/>
              <a:buNone/>
              <a:defRPr sz="1260"/>
            </a:pPr>
            <a:endParaRPr b="1">
              <a:solidFill>
                <a:srgbClr val="134F5C"/>
              </a:solidFill>
              <a:latin typeface="Montserrat"/>
              <a:ea typeface="Montserrat"/>
              <a:cs typeface="Montserrat"/>
              <a:sym typeface="Montserrat"/>
            </a:endParaRPr>
          </a:p>
          <a:p>
            <a:pPr marL="320039" indent="-240029" defTabSz="640079">
              <a:buClr>
                <a:srgbClr val="134F5C"/>
              </a:buClr>
              <a:buSzPts val="1200"/>
              <a:buFont typeface="Helvetica"/>
              <a:defRPr b="1" sz="1260">
                <a:solidFill>
                  <a:srgbClr val="134F5C"/>
                </a:solidFill>
                <a:latin typeface="Montserrat"/>
                <a:ea typeface="Montserrat"/>
                <a:cs typeface="Montserrat"/>
                <a:sym typeface="Montserrat"/>
              </a:defRPr>
            </a:pPr>
            <a:r>
              <a:t>After -</a:t>
            </a:r>
          </a:p>
          <a:p>
            <a:pPr marL="0" indent="0" defTabSz="640079">
              <a:buSzTx/>
              <a:buNone/>
              <a:defRPr sz="1260"/>
            </a:pPr>
            <a:endParaRPr b="1">
              <a:solidFill>
                <a:srgbClr val="134F5C"/>
              </a:solidFill>
              <a:latin typeface="Montserrat"/>
              <a:ea typeface="Montserrat"/>
              <a:cs typeface="Montserrat"/>
              <a:sym typeface="Montserrat"/>
            </a:endParaRPr>
          </a:p>
          <a:p>
            <a:pPr marL="0" indent="0" defTabSz="640079">
              <a:buSzTx/>
              <a:buNone/>
              <a:defRPr sz="1260"/>
            </a:pPr>
            <a:endParaRPr b="1">
              <a:solidFill>
                <a:srgbClr val="134F5C"/>
              </a:solidFill>
              <a:latin typeface="Montserrat"/>
              <a:ea typeface="Montserrat"/>
              <a:cs typeface="Montserrat"/>
              <a:sym typeface="Montserrat"/>
            </a:endParaRPr>
          </a:p>
          <a:p>
            <a:pPr marL="0" indent="0" defTabSz="640079">
              <a:buSzTx/>
              <a:buNone/>
              <a:defRPr sz="1260"/>
            </a:pPr>
            <a:endParaRPr b="1">
              <a:solidFill>
                <a:srgbClr val="134F5C"/>
              </a:solidFill>
              <a:latin typeface="Montserrat"/>
              <a:ea typeface="Montserrat"/>
              <a:cs typeface="Montserrat"/>
              <a:sym typeface="Montserrat"/>
            </a:endParaRPr>
          </a:p>
          <a:p>
            <a:pPr marL="0" indent="0" defTabSz="640079">
              <a:buSzTx/>
              <a:buNone/>
              <a:defRPr sz="1260"/>
            </a:pPr>
            <a:endParaRPr b="1">
              <a:solidFill>
                <a:srgbClr val="134F5C"/>
              </a:solidFill>
              <a:latin typeface="Montserrat"/>
              <a:ea typeface="Montserrat"/>
              <a:cs typeface="Montserrat"/>
              <a:sym typeface="Montserrat"/>
            </a:endParaRPr>
          </a:p>
          <a:p>
            <a:pPr marL="0" indent="0" defTabSz="640079">
              <a:buSzTx/>
              <a:buNone/>
              <a:defRPr sz="1260"/>
            </a:pPr>
            <a:endParaRPr b="1">
              <a:solidFill>
                <a:srgbClr val="134F5C"/>
              </a:solidFill>
              <a:latin typeface="Montserrat"/>
              <a:ea typeface="Montserrat"/>
              <a:cs typeface="Montserrat"/>
              <a:sym typeface="Montserrat"/>
            </a:endParaRPr>
          </a:p>
          <a:p>
            <a:pPr marL="0" indent="0" defTabSz="640079">
              <a:buSzTx/>
              <a:buNone/>
              <a:defRPr b="1" sz="1260">
                <a:solidFill>
                  <a:srgbClr val="134F5C"/>
                </a:solidFill>
                <a:latin typeface="Montserrat"/>
                <a:ea typeface="Montserrat"/>
                <a:cs typeface="Montserrat"/>
                <a:sym typeface="Montserrat"/>
              </a:defRPr>
            </a:pPr>
            <a:r>
              <a:t>After - </a:t>
            </a:r>
          </a:p>
        </p:txBody>
      </p:sp>
      <p:pic>
        <p:nvPicPr>
          <p:cNvPr id="197" name="Google Shape;185;p31" descr="Google Shape;185;p31"/>
          <p:cNvPicPr>
            <a:picLocks noChangeAspect="1"/>
          </p:cNvPicPr>
          <p:nvPr/>
        </p:nvPicPr>
        <p:blipFill>
          <a:blip r:embed="rId2">
            <a:extLst/>
          </a:blip>
          <a:stretch>
            <a:fillRect/>
          </a:stretch>
        </p:blipFill>
        <p:spPr>
          <a:xfrm>
            <a:off x="1910475" y="2725024"/>
            <a:ext cx="6829476" cy="572701"/>
          </a:xfrm>
          <a:prstGeom prst="rect">
            <a:avLst/>
          </a:prstGeom>
          <a:ln w="12700">
            <a:miter lim="400000"/>
          </a:ln>
        </p:spPr>
      </p:pic>
      <p:pic>
        <p:nvPicPr>
          <p:cNvPr id="198" name="Google Shape;186;p31" descr="Google Shape;186;p31"/>
          <p:cNvPicPr>
            <a:picLocks noChangeAspect="1"/>
          </p:cNvPicPr>
          <p:nvPr/>
        </p:nvPicPr>
        <p:blipFill>
          <a:blip r:embed="rId3">
            <a:extLst/>
          </a:blip>
          <a:stretch>
            <a:fillRect/>
          </a:stretch>
        </p:blipFill>
        <p:spPr>
          <a:xfrm>
            <a:off x="1979024" y="3867675"/>
            <a:ext cx="5776378" cy="40012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60;p14"/>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Content</a:t>
            </a:r>
          </a:p>
        </p:txBody>
      </p:sp>
      <p:sp>
        <p:nvSpPr>
          <p:cNvPr id="122" name="Google Shape;61;p14"/>
          <p:cNvSpPr txBox="1"/>
          <p:nvPr>
            <p:ph type="body" sz="half" idx="1"/>
          </p:nvPr>
        </p:nvSpPr>
        <p:spPr>
          <a:xfrm>
            <a:off x="311699" y="1152475"/>
            <a:ext cx="5154002" cy="3416400"/>
          </a:xfrm>
          <a:prstGeom prst="rect">
            <a:avLst/>
          </a:prstGeom>
        </p:spPr>
        <p:txBody>
          <a:bodyPr/>
          <a:lstStyle/>
          <a:p>
            <a:pPr>
              <a:buClr>
                <a:srgbClr val="134F5C"/>
              </a:buClr>
              <a:buFontTx/>
              <a:buAutoNum type="arabicPeriod" startAt="1"/>
              <a:defRPr b="1">
                <a:solidFill>
                  <a:srgbClr val="134F5C"/>
                </a:solidFill>
                <a:latin typeface="Montserrat"/>
                <a:ea typeface="Montserrat"/>
                <a:cs typeface="Montserrat"/>
                <a:sym typeface="Montserrat"/>
              </a:defRPr>
            </a:pPr>
            <a:r>
              <a:t>Introduction.</a:t>
            </a:r>
          </a:p>
          <a:p>
            <a:pPr>
              <a:buClr>
                <a:srgbClr val="134F5C"/>
              </a:buClr>
              <a:buFontTx/>
              <a:buAutoNum type="arabicPeriod" startAt="1"/>
              <a:defRPr b="1">
                <a:solidFill>
                  <a:srgbClr val="134F5C"/>
                </a:solidFill>
                <a:latin typeface="Montserrat"/>
                <a:ea typeface="Montserrat"/>
                <a:cs typeface="Montserrat"/>
                <a:sym typeface="Montserrat"/>
              </a:defRPr>
            </a:pPr>
            <a:r>
              <a:t>Exploratory Data Analysis.</a:t>
            </a:r>
          </a:p>
          <a:p>
            <a:pPr>
              <a:buClr>
                <a:srgbClr val="134F5C"/>
              </a:buClr>
              <a:buFontTx/>
              <a:buAutoNum type="arabicPeriod" startAt="1"/>
              <a:defRPr b="1">
                <a:solidFill>
                  <a:srgbClr val="134F5C"/>
                </a:solidFill>
                <a:latin typeface="Montserrat"/>
                <a:ea typeface="Montserrat"/>
                <a:cs typeface="Montserrat"/>
                <a:sym typeface="Montserrat"/>
              </a:defRPr>
            </a:pPr>
            <a:r>
              <a:t>Data Preprocessing.</a:t>
            </a:r>
          </a:p>
          <a:p>
            <a:pPr>
              <a:buClr>
                <a:srgbClr val="134F5C"/>
              </a:buClr>
              <a:buFontTx/>
              <a:buAutoNum type="arabicPeriod" startAt="1"/>
              <a:defRPr b="1">
                <a:solidFill>
                  <a:srgbClr val="134F5C"/>
                </a:solidFill>
                <a:latin typeface="Montserrat"/>
                <a:ea typeface="Montserrat"/>
                <a:cs typeface="Montserrat"/>
                <a:sym typeface="Montserrat"/>
              </a:defRPr>
            </a:pPr>
            <a:r>
              <a:t>Vectorization.</a:t>
            </a:r>
          </a:p>
          <a:p>
            <a:pPr>
              <a:buClr>
                <a:srgbClr val="134F5C"/>
              </a:buClr>
              <a:buFontTx/>
              <a:buAutoNum type="arabicPeriod" startAt="1"/>
              <a:defRPr b="1">
                <a:solidFill>
                  <a:srgbClr val="134F5C"/>
                </a:solidFill>
                <a:latin typeface="Montserrat"/>
                <a:ea typeface="Montserrat"/>
                <a:cs typeface="Montserrat"/>
                <a:sym typeface="Montserrat"/>
              </a:defRPr>
            </a:pPr>
            <a:r>
              <a:t>Classification.</a:t>
            </a:r>
          </a:p>
          <a:p>
            <a:pPr>
              <a:buClr>
                <a:srgbClr val="134F5C"/>
              </a:buClr>
              <a:buFontTx/>
              <a:buAutoNum type="arabicPeriod" startAt="1"/>
              <a:defRPr b="1">
                <a:solidFill>
                  <a:srgbClr val="134F5C"/>
                </a:solidFill>
                <a:latin typeface="Montserrat"/>
                <a:ea typeface="Montserrat"/>
                <a:cs typeface="Montserrat"/>
                <a:sym typeface="Montserrat"/>
              </a:defRPr>
            </a:pPr>
            <a:r>
              <a:t>Evaluation.</a:t>
            </a:r>
          </a:p>
          <a:p>
            <a:pPr>
              <a:buClr>
                <a:srgbClr val="134F5C"/>
              </a:buClr>
              <a:buFontTx/>
              <a:buAutoNum type="arabicPeriod" startAt="1"/>
              <a:defRPr b="1">
                <a:solidFill>
                  <a:srgbClr val="134F5C"/>
                </a:solidFill>
                <a:latin typeface="Montserrat"/>
                <a:ea typeface="Montserrat"/>
                <a:cs typeface="Montserrat"/>
                <a:sym typeface="Montserrat"/>
              </a:defRPr>
            </a:pPr>
            <a:r>
              <a:t>Challenges.</a:t>
            </a:r>
          </a:p>
          <a:p>
            <a:pPr>
              <a:buClr>
                <a:srgbClr val="134F5C"/>
              </a:buClr>
              <a:buFontTx/>
              <a:buAutoNum type="arabicPeriod" startAt="1"/>
              <a:defRPr b="1">
                <a:solidFill>
                  <a:srgbClr val="134F5C"/>
                </a:solidFill>
                <a:latin typeface="Montserrat"/>
                <a:ea typeface="Montserrat"/>
                <a:cs typeface="Montserrat"/>
                <a:sym typeface="Montserrat"/>
              </a:defRPr>
            </a:pPr>
            <a:r>
              <a:t>Conclusion.</a:t>
            </a:r>
          </a:p>
          <a:p>
            <a:pPr>
              <a:buClr>
                <a:srgbClr val="134F5C"/>
              </a:buClr>
              <a:buFontTx/>
              <a:buAutoNum type="arabicPeriod" startAt="1"/>
              <a:defRPr b="1">
                <a:solidFill>
                  <a:srgbClr val="134F5C"/>
                </a:solidFill>
                <a:latin typeface="Montserrat"/>
                <a:ea typeface="Montserrat"/>
                <a:cs typeface="Montserrat"/>
                <a:sym typeface="Montserrat"/>
              </a:defRPr>
            </a:pPr>
            <a:r>
              <a:t>Q&amp;A</a:t>
            </a:r>
          </a:p>
        </p:txBody>
      </p:sp>
      <p:pic>
        <p:nvPicPr>
          <p:cNvPr id="123" name="Google Shape;62;p14" descr="Google Shape;62;p14"/>
          <p:cNvPicPr>
            <a:picLocks noChangeAspect="1"/>
          </p:cNvPicPr>
          <p:nvPr/>
        </p:nvPicPr>
        <p:blipFill>
          <a:blip r:embed="rId2">
            <a:extLst/>
          </a:blip>
          <a:stretch>
            <a:fillRect/>
          </a:stretch>
        </p:blipFill>
        <p:spPr>
          <a:xfrm>
            <a:off x="5465700" y="823099"/>
            <a:ext cx="3373500" cy="33735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191;p32"/>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Lemmatization</a:t>
            </a:r>
          </a:p>
        </p:txBody>
      </p:sp>
      <p:sp>
        <p:nvSpPr>
          <p:cNvPr id="201" name="Google Shape;192;p32"/>
          <p:cNvSpPr txBox="1"/>
          <p:nvPr>
            <p:ph type="body" idx="1"/>
          </p:nvPr>
        </p:nvSpPr>
        <p:spPr>
          <a:xfrm>
            <a:off x="311699" y="1152475"/>
            <a:ext cx="8520602" cy="3416400"/>
          </a:xfrm>
          <a:prstGeom prst="rect">
            <a:avLst/>
          </a:prstGeom>
        </p:spPr>
        <p:txBody>
          <a:bodyPr/>
          <a:lstStyle/>
          <a:p>
            <a:pPr>
              <a:lnSpc>
                <a:spcPct val="155000"/>
              </a:lnSpc>
              <a:spcBef>
                <a:spcPts val="1800"/>
              </a:spcBef>
              <a:buClr>
                <a:srgbClr val="134F5C"/>
              </a:buClr>
              <a:buFont typeface="Helvetica"/>
              <a:defRPr b="1">
                <a:solidFill>
                  <a:srgbClr val="134F5C"/>
                </a:solidFill>
                <a:latin typeface="Montserrat"/>
                <a:ea typeface="Montserrat"/>
                <a:cs typeface="Montserrat"/>
                <a:sym typeface="Montserrat"/>
              </a:defRPr>
            </a:pPr>
            <a:r>
              <a:t>Lemmatization is a more powerful operation, and it takes into consideration morphological analysis of the words. It returns the lemma which is the base form of all its inflectional forms.</a:t>
            </a:r>
          </a:p>
          <a:p>
            <a:pPr>
              <a:lnSpc>
                <a:spcPct val="155000"/>
              </a:lnSpc>
              <a:buClr>
                <a:srgbClr val="134F5C"/>
              </a:buClr>
              <a:buFont typeface="Helvetica"/>
              <a:defRPr b="1">
                <a:solidFill>
                  <a:srgbClr val="134F5C"/>
                </a:solidFill>
                <a:latin typeface="Montserrat"/>
                <a:ea typeface="Montserrat"/>
                <a:cs typeface="Montserrat"/>
                <a:sym typeface="Montserrat"/>
              </a:defRPr>
            </a:pPr>
            <a:r>
              <a:t>Before -</a:t>
            </a:r>
          </a:p>
          <a:p>
            <a:pPr marL="0" indent="0">
              <a:lnSpc>
                <a:spcPct val="155000"/>
              </a:lnSpc>
              <a:spcBef>
                <a:spcPts val="1800"/>
              </a:spcBef>
              <a:buSzTx/>
              <a:buNone/>
              <a:defRPr b="1">
                <a:solidFill>
                  <a:srgbClr val="134F5C"/>
                </a:solidFill>
                <a:latin typeface="Montserrat"/>
                <a:ea typeface="Montserrat"/>
                <a:cs typeface="Montserrat"/>
                <a:sym typeface="Montserrat"/>
              </a:defRPr>
            </a:pPr>
            <a:r>
              <a:t>        After - </a:t>
            </a:r>
          </a:p>
        </p:txBody>
      </p:sp>
      <p:pic>
        <p:nvPicPr>
          <p:cNvPr id="202" name="Google Shape;193;p32" descr="Google Shape;193;p32"/>
          <p:cNvPicPr>
            <a:picLocks noChangeAspect="1"/>
          </p:cNvPicPr>
          <p:nvPr/>
        </p:nvPicPr>
        <p:blipFill>
          <a:blip r:embed="rId2">
            <a:extLst/>
          </a:blip>
          <a:stretch>
            <a:fillRect/>
          </a:stretch>
        </p:blipFill>
        <p:spPr>
          <a:xfrm>
            <a:off x="1910475" y="2725024"/>
            <a:ext cx="6829476" cy="572701"/>
          </a:xfrm>
          <a:prstGeom prst="rect">
            <a:avLst/>
          </a:prstGeom>
          <a:ln w="12700">
            <a:miter lim="400000"/>
          </a:ln>
        </p:spPr>
      </p:pic>
      <p:pic>
        <p:nvPicPr>
          <p:cNvPr id="203" name="Google Shape;194;p32" descr="Google Shape;194;p32"/>
          <p:cNvPicPr>
            <a:picLocks noChangeAspect="1"/>
          </p:cNvPicPr>
          <p:nvPr/>
        </p:nvPicPr>
        <p:blipFill>
          <a:blip r:embed="rId3">
            <a:extLst/>
          </a:blip>
          <a:stretch>
            <a:fillRect/>
          </a:stretch>
        </p:blipFill>
        <p:spPr>
          <a:xfrm>
            <a:off x="1910475" y="3388124"/>
            <a:ext cx="5262301" cy="4996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99;p33"/>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Tokenization</a:t>
            </a:r>
          </a:p>
        </p:txBody>
      </p:sp>
      <p:sp>
        <p:nvSpPr>
          <p:cNvPr id="206" name="Google Shape;200;p33"/>
          <p:cNvSpPr txBox="1"/>
          <p:nvPr>
            <p:ph type="body" idx="1"/>
          </p:nvPr>
        </p:nvSpPr>
        <p:spPr>
          <a:xfrm>
            <a:off x="311699" y="1152475"/>
            <a:ext cx="8520602" cy="3416400"/>
          </a:xfrm>
          <a:prstGeom prst="rect">
            <a:avLst/>
          </a:prstGeom>
        </p:spPr>
        <p:txBody>
          <a:bodyPr/>
          <a:lstStyle/>
          <a:p>
            <a:pPr marL="0" indent="457200">
              <a:buSzTx/>
              <a:buNone/>
            </a:pPr>
            <a:endParaRPr b="1">
              <a:solidFill>
                <a:srgbClr val="134F5C"/>
              </a:solidFill>
              <a:latin typeface="Montserrat"/>
              <a:ea typeface="Montserrat"/>
              <a:cs typeface="Montserrat"/>
              <a:sym typeface="Montserrat"/>
            </a:endParaRPr>
          </a:p>
          <a:p>
            <a:pPr marL="0" indent="45720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In tokenization we convert group of sentence into token . It is also called text segmentation or lexical analysis. It is basically splitting data into small chunk of words.</a:t>
            </a:r>
          </a:p>
          <a:p>
            <a:pPr>
              <a:buClr>
                <a:srgbClr val="134F5C"/>
              </a:buClr>
              <a:buFont typeface="Helvetica"/>
              <a:defRPr b="1">
                <a:solidFill>
                  <a:srgbClr val="134F5C"/>
                </a:solidFill>
                <a:latin typeface="Montserrat"/>
                <a:ea typeface="Montserrat"/>
                <a:cs typeface="Montserrat"/>
                <a:sym typeface="Montserrat"/>
              </a:defRPr>
            </a:pPr>
            <a:r>
              <a:t>Tokenization in python can be done by python </a:t>
            </a:r>
            <a:r>
              <a:rPr u="sng">
                <a:solidFill>
                  <a:schemeClr val="accent5"/>
                </a:solidFill>
                <a:uFill>
                  <a:solidFill>
                    <a:schemeClr val="accent5"/>
                  </a:solidFill>
                </a:uFill>
                <a:hlinkClick r:id="rId2" invalidUrl="" action="" tgtFrame="" tooltip="" history="1" highlightClick="0" endSnd="0"/>
              </a:rPr>
              <a:t>NLTK</a:t>
            </a:r>
            <a:r>
              <a:t> library’s word_tokenize() function.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205;p34"/>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Vectorization</a:t>
            </a:r>
          </a:p>
        </p:txBody>
      </p:sp>
      <p:sp>
        <p:nvSpPr>
          <p:cNvPr id="209" name="Google Shape;206;p34"/>
          <p:cNvSpPr txBox="1"/>
          <p:nvPr>
            <p:ph type="body" idx="1"/>
          </p:nvPr>
        </p:nvSpPr>
        <p:spPr>
          <a:xfrm>
            <a:off x="311699" y="1152475"/>
            <a:ext cx="8520602" cy="3416400"/>
          </a:xfrm>
          <a:prstGeom prst="rect">
            <a:avLst/>
          </a:prstGeom>
        </p:spPr>
        <p:txBody>
          <a:bodyPr/>
          <a:lstStyle/>
          <a:p>
            <a:pPr marL="0" indent="457200">
              <a:buSzTx/>
              <a:buNone/>
            </a:pPr>
            <a:endParaRPr b="1">
              <a:solidFill>
                <a:srgbClr val="134F5C"/>
              </a:solidFill>
              <a:latin typeface="Montserrat"/>
              <a:ea typeface="Montserrat"/>
              <a:cs typeface="Montserrat"/>
              <a:sym typeface="Montserrat"/>
            </a:endParaRPr>
          </a:p>
          <a:p>
            <a:pPr marL="0" indent="45720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We chose Count Vectorizer as our Vectorizer with minimum  document frequency =10.</a:t>
            </a:r>
          </a:p>
          <a:p>
            <a:pPr>
              <a:buClr>
                <a:srgbClr val="134F5C"/>
              </a:buClr>
              <a:buFont typeface="Helvetica"/>
              <a:defRPr b="1">
                <a:solidFill>
                  <a:srgbClr val="134F5C"/>
                </a:solidFill>
                <a:latin typeface="Montserrat"/>
                <a:ea typeface="Montserrat"/>
                <a:cs typeface="Montserrat"/>
                <a:sym typeface="Montserrat"/>
              </a:defRPr>
            </a:pPr>
            <a:r>
              <a:t>It will create a sparse matrix of all words and the number of times they are present in a document.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211;p35"/>
          <p:cNvSpPr txBox="1"/>
          <p:nvPr>
            <p:ph type="title"/>
          </p:nvPr>
        </p:nvSpPr>
        <p:spPr>
          <a:xfrm>
            <a:off x="311699" y="445025"/>
            <a:ext cx="8520602" cy="572701"/>
          </a:xfrm>
          <a:prstGeom prst="rect">
            <a:avLst/>
          </a:prstGeom>
        </p:spPr>
        <p:txBody>
          <a:bodyPr/>
          <a:lstStyle>
            <a:lvl1pPr defTabSz="402336">
              <a:defRPr b="1" sz="1232">
                <a:latin typeface="Montserrat"/>
                <a:ea typeface="Montserrat"/>
                <a:cs typeface="Montserrat"/>
                <a:sym typeface="Montserrat"/>
              </a:defRPr>
            </a:lvl1pPr>
          </a:lstStyle>
          <a:p>
            <a:pPr/>
            <a:r>
              <a:t>Classification</a:t>
            </a:r>
          </a:p>
        </p:txBody>
      </p:sp>
      <p:sp>
        <p:nvSpPr>
          <p:cNvPr id="212" name="Google Shape;212;p35"/>
          <p:cNvSpPr txBox="1"/>
          <p:nvPr>
            <p:ph type="body" idx="1"/>
          </p:nvPr>
        </p:nvSpPr>
        <p:spPr>
          <a:xfrm>
            <a:off x="311699" y="1152475"/>
            <a:ext cx="8520602" cy="3416400"/>
          </a:xfrm>
          <a:prstGeom prst="rect">
            <a:avLst/>
          </a:prstGeom>
        </p:spPr>
        <p:txBody>
          <a:bodyPr/>
          <a:lstStyle/>
          <a:p>
            <a:pPr marL="0" indent="0">
              <a:buSzTx/>
              <a:buNone/>
              <a:defRPr b="1" u="sng">
                <a:solidFill>
                  <a:srgbClr val="134F5C"/>
                </a:solidFill>
                <a:latin typeface="Montserrat"/>
                <a:ea typeface="Montserrat"/>
                <a:cs typeface="Montserrat"/>
                <a:sym typeface="Montserrat"/>
              </a:defRPr>
            </a:pPr>
            <a:r>
              <a:t>Models Used:</a:t>
            </a:r>
          </a:p>
          <a:p>
            <a:pPr marL="0" indent="0">
              <a:buSzTx/>
              <a:buNone/>
            </a:pPr>
            <a:endParaRPr b="1">
              <a:solidFill>
                <a:srgbClr val="134F5C"/>
              </a:solidFill>
              <a:latin typeface="Montserrat"/>
              <a:ea typeface="Montserrat"/>
              <a:cs typeface="Montserrat"/>
              <a:sym typeface="Montserrat"/>
            </a:endParaRPr>
          </a:p>
          <a:p>
            <a:pPr>
              <a:buClr>
                <a:srgbClr val="134F5C"/>
              </a:buClr>
              <a:buFontTx/>
              <a:buAutoNum type="arabicPeriod" startAt="1"/>
              <a:defRPr b="1">
                <a:solidFill>
                  <a:srgbClr val="134F5C"/>
                </a:solidFill>
                <a:latin typeface="Montserrat"/>
                <a:ea typeface="Montserrat"/>
                <a:cs typeface="Montserrat"/>
                <a:sym typeface="Montserrat"/>
              </a:defRPr>
            </a:pPr>
            <a:r>
              <a:t>Naive Bayes</a:t>
            </a:r>
          </a:p>
          <a:p>
            <a:pPr>
              <a:buClr>
                <a:srgbClr val="134F5C"/>
              </a:buClr>
              <a:buFontTx/>
              <a:buAutoNum type="arabicPeriod" startAt="1"/>
              <a:defRPr b="1">
                <a:solidFill>
                  <a:srgbClr val="134F5C"/>
                </a:solidFill>
                <a:latin typeface="Montserrat"/>
                <a:ea typeface="Montserrat"/>
                <a:cs typeface="Montserrat"/>
                <a:sym typeface="Montserrat"/>
              </a:defRPr>
            </a:pPr>
            <a:r>
              <a:t>Logistic Regression</a:t>
            </a:r>
          </a:p>
          <a:p>
            <a:pPr>
              <a:buClr>
                <a:srgbClr val="134F5C"/>
              </a:buClr>
              <a:buFontTx/>
              <a:buAutoNum type="arabicPeriod" startAt="1"/>
              <a:defRPr b="1">
                <a:solidFill>
                  <a:srgbClr val="134F5C"/>
                </a:solidFill>
                <a:latin typeface="Montserrat"/>
                <a:ea typeface="Montserrat"/>
                <a:cs typeface="Montserrat"/>
                <a:sym typeface="Montserrat"/>
              </a:defRPr>
            </a:pPr>
            <a:r>
              <a:t>Random Forest</a:t>
            </a:r>
          </a:p>
          <a:p>
            <a:pPr>
              <a:buClr>
                <a:srgbClr val="134F5C"/>
              </a:buClr>
              <a:buFontTx/>
              <a:buAutoNum type="arabicPeriod" startAt="1"/>
              <a:defRPr b="1">
                <a:solidFill>
                  <a:srgbClr val="134F5C"/>
                </a:solidFill>
                <a:latin typeface="Montserrat"/>
                <a:ea typeface="Montserrat"/>
                <a:cs typeface="Montserrat"/>
                <a:sym typeface="Montserrat"/>
              </a:defRPr>
            </a:pPr>
            <a:r>
              <a:t>XGBoost</a:t>
            </a:r>
          </a:p>
          <a:p>
            <a:pPr>
              <a:buClr>
                <a:srgbClr val="134F5C"/>
              </a:buClr>
              <a:buFontTx/>
              <a:buAutoNum type="arabicPeriod" startAt="1"/>
              <a:defRPr b="1">
                <a:solidFill>
                  <a:srgbClr val="134F5C"/>
                </a:solidFill>
                <a:latin typeface="Montserrat"/>
                <a:ea typeface="Montserrat"/>
                <a:cs typeface="Montserrat"/>
                <a:sym typeface="Montserrat"/>
              </a:defRPr>
            </a:pPr>
            <a:r>
              <a:t>Support Vector Machines</a:t>
            </a:r>
          </a:p>
          <a:p>
            <a:pPr>
              <a:buClr>
                <a:srgbClr val="134F5C"/>
              </a:buClr>
              <a:buFontTx/>
              <a:buAutoNum type="arabicPeriod" startAt="1"/>
              <a:defRPr b="1">
                <a:solidFill>
                  <a:srgbClr val="134F5C"/>
                </a:solidFill>
                <a:latin typeface="Montserrat"/>
                <a:ea typeface="Montserrat"/>
                <a:cs typeface="Montserrat"/>
                <a:sym typeface="Montserrat"/>
              </a:defRPr>
            </a:pPr>
            <a:r>
              <a:t>CatBoost</a:t>
            </a:r>
          </a:p>
          <a:p>
            <a:pPr>
              <a:buClr>
                <a:srgbClr val="134F5C"/>
              </a:buClr>
              <a:buFontTx/>
              <a:buAutoNum type="arabicPeriod" startAt="1"/>
              <a:defRPr b="1">
                <a:solidFill>
                  <a:srgbClr val="134F5C"/>
                </a:solidFill>
                <a:latin typeface="Montserrat"/>
                <a:ea typeface="Montserrat"/>
                <a:cs typeface="Montserrat"/>
                <a:sym typeface="Montserrat"/>
              </a:defRPr>
            </a:pPr>
            <a:r>
              <a:t>Stochastic Gradient Descent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17;p36"/>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Naive Bayes</a:t>
            </a:r>
          </a:p>
        </p:txBody>
      </p:sp>
      <p:sp>
        <p:nvSpPr>
          <p:cNvPr id="215" name="Google Shape;218;p36"/>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Why Naive Bayes?</a:t>
            </a:r>
          </a:p>
          <a:p>
            <a:pPr marL="0" indent="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Good accuracy for classification if the feature independence condition holds.</a:t>
            </a:r>
          </a:p>
          <a:p>
            <a:pPr>
              <a:buClr>
                <a:srgbClr val="134F5C"/>
              </a:buClr>
              <a:buFont typeface="Helvetica"/>
              <a:defRPr b="1">
                <a:solidFill>
                  <a:srgbClr val="134F5C"/>
                </a:solidFill>
                <a:latin typeface="Montserrat"/>
                <a:ea typeface="Montserrat"/>
                <a:cs typeface="Montserrat"/>
                <a:sym typeface="Montserrat"/>
              </a:defRPr>
            </a:pPr>
            <a:r>
              <a:t>Space and time effective.</a:t>
            </a:r>
          </a:p>
          <a:p>
            <a:pPr>
              <a:buClr>
                <a:srgbClr val="134F5C"/>
              </a:buClr>
              <a:buFont typeface="Helvetica"/>
              <a:defRPr b="1">
                <a:solidFill>
                  <a:srgbClr val="134F5C"/>
                </a:solidFill>
                <a:latin typeface="Montserrat"/>
                <a:ea typeface="Montserrat"/>
                <a:cs typeface="Montserrat"/>
                <a:sym typeface="Montserrat"/>
              </a:defRPr>
            </a:pPr>
            <a:r>
              <a:t>Can handle high dimensional data pretty well.</a:t>
            </a:r>
          </a:p>
          <a:p>
            <a:pPr>
              <a:buClr>
                <a:srgbClr val="134F5C"/>
              </a:buClr>
              <a:buFont typeface="Helvetica"/>
              <a:defRPr b="1">
                <a:solidFill>
                  <a:srgbClr val="134F5C"/>
                </a:solidFill>
                <a:latin typeface="Montserrat"/>
                <a:ea typeface="Montserrat"/>
                <a:cs typeface="Montserrat"/>
                <a:sym typeface="Montserrat"/>
              </a:defRPr>
            </a:pPr>
            <a:r>
              <a:t>A good baseline model.</a:t>
            </a:r>
          </a:p>
          <a:p>
            <a:pPr marL="0" indent="457200">
              <a:buSzTx/>
              <a:buNone/>
            </a:pPr>
            <a:endParaRPr b="1">
              <a:solidFill>
                <a:srgbClr val="134F5C"/>
              </a:solidFill>
              <a:latin typeface="Montserrat"/>
              <a:ea typeface="Montserrat"/>
              <a:cs typeface="Montserrat"/>
              <a:sym typeface="Montserrat"/>
            </a:endParaRPr>
          </a:p>
          <a:p>
            <a:pPr marL="0" indent="457200">
              <a:buSzTx/>
              <a:buNone/>
              <a:defRPr b="1">
                <a:solidFill>
                  <a:srgbClr val="134F5C"/>
                </a:solidFill>
                <a:latin typeface="Montserrat"/>
                <a:ea typeface="Montserrat"/>
                <a:cs typeface="Montserrat"/>
                <a:sym typeface="Montserrat"/>
              </a:defRPr>
            </a:pPr>
            <a:r>
              <a:t>Multi class classification accuracy:</a:t>
            </a:r>
          </a:p>
          <a:p>
            <a:pPr marL="0" indent="457200">
              <a:buSzTx/>
              <a:buNone/>
              <a:defRPr sz="1000">
                <a:solidFill>
                  <a:schemeClr val="accent2"/>
                </a:solidFill>
                <a:latin typeface="Courier New"/>
                <a:ea typeface="Courier New"/>
                <a:cs typeface="Courier New"/>
                <a:sym typeface="Courier New"/>
              </a:defRPr>
            </a:pPr>
            <a:r>
              <a:t>training accuracy Score    :  0.6931511009870919</a:t>
            </a:r>
          </a:p>
          <a:p>
            <a:pPr marL="0" indent="457200">
              <a:buSzTx/>
              <a:buNone/>
              <a:defRPr sz="1000">
                <a:solidFill>
                  <a:schemeClr val="accent2"/>
                </a:solidFill>
                <a:latin typeface="Courier New"/>
                <a:ea typeface="Courier New"/>
                <a:cs typeface="Courier New"/>
                <a:sym typeface="Courier New"/>
              </a:defRPr>
            </a:pPr>
            <a:r>
              <a:t>Validation accuracy Score :  0.47947035957240036</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23;p37"/>
          <p:cNvSpPr txBox="1"/>
          <p:nvPr>
            <p:ph type="title"/>
          </p:nvPr>
        </p:nvSpPr>
        <p:spPr>
          <a:xfrm>
            <a:off x="311699" y="408874"/>
            <a:ext cx="8520602" cy="572702"/>
          </a:xfrm>
          <a:prstGeom prst="rect">
            <a:avLst/>
          </a:prstGeom>
        </p:spPr>
        <p:txBody>
          <a:bodyPr/>
          <a:lstStyle>
            <a:lvl1pPr defTabSz="822959">
              <a:defRPr b="1" sz="2520">
                <a:latin typeface="Montserrat"/>
                <a:ea typeface="Montserrat"/>
                <a:cs typeface="Montserrat"/>
                <a:sym typeface="Montserrat"/>
              </a:defRPr>
            </a:lvl1pPr>
          </a:lstStyle>
          <a:p>
            <a:pPr/>
            <a:r>
              <a:t>Naive Bayes</a:t>
            </a:r>
          </a:p>
        </p:txBody>
      </p:sp>
      <p:sp>
        <p:nvSpPr>
          <p:cNvPr id="218" name="Google Shape;224;p37"/>
          <p:cNvSpPr txBox="1"/>
          <p:nvPr>
            <p:ph type="body" idx="1"/>
          </p:nvPr>
        </p:nvSpPr>
        <p:spPr>
          <a:xfrm>
            <a:off x="311699" y="1152475"/>
            <a:ext cx="8520602" cy="3416400"/>
          </a:xfrm>
          <a:prstGeom prst="rect">
            <a:avLst/>
          </a:prstGeom>
        </p:spPr>
        <p:txBody>
          <a:bodyPr/>
          <a:lstStyle>
            <a:lvl1pPr marL="0" indent="0">
              <a:buSzTx/>
              <a:buNone/>
              <a:defRPr b="1" u="sng">
                <a:solidFill>
                  <a:srgbClr val="134F5C"/>
                </a:solidFill>
                <a:latin typeface="Montserrat"/>
                <a:ea typeface="Montserrat"/>
                <a:cs typeface="Montserrat"/>
                <a:sym typeface="Montserrat"/>
              </a:defRPr>
            </a:lvl1pPr>
          </a:lstStyle>
          <a:p>
            <a:pPr/>
            <a:r>
              <a:t>Feature Log Probabilities</a:t>
            </a:r>
          </a:p>
        </p:txBody>
      </p:sp>
      <p:pic>
        <p:nvPicPr>
          <p:cNvPr id="219" name="Google Shape;225;p37" descr="Google Shape;225;p37"/>
          <p:cNvPicPr>
            <a:picLocks noChangeAspect="1"/>
          </p:cNvPicPr>
          <p:nvPr/>
        </p:nvPicPr>
        <p:blipFill>
          <a:blip r:embed="rId2">
            <a:extLst/>
          </a:blip>
          <a:stretch>
            <a:fillRect/>
          </a:stretch>
        </p:blipFill>
        <p:spPr>
          <a:xfrm>
            <a:off x="311699" y="2032399"/>
            <a:ext cx="4110027" cy="2536476"/>
          </a:xfrm>
          <a:prstGeom prst="rect">
            <a:avLst/>
          </a:prstGeom>
          <a:ln w="12700">
            <a:miter lim="400000"/>
          </a:ln>
          <a:effectLst>
            <a:outerShdw sx="100000" sy="100000" kx="0" ky="0" algn="b" rotWithShape="0" blurRad="63500" dist="19050" dir="5400000">
              <a:srgbClr val="000000">
                <a:alpha val="50000"/>
              </a:srgbClr>
            </a:outerShdw>
          </a:effectLst>
        </p:spPr>
      </p:pic>
      <p:pic>
        <p:nvPicPr>
          <p:cNvPr id="220" name="Google Shape;226;p37" descr="Google Shape;226;p37"/>
          <p:cNvPicPr>
            <a:picLocks noChangeAspect="1"/>
          </p:cNvPicPr>
          <p:nvPr/>
        </p:nvPicPr>
        <p:blipFill>
          <a:blip r:embed="rId3">
            <a:extLst/>
          </a:blip>
          <a:stretch>
            <a:fillRect/>
          </a:stretch>
        </p:blipFill>
        <p:spPr>
          <a:xfrm>
            <a:off x="4794182" y="2008575"/>
            <a:ext cx="3950979" cy="2584101"/>
          </a:xfrm>
          <a:prstGeom prst="rect">
            <a:avLst/>
          </a:prstGeom>
          <a:ln w="12700">
            <a:miter lim="400000"/>
          </a:ln>
          <a:effectLst>
            <a:outerShdw sx="100000" sy="100000" kx="0" ky="0" algn="b" rotWithShape="0" blurRad="63500" dist="19050" dir="5400000">
              <a:srgbClr val="000000">
                <a:alpha val="50000"/>
              </a:srgbClr>
            </a:outerShdw>
          </a:effectLst>
        </p:spPr>
      </p:pic>
      <p:sp>
        <p:nvSpPr>
          <p:cNvPr id="221" name="Google Shape;227;p37"/>
          <p:cNvSpPr txBox="1"/>
          <p:nvPr/>
        </p:nvSpPr>
        <p:spPr>
          <a:xfrm>
            <a:off x="939313" y="1592199"/>
            <a:ext cx="2854800"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134F5C"/>
                </a:solidFill>
                <a:latin typeface="Montserrat"/>
                <a:ea typeface="Montserrat"/>
                <a:cs typeface="Montserrat"/>
                <a:sym typeface="Montserrat"/>
              </a:defRPr>
            </a:lvl1pPr>
          </a:lstStyle>
          <a:p>
            <a:pPr/>
            <a:r>
              <a:t>Neutral</a:t>
            </a:r>
          </a:p>
        </p:txBody>
      </p:sp>
      <p:sp>
        <p:nvSpPr>
          <p:cNvPr id="222" name="Google Shape;228;p37"/>
          <p:cNvSpPr txBox="1"/>
          <p:nvPr/>
        </p:nvSpPr>
        <p:spPr>
          <a:xfrm>
            <a:off x="5349862" y="1592199"/>
            <a:ext cx="28548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134F5C"/>
                </a:solidFill>
                <a:latin typeface="Montserrat"/>
                <a:ea typeface="Montserrat"/>
                <a:cs typeface="Montserrat"/>
                <a:sym typeface="Montserrat"/>
              </a:defRPr>
            </a:lvl1pPr>
          </a:lstStyle>
          <a:p>
            <a:pPr/>
            <a:r>
              <a:t>Positive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233;p38"/>
          <p:cNvSpPr txBox="1"/>
          <p:nvPr>
            <p:ph type="title"/>
          </p:nvPr>
        </p:nvSpPr>
        <p:spPr>
          <a:xfrm>
            <a:off x="311699" y="445025"/>
            <a:ext cx="8520602" cy="572701"/>
          </a:xfrm>
          <a:prstGeom prst="rect">
            <a:avLst/>
          </a:prstGeom>
        </p:spPr>
        <p:txBody>
          <a:bodyPr/>
          <a:lstStyle/>
          <a:p>
            <a:pPr defTabSz="365760">
              <a:defRPr b="1" sz="1120">
                <a:latin typeface="Montserrat"/>
                <a:ea typeface="Montserrat"/>
                <a:cs typeface="Montserrat"/>
                <a:sym typeface="Montserrat"/>
              </a:defRPr>
            </a:pPr>
            <a:r>
              <a:t>Naive Bayes</a:t>
            </a:r>
          </a:p>
          <a:p>
            <a:pPr defTabSz="365760">
              <a:defRPr sz="1120"/>
            </a:pPr>
          </a:p>
        </p:txBody>
      </p:sp>
      <p:sp>
        <p:nvSpPr>
          <p:cNvPr id="225" name="Google Shape;234;p38"/>
          <p:cNvSpPr txBox="1"/>
          <p:nvPr>
            <p:ph type="body" idx="1"/>
          </p:nvPr>
        </p:nvSpPr>
        <p:spPr>
          <a:xfrm>
            <a:off x="311699" y="1152475"/>
            <a:ext cx="8520602" cy="3416400"/>
          </a:xfrm>
          <a:prstGeom prst="rect">
            <a:avLst/>
          </a:prstGeom>
        </p:spPr>
        <p:txBody>
          <a:bodyPr/>
          <a:lstStyle>
            <a:lvl1pPr marL="0" indent="0">
              <a:buSzTx/>
              <a:buNone/>
              <a:defRPr b="1" u="sng">
                <a:solidFill>
                  <a:srgbClr val="134F5C"/>
                </a:solidFill>
                <a:latin typeface="Montserrat"/>
                <a:ea typeface="Montserrat"/>
                <a:cs typeface="Montserrat"/>
                <a:sym typeface="Montserrat"/>
              </a:defRPr>
            </a:lvl1pPr>
          </a:lstStyle>
          <a:p>
            <a:pPr/>
            <a:r>
              <a:t>Feature Log Probabilities</a:t>
            </a:r>
          </a:p>
        </p:txBody>
      </p:sp>
      <p:pic>
        <p:nvPicPr>
          <p:cNvPr id="226" name="Google Shape;235;p38" descr="Google Shape;235;p38"/>
          <p:cNvPicPr>
            <a:picLocks noChangeAspect="1"/>
          </p:cNvPicPr>
          <p:nvPr/>
        </p:nvPicPr>
        <p:blipFill>
          <a:blip r:embed="rId2">
            <a:extLst/>
          </a:blip>
          <a:srcRect l="3063" t="0" r="0" b="0"/>
          <a:stretch>
            <a:fillRect/>
          </a:stretch>
        </p:blipFill>
        <p:spPr>
          <a:xfrm>
            <a:off x="433650" y="2246249"/>
            <a:ext cx="3862351" cy="2495176"/>
          </a:xfrm>
          <a:prstGeom prst="rect">
            <a:avLst/>
          </a:prstGeom>
          <a:ln w="12700">
            <a:miter lim="400000"/>
          </a:ln>
        </p:spPr>
      </p:pic>
      <p:pic>
        <p:nvPicPr>
          <p:cNvPr id="227" name="Google Shape;236;p38" descr="Google Shape;236;p38"/>
          <p:cNvPicPr>
            <a:picLocks noChangeAspect="1"/>
          </p:cNvPicPr>
          <p:nvPr/>
        </p:nvPicPr>
        <p:blipFill>
          <a:blip r:embed="rId3">
            <a:extLst/>
          </a:blip>
          <a:stretch>
            <a:fillRect/>
          </a:stretch>
        </p:blipFill>
        <p:spPr>
          <a:xfrm>
            <a:off x="5048475" y="2246259"/>
            <a:ext cx="3783826" cy="2322618"/>
          </a:xfrm>
          <a:prstGeom prst="rect">
            <a:avLst/>
          </a:prstGeom>
          <a:ln w="12700">
            <a:miter lim="400000"/>
          </a:ln>
        </p:spPr>
      </p:pic>
      <p:sp>
        <p:nvSpPr>
          <p:cNvPr id="228" name="Google Shape;237;p38"/>
          <p:cNvSpPr txBox="1"/>
          <p:nvPr/>
        </p:nvSpPr>
        <p:spPr>
          <a:xfrm>
            <a:off x="939313" y="1592199"/>
            <a:ext cx="2854800"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134F5C"/>
                </a:solidFill>
                <a:latin typeface="Montserrat"/>
                <a:ea typeface="Montserrat"/>
                <a:cs typeface="Montserrat"/>
                <a:sym typeface="Montserrat"/>
              </a:defRPr>
            </a:lvl1pPr>
          </a:lstStyle>
          <a:p>
            <a:pPr/>
            <a:r>
              <a:t>Extremely Negative</a:t>
            </a:r>
          </a:p>
        </p:txBody>
      </p:sp>
      <p:sp>
        <p:nvSpPr>
          <p:cNvPr id="229" name="Google Shape;238;p38"/>
          <p:cNvSpPr txBox="1"/>
          <p:nvPr/>
        </p:nvSpPr>
        <p:spPr>
          <a:xfrm>
            <a:off x="5349862" y="1592199"/>
            <a:ext cx="28548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134F5C"/>
                </a:solidFill>
                <a:latin typeface="Montserrat"/>
                <a:ea typeface="Montserrat"/>
                <a:cs typeface="Montserrat"/>
                <a:sym typeface="Montserrat"/>
              </a:defRPr>
            </a:lvl1pPr>
          </a:lstStyle>
          <a:p>
            <a:pPr/>
            <a:r>
              <a:t>Positive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243;p39"/>
          <p:cNvSpPr txBox="1"/>
          <p:nvPr>
            <p:ph type="title"/>
          </p:nvPr>
        </p:nvSpPr>
        <p:spPr>
          <a:xfrm>
            <a:off x="311699" y="445025"/>
            <a:ext cx="8520602" cy="572701"/>
          </a:xfrm>
          <a:prstGeom prst="rect">
            <a:avLst/>
          </a:prstGeom>
        </p:spPr>
        <p:txBody>
          <a:bodyPr/>
          <a:lstStyle>
            <a:lvl1pPr defTabSz="438911">
              <a:defRPr b="1" sz="1344">
                <a:latin typeface="Montserrat"/>
                <a:ea typeface="Montserrat"/>
                <a:cs typeface="Montserrat"/>
                <a:sym typeface="Montserrat"/>
              </a:defRPr>
            </a:lvl1pPr>
          </a:lstStyle>
          <a:p>
            <a:pPr/>
            <a:r>
              <a:t>Naive Bayes</a:t>
            </a:r>
          </a:p>
        </p:txBody>
      </p:sp>
      <p:sp>
        <p:nvSpPr>
          <p:cNvPr id="232" name="Google Shape;244;p39"/>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What’s the problem?</a:t>
            </a:r>
          </a:p>
          <a:p>
            <a:pPr>
              <a:buClr>
                <a:srgbClr val="134F5C"/>
              </a:buClr>
              <a:buFont typeface="Helvetica"/>
              <a:defRPr b="1">
                <a:solidFill>
                  <a:srgbClr val="134F5C"/>
                </a:solidFill>
                <a:latin typeface="Montserrat"/>
                <a:ea typeface="Montserrat"/>
                <a:cs typeface="Montserrat"/>
                <a:sym typeface="Montserrat"/>
              </a:defRPr>
            </a:pPr>
            <a:r>
              <a:t>Misclassifying samples to the similar groups because of same likelihood of words to be classified in a particular class.</a:t>
            </a:r>
          </a:p>
          <a:p>
            <a:pPr marL="0" indent="91440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Solution:</a:t>
            </a:r>
          </a:p>
          <a:p>
            <a:pPr>
              <a:buClr>
                <a:srgbClr val="134F5C"/>
              </a:buClr>
              <a:buFont typeface="Helvetica"/>
              <a:defRPr b="1">
                <a:solidFill>
                  <a:srgbClr val="134F5C"/>
                </a:solidFill>
                <a:latin typeface="Montserrat"/>
                <a:ea typeface="Montserrat"/>
                <a:cs typeface="Montserrat"/>
                <a:sym typeface="Montserrat"/>
              </a:defRPr>
            </a:pPr>
            <a:r>
              <a:t>Binary Classification.</a:t>
            </a:r>
          </a:p>
          <a:p>
            <a:pPr marL="0" indent="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	Binary Classification accuracy :</a:t>
            </a:r>
          </a:p>
          <a:p>
            <a:pPr marL="0" indent="0">
              <a:buSzTx/>
              <a:buNone/>
              <a:defRPr b="1">
                <a:solidFill>
                  <a:srgbClr val="134F5C"/>
                </a:solidFill>
                <a:latin typeface="Montserrat"/>
                <a:ea typeface="Montserrat"/>
                <a:cs typeface="Montserrat"/>
                <a:sym typeface="Montserrat"/>
              </a:defRPr>
            </a:pPr>
            <a:r>
              <a:t>	</a:t>
            </a:r>
            <a:r>
              <a:rPr b="0" sz="1000">
                <a:solidFill>
                  <a:schemeClr val="accent2"/>
                </a:solidFill>
                <a:latin typeface="Courier New"/>
                <a:ea typeface="Courier New"/>
                <a:cs typeface="Courier New"/>
                <a:sym typeface="Courier New"/>
              </a:rPr>
              <a:t>training accuracy Score    :  0.8585573272589218</a:t>
            </a:r>
            <a:endParaRPr sz="1000">
              <a:solidFill>
                <a:schemeClr val="accent2"/>
              </a:solidFill>
              <a:latin typeface="Courier New"/>
              <a:ea typeface="Courier New"/>
              <a:cs typeface="Courier New"/>
              <a:sym typeface="Courier New"/>
            </a:endParaRPr>
          </a:p>
          <a:p>
            <a:pPr marL="0" indent="457200">
              <a:buSzTx/>
              <a:buNone/>
              <a:defRPr sz="1000">
                <a:solidFill>
                  <a:schemeClr val="accent2"/>
                </a:solidFill>
                <a:latin typeface="Courier New"/>
                <a:ea typeface="Courier New"/>
                <a:cs typeface="Courier New"/>
                <a:sym typeface="Courier New"/>
              </a:defRPr>
            </a:pPr>
            <a:r>
              <a:t>Validation accuracy Score :  0.7916666666666666</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249;p40"/>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Logistic Regression</a:t>
            </a:r>
          </a:p>
        </p:txBody>
      </p:sp>
      <p:sp>
        <p:nvSpPr>
          <p:cNvPr id="235" name="Google Shape;250;p40"/>
          <p:cNvSpPr txBox="1"/>
          <p:nvPr>
            <p:ph type="body" sz="half" idx="1"/>
          </p:nvPr>
        </p:nvSpPr>
        <p:spPr>
          <a:xfrm>
            <a:off x="311699" y="1152474"/>
            <a:ext cx="8520602" cy="2136002"/>
          </a:xfrm>
          <a:prstGeom prst="rect">
            <a:avLst/>
          </a:prstGeom>
        </p:spPr>
        <p:txBody>
          <a:bodyPr/>
          <a:lstStyle/>
          <a:p>
            <a:pPr marL="0" indent="0" defTabSz="749808">
              <a:buSzTx/>
              <a:buNone/>
              <a:defRPr b="1" sz="1476">
                <a:solidFill>
                  <a:srgbClr val="134F5C"/>
                </a:solidFill>
                <a:latin typeface="Montserrat"/>
                <a:ea typeface="Montserrat"/>
                <a:cs typeface="Montserrat"/>
                <a:sym typeface="Montserrat"/>
              </a:defRPr>
            </a:pPr>
            <a:r>
              <a:t>Why Logistic Regression?</a:t>
            </a:r>
          </a:p>
          <a:p>
            <a:pPr marL="374904" indent="-281177" defTabSz="749808">
              <a:buClr>
                <a:srgbClr val="134F5C"/>
              </a:buClr>
              <a:buSzPts val="1400"/>
              <a:buFont typeface="Helvetica"/>
              <a:defRPr b="1" sz="1476">
                <a:solidFill>
                  <a:srgbClr val="134F5C"/>
                </a:solidFill>
                <a:latin typeface="Montserrat"/>
                <a:ea typeface="Montserrat"/>
                <a:cs typeface="Montserrat"/>
                <a:sym typeface="Montserrat"/>
              </a:defRPr>
            </a:pPr>
            <a:r>
              <a:t>Unlike Naive Bayes it makes no assumption about the feature independence.</a:t>
            </a:r>
          </a:p>
          <a:p>
            <a:pPr marL="374904" indent="-281177" defTabSz="749808">
              <a:buClr>
                <a:srgbClr val="134F5C"/>
              </a:buClr>
              <a:buSzPts val="1400"/>
              <a:buFont typeface="Helvetica"/>
              <a:defRPr b="1" sz="1476">
                <a:solidFill>
                  <a:srgbClr val="134F5C"/>
                </a:solidFill>
                <a:latin typeface="Montserrat"/>
                <a:ea typeface="Montserrat"/>
                <a:cs typeface="Montserrat"/>
                <a:sym typeface="Montserrat"/>
              </a:defRPr>
            </a:pPr>
            <a:r>
              <a:t>Logistic Regression with L1 regularization is well known for feature reduction. </a:t>
            </a:r>
          </a:p>
          <a:p>
            <a:pPr marL="374904" indent="-281177" defTabSz="749808">
              <a:buClr>
                <a:srgbClr val="134F5C"/>
              </a:buClr>
              <a:buSzPts val="1400"/>
              <a:buFont typeface="Helvetica"/>
              <a:defRPr b="1" sz="1476">
                <a:solidFill>
                  <a:srgbClr val="134F5C"/>
                </a:solidFill>
                <a:latin typeface="Montserrat"/>
                <a:ea typeface="Montserrat"/>
                <a:cs typeface="Montserrat"/>
                <a:sym typeface="Montserrat"/>
              </a:defRPr>
            </a:pPr>
            <a:r>
              <a:t>Fast to train.</a:t>
            </a:r>
          </a:p>
          <a:p>
            <a:pPr marL="0" indent="0" defTabSz="749808">
              <a:buSzTx/>
              <a:buNone/>
              <a:defRPr b="1" sz="1476">
                <a:solidFill>
                  <a:srgbClr val="134F5C"/>
                </a:solidFill>
                <a:latin typeface="Montserrat"/>
                <a:ea typeface="Montserrat"/>
                <a:cs typeface="Montserrat"/>
                <a:sym typeface="Montserrat"/>
              </a:defRPr>
            </a:pPr>
            <a:r>
              <a:t>	</a:t>
            </a:r>
          </a:p>
          <a:p>
            <a:pPr marL="0" indent="0" defTabSz="749808">
              <a:buSzTx/>
              <a:buNone/>
              <a:defRPr b="1" sz="1476">
                <a:solidFill>
                  <a:srgbClr val="134F5C"/>
                </a:solidFill>
                <a:latin typeface="Montserrat"/>
                <a:ea typeface="Montserrat"/>
                <a:cs typeface="Montserrat"/>
                <a:sym typeface="Montserrat"/>
              </a:defRPr>
            </a:pPr>
            <a:r>
              <a:t>	Binary Classification Accuracy: </a:t>
            </a:r>
          </a:p>
          <a:p>
            <a:pPr marL="0" indent="749808" defTabSz="749808">
              <a:buSzTx/>
              <a:buNone/>
              <a:defRPr sz="1476"/>
            </a:pPr>
            <a:endParaRPr sz="820">
              <a:solidFill>
                <a:schemeClr val="accent2"/>
              </a:solidFill>
              <a:latin typeface="Courier New"/>
              <a:ea typeface="Courier New"/>
              <a:cs typeface="Courier New"/>
              <a:sym typeface="Courier New"/>
            </a:endParaRPr>
          </a:p>
          <a:p>
            <a:pPr marL="0" indent="749808" defTabSz="749808">
              <a:buSzTx/>
              <a:buNone/>
              <a:defRPr sz="820">
                <a:solidFill>
                  <a:schemeClr val="accent2"/>
                </a:solidFill>
                <a:latin typeface="Courier New"/>
                <a:ea typeface="Courier New"/>
                <a:cs typeface="Courier New"/>
                <a:sym typeface="Courier New"/>
              </a:defRPr>
            </a:pPr>
            <a:r>
              <a:t>Training accuracy Score    :  0.937798025816249</a:t>
            </a:r>
          </a:p>
          <a:p>
            <a:pPr marL="0" indent="749808" defTabSz="749808">
              <a:buSzTx/>
              <a:buNone/>
              <a:defRPr sz="820">
                <a:solidFill>
                  <a:schemeClr val="accent2"/>
                </a:solidFill>
                <a:latin typeface="Courier New"/>
                <a:ea typeface="Courier New"/>
                <a:cs typeface="Courier New"/>
                <a:sym typeface="Courier New"/>
              </a:defRPr>
            </a:pPr>
            <a:r>
              <a:t>Validation accuracy Score :  0.8594509232264335</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255;p41"/>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Random Forest</a:t>
            </a:r>
          </a:p>
        </p:txBody>
      </p:sp>
      <p:sp>
        <p:nvSpPr>
          <p:cNvPr id="238" name="Google Shape;256;p41"/>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Why Random Forest?</a:t>
            </a:r>
          </a:p>
          <a:p>
            <a:pPr marL="0" indent="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Random Forest takes random samples and features to make train the model.</a:t>
            </a:r>
          </a:p>
          <a:p>
            <a:pPr>
              <a:buClr>
                <a:srgbClr val="134F5C"/>
              </a:buClr>
              <a:buFont typeface="Helvetica"/>
              <a:defRPr b="1">
                <a:solidFill>
                  <a:srgbClr val="134F5C"/>
                </a:solidFill>
                <a:latin typeface="Montserrat"/>
                <a:ea typeface="Montserrat"/>
                <a:cs typeface="Montserrat"/>
                <a:sym typeface="Montserrat"/>
              </a:defRPr>
            </a:pPr>
            <a:r>
              <a:t>Time taking, but Decision tree like model with less chance to overfit.</a:t>
            </a:r>
          </a:p>
          <a:p>
            <a:pPr marL="0" indent="0">
              <a:buSzTx/>
              <a:buNone/>
              <a:defRPr b="1">
                <a:solidFill>
                  <a:srgbClr val="134F5C"/>
                </a:solidFill>
                <a:latin typeface="Montserrat"/>
                <a:ea typeface="Montserrat"/>
                <a:cs typeface="Montserrat"/>
                <a:sym typeface="Montserrat"/>
              </a:defRPr>
            </a:pPr>
            <a:r>
              <a:t>	</a:t>
            </a:r>
          </a:p>
          <a:p>
            <a:pPr marL="0" indent="0">
              <a:buSzTx/>
              <a:buNone/>
              <a:defRPr b="1">
                <a:solidFill>
                  <a:srgbClr val="134F5C"/>
                </a:solidFill>
                <a:latin typeface="Montserrat"/>
                <a:ea typeface="Montserrat"/>
                <a:cs typeface="Montserrat"/>
                <a:sym typeface="Montserrat"/>
              </a:defRPr>
            </a:pPr>
            <a:r>
              <a:t>	Binary Classification accuracy: </a:t>
            </a:r>
          </a:p>
          <a:p>
            <a:pPr marL="0" indent="457200">
              <a:buSzTx/>
              <a:buNone/>
              <a:defRPr sz="1000">
                <a:solidFill>
                  <a:schemeClr val="accent2"/>
                </a:solidFill>
                <a:latin typeface="Courier New"/>
                <a:ea typeface="Courier New"/>
                <a:cs typeface="Courier New"/>
                <a:sym typeface="Courier New"/>
              </a:defRPr>
            </a:pPr>
            <a:r>
              <a:t>Training accuracy Score    :  0.9985725132877753</a:t>
            </a:r>
          </a:p>
          <a:p>
            <a:pPr marL="0" indent="457200">
              <a:buSzTx/>
              <a:buNone/>
              <a:defRPr sz="1000">
                <a:solidFill>
                  <a:schemeClr val="accent2"/>
                </a:solidFill>
                <a:latin typeface="Courier New"/>
                <a:ea typeface="Courier New"/>
                <a:cs typeface="Courier New"/>
                <a:sym typeface="Courier New"/>
              </a:defRPr>
            </a:pPr>
            <a:r>
              <a:t>Validation accuracy Score :  0.8299319727891157</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67;p15"/>
          <p:cNvSpPr txBox="1"/>
          <p:nvPr>
            <p:ph type="title"/>
          </p:nvPr>
        </p:nvSpPr>
        <p:spPr>
          <a:xfrm>
            <a:off x="311699" y="358274"/>
            <a:ext cx="8520602" cy="572702"/>
          </a:xfrm>
          <a:prstGeom prst="rect">
            <a:avLst/>
          </a:prstGeom>
        </p:spPr>
        <p:txBody>
          <a:bodyPr/>
          <a:lstStyle>
            <a:lvl1pPr defTabSz="822959">
              <a:defRPr b="1" sz="2520">
                <a:latin typeface="Montserrat"/>
                <a:ea typeface="Montserrat"/>
                <a:cs typeface="Montserrat"/>
                <a:sym typeface="Montserrat"/>
              </a:defRPr>
            </a:lvl1pPr>
          </a:lstStyle>
          <a:p>
            <a:pPr/>
            <a:r>
              <a:t>Problem Statement</a:t>
            </a:r>
          </a:p>
        </p:txBody>
      </p:sp>
      <p:sp>
        <p:nvSpPr>
          <p:cNvPr id="126" name="Google Shape;68;p15"/>
          <p:cNvSpPr txBox="1"/>
          <p:nvPr>
            <p:ph type="body" sz="half" idx="1"/>
          </p:nvPr>
        </p:nvSpPr>
        <p:spPr>
          <a:xfrm>
            <a:off x="373675" y="991525"/>
            <a:ext cx="4521900" cy="4089901"/>
          </a:xfrm>
          <a:prstGeom prst="rect">
            <a:avLst/>
          </a:prstGeom>
        </p:spPr>
        <p:txBody>
          <a:bodyPr/>
          <a:lstStyle/>
          <a:p>
            <a:pPr marL="0" indent="0">
              <a:spcBef>
                <a:spcPts val="700"/>
              </a:spcBef>
              <a:buSzTx/>
              <a:buNone/>
              <a:defRPr b="1">
                <a:solidFill>
                  <a:srgbClr val="134F5C"/>
                </a:solidFill>
                <a:latin typeface="Montserrat"/>
                <a:ea typeface="Montserrat"/>
                <a:cs typeface="Montserrat"/>
                <a:sym typeface="Montserrat"/>
              </a:defRPr>
            </a:pPr>
            <a:r>
              <a:t>The challenge is to build a CLASSIFICATION MODEL to predict the sentiment of COVID-19 tweets.The tweets have been pulled from Twitter and manual tagging has been done then.</a:t>
            </a:r>
          </a:p>
          <a:p>
            <a:pPr marL="0" indent="0">
              <a:spcBef>
                <a:spcPts val="700"/>
              </a:spcBef>
              <a:buSzTx/>
              <a:buNone/>
              <a:defRPr b="1">
                <a:solidFill>
                  <a:srgbClr val="134F5C"/>
                </a:solidFill>
                <a:latin typeface="Montserrat"/>
                <a:ea typeface="Montserrat"/>
                <a:cs typeface="Montserrat"/>
                <a:sym typeface="Montserrat"/>
              </a:defRPr>
            </a:pPr>
            <a:r>
              <a:t>We are given the following information:</a:t>
            </a:r>
          </a:p>
          <a:p>
            <a:pPr>
              <a:spcBef>
                <a:spcPts val="700"/>
              </a:spcBef>
              <a:buClr>
                <a:srgbClr val="134F5C"/>
              </a:buClr>
              <a:buFontTx/>
              <a:buAutoNum type="arabicPeriod" startAt="1"/>
              <a:defRPr b="1">
                <a:solidFill>
                  <a:srgbClr val="134F5C"/>
                </a:solidFill>
                <a:latin typeface="Montserrat"/>
                <a:ea typeface="Montserrat"/>
                <a:cs typeface="Montserrat"/>
                <a:sym typeface="Montserrat"/>
              </a:defRPr>
            </a:pPr>
            <a:r>
              <a:t>Location</a:t>
            </a:r>
          </a:p>
          <a:p>
            <a:pPr>
              <a:buClr>
                <a:srgbClr val="134F5C"/>
              </a:buClr>
              <a:buFontTx/>
              <a:buAutoNum type="arabicPeriod" startAt="1"/>
              <a:defRPr b="1">
                <a:solidFill>
                  <a:srgbClr val="134F5C"/>
                </a:solidFill>
                <a:latin typeface="Montserrat"/>
                <a:ea typeface="Montserrat"/>
                <a:cs typeface="Montserrat"/>
                <a:sym typeface="Montserrat"/>
              </a:defRPr>
            </a:pPr>
            <a:r>
              <a:t>Tweet At</a:t>
            </a:r>
          </a:p>
          <a:p>
            <a:pPr>
              <a:buClr>
                <a:srgbClr val="134F5C"/>
              </a:buClr>
              <a:buFontTx/>
              <a:buAutoNum type="arabicPeriod" startAt="1"/>
              <a:defRPr b="1">
                <a:solidFill>
                  <a:srgbClr val="134F5C"/>
                </a:solidFill>
                <a:latin typeface="Montserrat"/>
                <a:ea typeface="Montserrat"/>
                <a:cs typeface="Montserrat"/>
                <a:sym typeface="Montserrat"/>
              </a:defRPr>
            </a:pPr>
            <a:r>
              <a:t>Original Tweet</a:t>
            </a:r>
          </a:p>
          <a:p>
            <a:pPr>
              <a:buClr>
                <a:srgbClr val="134F5C"/>
              </a:buClr>
              <a:buFontTx/>
              <a:buAutoNum type="arabicPeriod" startAt="1"/>
              <a:defRPr b="1">
                <a:solidFill>
                  <a:srgbClr val="134F5C"/>
                </a:solidFill>
                <a:latin typeface="Montserrat"/>
                <a:ea typeface="Montserrat"/>
                <a:cs typeface="Montserrat"/>
                <a:sym typeface="Montserrat"/>
              </a:defRPr>
            </a:pPr>
            <a:r>
              <a:t>Sentiment</a:t>
            </a:r>
          </a:p>
        </p:txBody>
      </p:sp>
      <p:pic>
        <p:nvPicPr>
          <p:cNvPr id="127" name="Google Shape;69;p15" descr="Google Shape;69;p15"/>
          <p:cNvPicPr>
            <a:picLocks noChangeAspect="1"/>
          </p:cNvPicPr>
          <p:nvPr/>
        </p:nvPicPr>
        <p:blipFill>
          <a:blip r:embed="rId2">
            <a:extLst/>
          </a:blip>
          <a:stretch>
            <a:fillRect/>
          </a:stretch>
        </p:blipFill>
        <p:spPr>
          <a:xfrm>
            <a:off x="4982374" y="1170124"/>
            <a:ext cx="4009226" cy="3167777"/>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261;p42"/>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Random Forest</a:t>
            </a:r>
          </a:p>
        </p:txBody>
      </p:sp>
      <p:sp>
        <p:nvSpPr>
          <p:cNvPr id="241" name="Google Shape;262;p42"/>
          <p:cNvSpPr txBox="1"/>
          <p:nvPr>
            <p:ph type="body" idx="1"/>
          </p:nvPr>
        </p:nvSpPr>
        <p:spPr>
          <a:xfrm>
            <a:off x="311699" y="1152475"/>
            <a:ext cx="8520602" cy="3416400"/>
          </a:xfrm>
          <a:prstGeom prst="rect">
            <a:avLst/>
          </a:prstGeom>
        </p:spPr>
        <p:txBody>
          <a:bodyPr/>
          <a:lstStyle/>
          <a:p>
            <a:pPr marL="0" indent="0">
              <a:buSzTx/>
              <a:buNone/>
            </a:pPr>
          </a:p>
        </p:txBody>
      </p:sp>
      <p:pic>
        <p:nvPicPr>
          <p:cNvPr id="242" name="Google Shape;263;p42" descr="Google Shape;263;p42"/>
          <p:cNvPicPr>
            <a:picLocks noChangeAspect="1"/>
          </p:cNvPicPr>
          <p:nvPr/>
        </p:nvPicPr>
        <p:blipFill>
          <a:blip r:embed="rId2">
            <a:extLst/>
          </a:blip>
          <a:srcRect l="1195" t="1719" r="0" b="0"/>
          <a:stretch>
            <a:fillRect/>
          </a:stretch>
        </p:blipFill>
        <p:spPr>
          <a:xfrm>
            <a:off x="2035637" y="1592200"/>
            <a:ext cx="5072726" cy="3125250"/>
          </a:xfrm>
          <a:prstGeom prst="rect">
            <a:avLst/>
          </a:prstGeom>
          <a:ln w="12700">
            <a:miter lim="400000"/>
          </a:ln>
        </p:spPr>
      </p:pic>
      <p:sp>
        <p:nvSpPr>
          <p:cNvPr id="243" name="Google Shape;264;p42"/>
          <p:cNvSpPr txBox="1"/>
          <p:nvPr/>
        </p:nvSpPr>
        <p:spPr>
          <a:xfrm>
            <a:off x="3024113" y="1152474"/>
            <a:ext cx="28548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rgbClr val="134F5C"/>
                </a:solidFill>
                <a:latin typeface="Montserrat"/>
                <a:ea typeface="Montserrat"/>
                <a:cs typeface="Montserrat"/>
                <a:sym typeface="Montserrat"/>
              </a:defRPr>
            </a:lvl1pPr>
          </a:lstStyle>
          <a:p>
            <a:pPr/>
            <a:r>
              <a:t>Feature Importance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269;p43"/>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XGBoost</a:t>
            </a:r>
          </a:p>
        </p:txBody>
      </p:sp>
      <p:sp>
        <p:nvSpPr>
          <p:cNvPr id="246" name="Google Shape;270;p43"/>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Why XGB?</a:t>
            </a:r>
          </a:p>
          <a:p>
            <a:pPr marL="0" indent="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Can be used with different objective functions.</a:t>
            </a:r>
          </a:p>
          <a:p>
            <a:pPr>
              <a:buClr>
                <a:srgbClr val="134F5C"/>
              </a:buClr>
              <a:buFont typeface="Helvetica"/>
              <a:defRPr b="1">
                <a:solidFill>
                  <a:srgbClr val="134F5C"/>
                </a:solidFill>
                <a:latin typeface="Montserrat"/>
                <a:ea typeface="Montserrat"/>
                <a:cs typeface="Montserrat"/>
                <a:sym typeface="Montserrat"/>
              </a:defRPr>
            </a:pPr>
            <a:r>
              <a:t>Handling missing values.</a:t>
            </a:r>
          </a:p>
          <a:p>
            <a:pPr>
              <a:buClr>
                <a:srgbClr val="134F5C"/>
              </a:buClr>
              <a:buFont typeface="Helvetica"/>
              <a:defRPr b="1">
                <a:solidFill>
                  <a:srgbClr val="134F5C"/>
                </a:solidFill>
                <a:latin typeface="Montserrat"/>
                <a:ea typeface="Montserrat"/>
                <a:cs typeface="Montserrat"/>
                <a:sym typeface="Montserrat"/>
              </a:defRPr>
            </a:pPr>
            <a:r>
              <a:t>Built in cross validation.</a:t>
            </a:r>
          </a:p>
          <a:p>
            <a:pPr marL="0" indent="0">
              <a:buSzTx/>
              <a:buNone/>
              <a:defRPr b="1">
                <a:solidFill>
                  <a:srgbClr val="134F5C"/>
                </a:solidFill>
                <a:latin typeface="Montserrat"/>
                <a:ea typeface="Montserrat"/>
                <a:cs typeface="Montserrat"/>
                <a:sym typeface="Montserrat"/>
              </a:defRPr>
            </a:pPr>
            <a:r>
              <a:t>	</a:t>
            </a:r>
          </a:p>
          <a:p>
            <a:pPr marL="0" indent="0">
              <a:buSzTx/>
              <a:buNone/>
              <a:defRPr b="1">
                <a:solidFill>
                  <a:srgbClr val="134F5C"/>
                </a:solidFill>
                <a:latin typeface="Montserrat"/>
                <a:ea typeface="Montserrat"/>
                <a:cs typeface="Montserrat"/>
                <a:sym typeface="Montserrat"/>
              </a:defRPr>
            </a:pPr>
            <a:r>
              <a:t>	Binary Accuracy Score:</a:t>
            </a:r>
          </a:p>
          <a:p>
            <a:pPr marL="0" indent="457200">
              <a:buSzTx/>
              <a:buNone/>
              <a:defRPr sz="1000">
                <a:solidFill>
                  <a:schemeClr val="accent2"/>
                </a:solidFill>
                <a:latin typeface="Courier New"/>
                <a:ea typeface="Courier New"/>
                <a:cs typeface="Courier New"/>
                <a:sym typeface="Courier New"/>
              </a:defRPr>
            </a:pPr>
            <a:r>
              <a:t>Training accuracy Score    :  0.7434776006074412</a:t>
            </a:r>
          </a:p>
          <a:p>
            <a:pPr marL="0" indent="457200">
              <a:buSzTx/>
              <a:buNone/>
              <a:defRPr sz="1000">
                <a:solidFill>
                  <a:schemeClr val="accent2"/>
                </a:solidFill>
                <a:latin typeface="Courier New"/>
                <a:ea typeface="Courier New"/>
                <a:cs typeface="Courier New"/>
                <a:sym typeface="Courier New"/>
              </a:defRPr>
            </a:pPr>
            <a:r>
              <a:t>Validation accuracy Score :  0.7395529640427599</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275;p44"/>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Support Vector Machines</a:t>
            </a:r>
          </a:p>
        </p:txBody>
      </p:sp>
      <p:sp>
        <p:nvSpPr>
          <p:cNvPr id="249" name="Google Shape;276;p44"/>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Why Support Vector Classifier?</a:t>
            </a:r>
          </a:p>
          <a:p>
            <a:pPr marL="0" indent="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It is well known to handle high dimensional data.</a:t>
            </a:r>
          </a:p>
          <a:p>
            <a:pPr>
              <a:buClr>
                <a:srgbClr val="134F5C"/>
              </a:buClr>
              <a:buFont typeface="Helvetica"/>
              <a:defRPr b="1">
                <a:solidFill>
                  <a:srgbClr val="134F5C"/>
                </a:solidFill>
                <a:latin typeface="Montserrat"/>
                <a:ea typeface="Montserrat"/>
                <a:cs typeface="Montserrat"/>
                <a:sym typeface="Montserrat"/>
              </a:defRPr>
            </a:pPr>
            <a:r>
              <a:t>It allows misclassification as well with soft margins.</a:t>
            </a:r>
          </a:p>
          <a:p>
            <a:pPr marL="0" indent="0">
              <a:buSzTx/>
              <a:buNone/>
              <a:defRPr b="1">
                <a:solidFill>
                  <a:srgbClr val="134F5C"/>
                </a:solidFill>
                <a:latin typeface="Montserrat"/>
                <a:ea typeface="Montserrat"/>
                <a:cs typeface="Montserrat"/>
                <a:sym typeface="Montserrat"/>
              </a:defRPr>
            </a:pPr>
            <a:r>
              <a:t>	</a:t>
            </a:r>
          </a:p>
          <a:p>
            <a:pPr marL="0" indent="0">
              <a:buSzTx/>
              <a:buNone/>
              <a:defRPr b="1">
                <a:solidFill>
                  <a:srgbClr val="134F5C"/>
                </a:solidFill>
                <a:latin typeface="Montserrat"/>
                <a:ea typeface="Montserrat"/>
                <a:cs typeface="Montserrat"/>
                <a:sym typeface="Montserrat"/>
              </a:defRPr>
            </a:pPr>
            <a:r>
              <a:t>	Binary Classification accuracy:</a:t>
            </a:r>
          </a:p>
          <a:p>
            <a:pPr marL="0" indent="0">
              <a:buSzTx/>
              <a:buNone/>
              <a:defRPr b="1">
                <a:solidFill>
                  <a:srgbClr val="134F5C"/>
                </a:solidFill>
                <a:latin typeface="Montserrat"/>
                <a:ea typeface="Montserrat"/>
                <a:cs typeface="Montserrat"/>
                <a:sym typeface="Montserrat"/>
              </a:defRPr>
            </a:pPr>
            <a:r>
              <a:t>		</a:t>
            </a:r>
            <a:r>
              <a:rPr b="0" sz="1000">
                <a:solidFill>
                  <a:schemeClr val="accent2"/>
                </a:solidFill>
                <a:latin typeface="Courier New"/>
                <a:ea typeface="Courier New"/>
                <a:cs typeface="Courier New"/>
                <a:sym typeface="Courier New"/>
              </a:rPr>
              <a:t>Training accuracy Score    :  0.9569020501138952</a:t>
            </a:r>
            <a:endParaRPr sz="1000">
              <a:solidFill>
                <a:schemeClr val="accent2"/>
              </a:solidFill>
              <a:latin typeface="Courier New"/>
              <a:ea typeface="Courier New"/>
              <a:cs typeface="Courier New"/>
              <a:sym typeface="Courier New"/>
            </a:endParaRPr>
          </a:p>
          <a:p>
            <a:pPr marL="0" indent="914400">
              <a:buSzTx/>
              <a:buNone/>
              <a:defRPr sz="1000">
                <a:solidFill>
                  <a:schemeClr val="accent2"/>
                </a:solidFill>
                <a:latin typeface="Courier New"/>
                <a:ea typeface="Courier New"/>
                <a:cs typeface="Courier New"/>
                <a:sym typeface="Courier New"/>
              </a:defRPr>
            </a:pPr>
            <a:r>
              <a:t>Validation accuracy Score :  0.8456025267249757</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281;p45"/>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CatBoost</a:t>
            </a:r>
          </a:p>
        </p:txBody>
      </p:sp>
      <p:sp>
        <p:nvSpPr>
          <p:cNvPr id="252" name="Google Shape;282;p45"/>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Why Support Vector Classifier?</a:t>
            </a:r>
          </a:p>
          <a:p>
            <a:pPr>
              <a:buClr>
                <a:srgbClr val="134F5C"/>
              </a:buClr>
              <a:buFont typeface="Helvetica"/>
              <a:defRPr b="1">
                <a:solidFill>
                  <a:srgbClr val="134F5C"/>
                </a:solidFill>
                <a:latin typeface="Montserrat"/>
                <a:ea typeface="Montserrat"/>
                <a:cs typeface="Montserrat"/>
                <a:sym typeface="Montserrat"/>
              </a:defRPr>
            </a:pPr>
            <a:r>
              <a:t>It is good in handling sophisticated categorical features.</a:t>
            </a:r>
          </a:p>
          <a:p>
            <a:pPr>
              <a:buClr>
                <a:srgbClr val="134F5C"/>
              </a:buClr>
              <a:buFont typeface="Helvetica"/>
              <a:defRPr b="1">
                <a:solidFill>
                  <a:srgbClr val="134F5C"/>
                </a:solidFill>
                <a:latin typeface="Montserrat"/>
                <a:ea typeface="Montserrat"/>
                <a:cs typeface="Montserrat"/>
                <a:sym typeface="Montserrat"/>
              </a:defRPr>
            </a:pPr>
            <a:r>
              <a:t>Uses symmetric trees, which result in a Fast Inference.</a:t>
            </a:r>
          </a:p>
          <a:p>
            <a:pPr marL="0" indent="914400">
              <a:buSzTx/>
              <a:buNone/>
            </a:pPr>
            <a:endParaRPr b="1">
              <a:solidFill>
                <a:srgbClr val="134F5C"/>
              </a:solidFill>
              <a:latin typeface="Montserrat"/>
              <a:ea typeface="Montserrat"/>
              <a:cs typeface="Montserrat"/>
              <a:sym typeface="Montserrat"/>
            </a:endParaRPr>
          </a:p>
          <a:p>
            <a:pPr marL="0" indent="0">
              <a:buSzTx/>
              <a:buNone/>
              <a:defRPr b="1">
                <a:solidFill>
                  <a:srgbClr val="134F5C"/>
                </a:solidFill>
                <a:latin typeface="Montserrat"/>
                <a:ea typeface="Montserrat"/>
                <a:cs typeface="Montserrat"/>
                <a:sym typeface="Montserrat"/>
              </a:defRPr>
            </a:pPr>
            <a:r>
              <a:t>	For multiple classes:</a:t>
            </a:r>
          </a:p>
          <a:p>
            <a:pPr marL="0" indent="914400">
              <a:buSzTx/>
              <a:buNone/>
              <a:defRPr sz="1000">
                <a:solidFill>
                  <a:schemeClr val="accent2"/>
                </a:solidFill>
                <a:latin typeface="Courier New"/>
                <a:ea typeface="Courier New"/>
                <a:cs typeface="Courier New"/>
                <a:sym typeface="Courier New"/>
              </a:defRPr>
            </a:pPr>
            <a:r>
              <a:t>Training accuracy Score    :  0.6703720577069097</a:t>
            </a:r>
          </a:p>
          <a:p>
            <a:pPr marL="0" indent="914400">
              <a:buSzTx/>
              <a:buNone/>
              <a:defRPr sz="1000">
                <a:solidFill>
                  <a:schemeClr val="accent2"/>
                </a:solidFill>
                <a:latin typeface="Courier New"/>
                <a:ea typeface="Courier New"/>
                <a:cs typeface="Courier New"/>
                <a:sym typeface="Courier New"/>
              </a:defRPr>
            </a:pPr>
            <a:r>
              <a:t>Validation accuracy Score :  0.6203838678328474</a:t>
            </a:r>
          </a:p>
          <a:p>
            <a:pPr marL="0" indent="0">
              <a:buSzTx/>
              <a:buNone/>
            </a:pPr>
            <a:endParaRPr sz="1000">
              <a:solidFill>
                <a:schemeClr val="accent2"/>
              </a:solidFill>
              <a:latin typeface="Courier New"/>
              <a:ea typeface="Courier New"/>
              <a:cs typeface="Courier New"/>
              <a:sym typeface="Courier New"/>
            </a:endParaRPr>
          </a:p>
          <a:p>
            <a:pPr marL="0" indent="0">
              <a:buSzTx/>
              <a:buNone/>
              <a:defRPr b="1">
                <a:solidFill>
                  <a:srgbClr val="134F5C"/>
                </a:solidFill>
                <a:latin typeface="Montserrat"/>
                <a:ea typeface="Montserrat"/>
                <a:cs typeface="Montserrat"/>
                <a:sym typeface="Montserrat"/>
              </a:defRPr>
            </a:pPr>
            <a:r>
              <a:t>	For binary classes:</a:t>
            </a:r>
          </a:p>
          <a:p>
            <a:pPr marL="0" indent="0">
              <a:buSzTx/>
              <a:buNone/>
              <a:defRPr b="1">
                <a:solidFill>
                  <a:srgbClr val="134F5C"/>
                </a:solidFill>
                <a:latin typeface="Montserrat"/>
                <a:ea typeface="Montserrat"/>
                <a:cs typeface="Montserrat"/>
                <a:sym typeface="Montserrat"/>
              </a:defRPr>
            </a:pPr>
            <a:r>
              <a:t>		</a:t>
            </a:r>
            <a:r>
              <a:rPr b="0" sz="1000">
                <a:solidFill>
                  <a:schemeClr val="accent2"/>
                </a:solidFill>
                <a:latin typeface="Courier New"/>
                <a:ea typeface="Courier New"/>
                <a:cs typeface="Courier New"/>
                <a:sym typeface="Courier New"/>
              </a:rPr>
              <a:t>Training accuracy Score    :  0.8840091116173121</a:t>
            </a:r>
            <a:endParaRPr sz="1000">
              <a:solidFill>
                <a:schemeClr val="accent2"/>
              </a:solidFill>
              <a:latin typeface="Courier New"/>
              <a:ea typeface="Courier New"/>
              <a:cs typeface="Courier New"/>
              <a:sym typeface="Courier New"/>
            </a:endParaRPr>
          </a:p>
          <a:p>
            <a:pPr marL="0" indent="914400">
              <a:buSzTx/>
              <a:buNone/>
              <a:defRPr sz="1000">
                <a:solidFill>
                  <a:schemeClr val="accent2"/>
                </a:solidFill>
                <a:latin typeface="Courier New"/>
                <a:ea typeface="Courier New"/>
                <a:cs typeface="Courier New"/>
                <a:sym typeface="Courier New"/>
              </a:defRPr>
            </a:pPr>
            <a:r>
              <a:t>Validation accuracy Score :  0.8521622934888241</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Google Shape;287;p46"/>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Stochastic Gradient Descent</a:t>
            </a:r>
          </a:p>
        </p:txBody>
      </p:sp>
      <p:sp>
        <p:nvSpPr>
          <p:cNvPr id="255" name="Google Shape;288;p46"/>
          <p:cNvSpPr txBox="1"/>
          <p:nvPr>
            <p:ph type="body" idx="1"/>
          </p:nvPr>
        </p:nvSpPr>
        <p:spPr>
          <a:xfrm>
            <a:off x="311699" y="1152475"/>
            <a:ext cx="8520602" cy="3416400"/>
          </a:xfrm>
          <a:prstGeom prst="rect">
            <a:avLst/>
          </a:prstGeom>
        </p:spPr>
        <p:txBody>
          <a:bodyPr/>
          <a:lstStyle/>
          <a:p>
            <a:pPr marL="0" indent="0">
              <a:buSzTx/>
              <a:buNone/>
              <a:defRPr b="1">
                <a:solidFill>
                  <a:srgbClr val="134F5C"/>
                </a:solidFill>
                <a:latin typeface="Montserrat"/>
                <a:ea typeface="Montserrat"/>
                <a:cs typeface="Montserrat"/>
                <a:sym typeface="Montserrat"/>
              </a:defRPr>
            </a:pPr>
            <a:r>
              <a:t>Why SGD?</a:t>
            </a:r>
          </a:p>
          <a:p>
            <a:pPr marL="0" indent="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It is neural network based.</a:t>
            </a:r>
          </a:p>
          <a:p>
            <a:pPr>
              <a:buClr>
                <a:srgbClr val="134F5C"/>
              </a:buClr>
              <a:buFont typeface="Helvetica"/>
              <a:defRPr b="1">
                <a:solidFill>
                  <a:srgbClr val="134F5C"/>
                </a:solidFill>
                <a:latin typeface="Montserrat"/>
                <a:ea typeface="Montserrat"/>
                <a:cs typeface="Montserrat"/>
                <a:sym typeface="Montserrat"/>
              </a:defRPr>
            </a:pPr>
            <a:r>
              <a:t>It converges comparatively faster for large datasets. </a:t>
            </a:r>
          </a:p>
          <a:p>
            <a:pPr>
              <a:buClr>
                <a:srgbClr val="134F5C"/>
              </a:buClr>
              <a:buFont typeface="Helvetica"/>
              <a:defRPr b="1">
                <a:solidFill>
                  <a:srgbClr val="134F5C"/>
                </a:solidFill>
                <a:latin typeface="Montserrat"/>
                <a:ea typeface="Montserrat"/>
                <a:cs typeface="Montserrat"/>
                <a:sym typeface="Montserrat"/>
              </a:defRPr>
            </a:pPr>
            <a:r>
              <a:t>It fits one sample at a time.</a:t>
            </a:r>
          </a:p>
          <a:p>
            <a:pPr>
              <a:buClr>
                <a:srgbClr val="134F5C"/>
              </a:buClr>
              <a:buFont typeface="Helvetica"/>
              <a:defRPr b="1">
                <a:solidFill>
                  <a:srgbClr val="134F5C"/>
                </a:solidFill>
                <a:latin typeface="Montserrat"/>
                <a:ea typeface="Montserrat"/>
                <a:cs typeface="Montserrat"/>
                <a:sym typeface="Montserrat"/>
              </a:defRPr>
            </a:pPr>
            <a:r>
              <a:t>Computationally Fast.</a:t>
            </a:r>
          </a:p>
          <a:p>
            <a:pPr marL="0" indent="457200">
              <a:buSzTx/>
              <a:buNone/>
            </a:pPr>
            <a:endParaRPr b="1">
              <a:solidFill>
                <a:srgbClr val="134F5C"/>
              </a:solidFill>
              <a:latin typeface="Montserrat"/>
              <a:ea typeface="Montserrat"/>
              <a:cs typeface="Montserrat"/>
              <a:sym typeface="Montserrat"/>
            </a:endParaRPr>
          </a:p>
          <a:p>
            <a:pPr marL="0" indent="457200">
              <a:buSzTx/>
              <a:buNone/>
              <a:defRPr b="1">
                <a:solidFill>
                  <a:srgbClr val="134F5C"/>
                </a:solidFill>
                <a:latin typeface="Montserrat"/>
                <a:ea typeface="Montserrat"/>
                <a:cs typeface="Montserrat"/>
                <a:sym typeface="Montserrat"/>
              </a:defRPr>
            </a:pPr>
            <a:r>
              <a:t>Binary Classification Accuracy:</a:t>
            </a:r>
          </a:p>
          <a:p>
            <a:pPr marL="0" indent="457200">
              <a:buSzTx/>
              <a:buNone/>
              <a:defRPr sz="1000">
                <a:solidFill>
                  <a:schemeClr val="accent2"/>
                </a:solidFill>
                <a:latin typeface="Courier New"/>
                <a:ea typeface="Courier New"/>
                <a:cs typeface="Courier New"/>
                <a:sym typeface="Courier New"/>
              </a:defRPr>
            </a:pPr>
            <a:r>
              <a:t>Training accuracy Score    :  0.9350949126803341</a:t>
            </a:r>
          </a:p>
          <a:p>
            <a:pPr marL="0" indent="457200">
              <a:buSzTx/>
              <a:buNone/>
              <a:defRPr sz="1000">
                <a:solidFill>
                  <a:schemeClr val="accent2"/>
                </a:solidFill>
                <a:latin typeface="Courier New"/>
                <a:ea typeface="Courier New"/>
                <a:cs typeface="Courier New"/>
                <a:sym typeface="Courier New"/>
              </a:defRPr>
            </a:pPr>
            <a:r>
              <a:t>Validation accuracy Score :  0.8624878522837707</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293;p47"/>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Evaluation</a:t>
            </a:r>
          </a:p>
        </p:txBody>
      </p:sp>
      <p:graphicFrame>
        <p:nvGraphicFramePr>
          <p:cNvPr id="258" name="Google Shape;294;p47"/>
          <p:cNvGraphicFramePr/>
          <p:nvPr/>
        </p:nvGraphicFramePr>
        <p:xfrm>
          <a:off x="531600" y="1290250"/>
          <a:ext cx="3901076" cy="31758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17825"/>
                <a:gridCol w="1283250"/>
              </a:tblGrid>
              <a:tr h="326475">
                <a:tc gridSpan="2">
                  <a:txBody>
                    <a:bodyPr/>
                    <a:lstStyle/>
                    <a:p>
                      <a:pPr algn="ctr">
                        <a:lnSpc>
                          <a:spcPct val="115000"/>
                        </a:lnSpc>
                        <a:defRPr sz="1800"/>
                      </a:pPr>
                      <a:r>
                        <a:rPr b="1" sz="1000" u="sng"/>
                        <a:t>Multi-class Classification</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tcPr>
                </a:tc>
                <a:tc hMerge="1">
                  <a:tcPr/>
                </a:tc>
              </a:tr>
              <a:tr h="356175">
                <a:tc>
                  <a:txBody>
                    <a:bodyPr/>
                    <a:lstStyle/>
                    <a:p>
                      <a:pPr algn="ctr">
                        <a:lnSpc>
                          <a:spcPct val="115000"/>
                        </a:lnSpc>
                        <a:defRPr sz="1800"/>
                      </a:pPr>
                      <a:r>
                        <a:rPr b="1" sz="1100">
                          <a:solidFill>
                            <a:schemeClr val="accent2"/>
                          </a:solidFill>
                          <a:latin typeface="Roboto"/>
                          <a:ea typeface="Roboto"/>
                          <a:cs typeface="Roboto"/>
                          <a:sym typeface="Roboto"/>
                        </a:rPr>
                        <a:t>Model</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gn="ctr">
                        <a:lnSpc>
                          <a:spcPct val="115000"/>
                        </a:lnSpc>
                        <a:defRPr sz="1800"/>
                      </a:pPr>
                      <a:r>
                        <a:rPr b="1" sz="1100">
                          <a:solidFill>
                            <a:schemeClr val="accent2"/>
                          </a:solidFill>
                          <a:latin typeface="Roboto"/>
                          <a:ea typeface="Roboto"/>
                          <a:cs typeface="Roboto"/>
                          <a:sym typeface="Roboto"/>
                        </a:rPr>
                        <a:t>Test accuracy</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CatBoost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62.0%</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Logistic Regression</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61.8%</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Support Vector Machines</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60.7%</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Stochastic Gradient Descent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57.3%</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Random Forest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56.0%</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XGBoost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48.7%</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Naive Bayes</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47.9%</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bl>
          </a:graphicData>
        </a:graphic>
      </p:graphicFrame>
      <p:graphicFrame>
        <p:nvGraphicFramePr>
          <p:cNvPr id="259" name="Google Shape;295;p47"/>
          <p:cNvGraphicFramePr/>
          <p:nvPr/>
        </p:nvGraphicFramePr>
        <p:xfrm>
          <a:off x="5004225" y="1290250"/>
          <a:ext cx="3512926" cy="31759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41950"/>
                <a:gridCol w="1170975"/>
              </a:tblGrid>
              <a:tr h="326500">
                <a:tc gridSpan="2">
                  <a:txBody>
                    <a:bodyPr/>
                    <a:lstStyle/>
                    <a:p>
                      <a:pPr algn="ctr">
                        <a:lnSpc>
                          <a:spcPct val="115000"/>
                        </a:lnSpc>
                        <a:defRPr sz="1800"/>
                      </a:pPr>
                      <a:r>
                        <a:rPr b="1" sz="1000" u="sng"/>
                        <a:t>Binary Classification</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tcPr>
                </a:tc>
                <a:tc hMerge="1">
                  <a:tcPr/>
                </a:tc>
              </a:tr>
              <a:tr h="356175">
                <a:tc>
                  <a:txBody>
                    <a:bodyPr/>
                    <a:lstStyle/>
                    <a:p>
                      <a:pPr algn="ctr">
                        <a:lnSpc>
                          <a:spcPct val="115000"/>
                        </a:lnSpc>
                        <a:defRPr sz="1800"/>
                      </a:pPr>
                      <a:r>
                        <a:rPr b="1" sz="1100">
                          <a:solidFill>
                            <a:schemeClr val="accent2"/>
                          </a:solidFill>
                          <a:latin typeface="Roboto"/>
                          <a:ea typeface="Roboto"/>
                          <a:cs typeface="Roboto"/>
                          <a:sym typeface="Roboto"/>
                        </a:rPr>
                        <a:t>Model</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gn="ctr">
                        <a:lnSpc>
                          <a:spcPct val="115000"/>
                        </a:lnSpc>
                        <a:defRPr sz="1800"/>
                      </a:pPr>
                      <a:r>
                        <a:rPr b="1" sz="1100">
                          <a:solidFill>
                            <a:schemeClr val="accent2"/>
                          </a:solidFill>
                          <a:latin typeface="Roboto"/>
                          <a:ea typeface="Roboto"/>
                          <a:cs typeface="Roboto"/>
                          <a:sym typeface="Roboto"/>
                        </a:rPr>
                        <a:t>Test accuracy</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Stochastic Gradient Descent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86.2%</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Logistic Regression</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85.9%</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CatBoost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85.2%</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Support Vector Machines</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84.6%</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Random Forest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82.9%</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Naive Bayes</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79.2%</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r h="356175">
                <a:tc>
                  <a:txBody>
                    <a:bodyPr/>
                    <a:lstStyle/>
                    <a:p>
                      <a:pPr algn="l">
                        <a:lnSpc>
                          <a:spcPct val="115000"/>
                        </a:lnSpc>
                        <a:defRPr sz="1800"/>
                      </a:pPr>
                      <a:r>
                        <a:rPr sz="1100">
                          <a:solidFill>
                            <a:schemeClr val="accent2"/>
                          </a:solidFill>
                          <a:latin typeface="Roboto"/>
                          <a:ea typeface="Roboto"/>
                          <a:cs typeface="Roboto"/>
                          <a:sym typeface="Roboto"/>
                        </a:rPr>
                        <a:t>XGBoost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c>
                  <a:txBody>
                    <a:bodyPr/>
                    <a:lstStyle/>
                    <a:p>
                      <a:pPr>
                        <a:lnSpc>
                          <a:spcPct val="115000"/>
                        </a:lnSpc>
                        <a:defRPr sz="1800"/>
                      </a:pPr>
                      <a:r>
                        <a:rPr sz="1100">
                          <a:solidFill>
                            <a:schemeClr val="accent2"/>
                          </a:solidFill>
                          <a:latin typeface="Roboto"/>
                          <a:ea typeface="Roboto"/>
                          <a:cs typeface="Roboto"/>
                          <a:sym typeface="Roboto"/>
                        </a:rPr>
                        <a:t>74.0%</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solidFill>
                      <a:srgbClr val="FFFFFF"/>
                    </a:solidFill>
                  </a:tcPr>
                </a:tc>
              </a:tr>
            </a:tbl>
          </a:graphicData>
        </a:graphic>
      </p:graphicFrame>
      <p:sp>
        <p:nvSpPr>
          <p:cNvPr id="260" name="Google Shape;296;p47"/>
          <p:cNvSpPr/>
          <p:nvPr/>
        </p:nvSpPr>
        <p:spPr>
          <a:xfrm>
            <a:off x="164425" y="1972924"/>
            <a:ext cx="367201" cy="340501"/>
          </a:xfrm>
          <a:prstGeom prst="star5">
            <a:avLst>
              <a:gd name="adj" fmla="val 19098"/>
              <a:gd name="hf" fmla="val 105146"/>
              <a:gd name="vf" fmla="val 110557"/>
            </a:avLst>
          </a:prstGeom>
          <a:solidFill>
            <a:srgbClr val="CC0000"/>
          </a:solidFill>
          <a:ln>
            <a:solidFill>
              <a:srgbClr val="F5FDFF"/>
            </a:solidFill>
          </a:ln>
        </p:spPr>
        <p:txBody>
          <a:bodyPr lIns="0" tIns="0" rIns="0" bIns="0" anchor="ctr"/>
          <a:lstStyle/>
          <a:p>
            <a:pPr>
              <a:defRPr>
                <a:solidFill>
                  <a:srgbClr val="000000"/>
                </a:solidFill>
              </a:defRPr>
            </a:pPr>
          </a:p>
        </p:txBody>
      </p:sp>
      <p:sp>
        <p:nvSpPr>
          <p:cNvPr id="261" name="Google Shape;297;p47"/>
          <p:cNvSpPr/>
          <p:nvPr/>
        </p:nvSpPr>
        <p:spPr>
          <a:xfrm>
            <a:off x="4648200" y="1972924"/>
            <a:ext cx="367200" cy="340501"/>
          </a:xfrm>
          <a:prstGeom prst="star5">
            <a:avLst>
              <a:gd name="adj" fmla="val 19098"/>
              <a:gd name="hf" fmla="val 105146"/>
              <a:gd name="vf" fmla="val 110557"/>
            </a:avLst>
          </a:prstGeom>
          <a:solidFill>
            <a:srgbClr val="CC0000"/>
          </a:solidFill>
          <a:ln>
            <a:solidFill>
              <a:srgbClr val="F5FDFF"/>
            </a:solidFill>
          </a:ln>
        </p:spPr>
        <p:txBody>
          <a:bodyPr lIns="0" tIns="0" rIns="0" bIns="0" anchor="ctr"/>
          <a:lstStyle/>
          <a:p>
            <a:pPr>
              <a:defRPr>
                <a:solidFill>
                  <a:srgbClr val="000000"/>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60"/>
                                        </p:tgtEl>
                                        <p:attrNameLst>
                                          <p:attrName>style.visibility</p:attrName>
                                        </p:attrNameLst>
                                      </p:cBhvr>
                                      <p:to>
                                        <p:strVal val="visible"/>
                                      </p:to>
                                    </p:set>
                                    <p:animEffect filter="fade" transition="in">
                                      <p:cBhvr>
                                        <p:cTn id="7"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Google Shape;302;p48"/>
          <p:cNvSpPr txBox="1"/>
          <p:nvPr>
            <p:ph type="title"/>
          </p:nvPr>
        </p:nvSpPr>
        <p:spPr>
          <a:xfrm>
            <a:off x="311699" y="445025"/>
            <a:ext cx="8520602" cy="572701"/>
          </a:xfrm>
          <a:prstGeom prst="rect">
            <a:avLst/>
          </a:prstGeom>
        </p:spPr>
        <p:txBody>
          <a:bodyPr/>
          <a:lstStyle>
            <a:lvl1pPr defTabSz="402336">
              <a:defRPr b="1" sz="1232">
                <a:latin typeface="Montserrat"/>
                <a:ea typeface="Montserrat"/>
                <a:cs typeface="Montserrat"/>
                <a:sym typeface="Montserrat"/>
              </a:defRPr>
            </a:lvl1pPr>
          </a:lstStyle>
          <a:p>
            <a:pPr/>
            <a:r>
              <a:t>Evaluation (contd.)</a:t>
            </a:r>
          </a:p>
        </p:txBody>
      </p:sp>
      <p:graphicFrame>
        <p:nvGraphicFramePr>
          <p:cNvPr id="264" name="Google Shape;303;p48"/>
          <p:cNvGraphicFramePr/>
          <p:nvPr/>
        </p:nvGraphicFramePr>
        <p:xfrm>
          <a:off x="531600" y="1290250"/>
          <a:ext cx="3901076" cy="3264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17825"/>
                <a:gridCol w="1283250"/>
              </a:tblGrid>
              <a:tr h="326475">
                <a:tc gridSpan="2">
                  <a:txBody>
                    <a:bodyPr/>
                    <a:lstStyle/>
                    <a:p>
                      <a:pPr algn="ctr">
                        <a:lnSpc>
                          <a:spcPct val="115000"/>
                        </a:lnSpc>
                        <a:defRPr sz="1800"/>
                      </a:pPr>
                      <a:r>
                        <a:rPr b="1" sz="1000" u="sng"/>
                        <a:t>Multi-class Classification Winner - CatBoost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tcPr>
                </a:tc>
                <a:tc hMerge="1">
                  <a:tcPr/>
                </a:tc>
              </a:tr>
            </a:tbl>
          </a:graphicData>
        </a:graphic>
      </p:graphicFrame>
      <p:graphicFrame>
        <p:nvGraphicFramePr>
          <p:cNvPr id="265" name="Google Shape;304;p48"/>
          <p:cNvGraphicFramePr/>
          <p:nvPr/>
        </p:nvGraphicFramePr>
        <p:xfrm>
          <a:off x="5004225" y="1290250"/>
          <a:ext cx="3512926" cy="326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41950"/>
                <a:gridCol w="1170975"/>
              </a:tblGrid>
              <a:tr h="326500">
                <a:tc gridSpan="2">
                  <a:txBody>
                    <a:bodyPr/>
                    <a:lstStyle/>
                    <a:p>
                      <a:pPr algn="ctr">
                        <a:lnSpc>
                          <a:spcPct val="115000"/>
                        </a:lnSpc>
                        <a:defRPr sz="1800"/>
                      </a:pPr>
                      <a:r>
                        <a:rPr b="1" sz="1000" u="sng"/>
                        <a:t>Binary Classification Winner- Stochastic Grad. Descent</a:t>
                      </a:r>
                    </a:p>
                  </a:txBody>
                  <a:tcPr marL="19050" marR="19050" marT="19050" marB="19050" anchor="b" anchorCtr="0" horzOverflow="overflow">
                    <a:lnL w="10575">
                      <a:solidFill>
                        <a:srgbClr val="000000"/>
                      </a:solidFill>
                    </a:lnL>
                    <a:lnR w="10575">
                      <a:solidFill>
                        <a:srgbClr val="000000"/>
                      </a:solidFill>
                    </a:lnR>
                    <a:lnT w="10575">
                      <a:solidFill>
                        <a:srgbClr val="000000"/>
                      </a:solidFill>
                    </a:lnT>
                    <a:lnB w="10575">
                      <a:solidFill>
                        <a:srgbClr val="000000"/>
                      </a:solidFill>
                    </a:lnB>
                  </a:tcPr>
                </a:tc>
                <a:tc hMerge="1">
                  <a:tcPr/>
                </a:tc>
              </a:tr>
            </a:tbl>
          </a:graphicData>
        </a:graphic>
      </p:graphicFrame>
      <p:sp>
        <p:nvSpPr>
          <p:cNvPr id="266" name="Google Shape;305;p48"/>
          <p:cNvSpPr/>
          <p:nvPr/>
        </p:nvSpPr>
        <p:spPr>
          <a:xfrm>
            <a:off x="368625" y="1156199"/>
            <a:ext cx="367200" cy="340502"/>
          </a:xfrm>
          <a:prstGeom prst="star5">
            <a:avLst>
              <a:gd name="adj" fmla="val 19098"/>
              <a:gd name="hf" fmla="val 105146"/>
              <a:gd name="vf" fmla="val 110557"/>
            </a:avLst>
          </a:prstGeom>
          <a:solidFill>
            <a:srgbClr val="CC0000"/>
          </a:solidFill>
          <a:ln>
            <a:solidFill>
              <a:srgbClr val="F5FDFF"/>
            </a:solidFill>
          </a:ln>
        </p:spPr>
        <p:txBody>
          <a:bodyPr lIns="0" tIns="0" rIns="0" bIns="0" anchor="ctr"/>
          <a:lstStyle/>
          <a:p>
            <a:pPr>
              <a:defRPr>
                <a:solidFill>
                  <a:srgbClr val="000000"/>
                </a:solidFill>
              </a:defRPr>
            </a:pPr>
          </a:p>
        </p:txBody>
      </p:sp>
      <p:sp>
        <p:nvSpPr>
          <p:cNvPr id="267" name="Google Shape;306;p48"/>
          <p:cNvSpPr/>
          <p:nvPr/>
        </p:nvSpPr>
        <p:spPr>
          <a:xfrm>
            <a:off x="4832949" y="1117275"/>
            <a:ext cx="367201" cy="340501"/>
          </a:xfrm>
          <a:prstGeom prst="star5">
            <a:avLst>
              <a:gd name="adj" fmla="val 19098"/>
              <a:gd name="hf" fmla="val 105146"/>
              <a:gd name="vf" fmla="val 110557"/>
            </a:avLst>
          </a:prstGeom>
          <a:solidFill>
            <a:srgbClr val="CC0000"/>
          </a:solidFill>
          <a:ln>
            <a:solidFill>
              <a:srgbClr val="F5FDFF"/>
            </a:solidFill>
          </a:ln>
        </p:spPr>
        <p:txBody>
          <a:bodyPr lIns="0" tIns="0" rIns="0" bIns="0" anchor="ctr"/>
          <a:lstStyle/>
          <a:p>
            <a:pPr>
              <a:defRPr>
                <a:solidFill>
                  <a:srgbClr val="000000"/>
                </a:solidFill>
              </a:defRPr>
            </a:pPr>
          </a:p>
        </p:txBody>
      </p:sp>
      <p:pic>
        <p:nvPicPr>
          <p:cNvPr id="268" name="Google Shape;307;p48" descr="Google Shape;307;p48"/>
          <p:cNvPicPr>
            <a:picLocks noChangeAspect="1"/>
          </p:cNvPicPr>
          <p:nvPr/>
        </p:nvPicPr>
        <p:blipFill>
          <a:blip r:embed="rId2">
            <a:extLst/>
          </a:blip>
          <a:stretch>
            <a:fillRect/>
          </a:stretch>
        </p:blipFill>
        <p:spPr>
          <a:xfrm>
            <a:off x="5004225" y="1658574"/>
            <a:ext cx="3512926" cy="1200151"/>
          </a:xfrm>
          <a:prstGeom prst="rect">
            <a:avLst/>
          </a:prstGeom>
          <a:ln w="12700">
            <a:miter lim="400000"/>
          </a:ln>
        </p:spPr>
      </p:pic>
      <p:pic>
        <p:nvPicPr>
          <p:cNvPr id="269" name="Google Shape;308;p48" descr="Google Shape;308;p48"/>
          <p:cNvPicPr>
            <a:picLocks noChangeAspect="1"/>
          </p:cNvPicPr>
          <p:nvPr/>
        </p:nvPicPr>
        <p:blipFill>
          <a:blip r:embed="rId3">
            <a:extLst/>
          </a:blip>
          <a:stretch>
            <a:fillRect/>
          </a:stretch>
        </p:blipFill>
        <p:spPr>
          <a:xfrm>
            <a:off x="531600" y="1635174"/>
            <a:ext cx="3901076" cy="160972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66"/>
                                        </p:tgtEl>
                                        <p:attrNameLst>
                                          <p:attrName>style.visibility</p:attrName>
                                        </p:attrNameLst>
                                      </p:cBhvr>
                                      <p:to>
                                        <p:strVal val="visible"/>
                                      </p:to>
                                    </p:set>
                                    <p:animEffect filter="fade" transition="in">
                                      <p:cBhvr>
                                        <p:cTn id="7"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313;p49"/>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Challenges</a:t>
            </a:r>
          </a:p>
        </p:txBody>
      </p:sp>
      <p:sp>
        <p:nvSpPr>
          <p:cNvPr id="272" name="Google Shape;314;p49"/>
          <p:cNvSpPr txBox="1"/>
          <p:nvPr>
            <p:ph type="body" idx="1"/>
          </p:nvPr>
        </p:nvSpPr>
        <p:spPr>
          <a:xfrm>
            <a:off x="311699" y="1152474"/>
            <a:ext cx="8263202" cy="3755401"/>
          </a:xfrm>
          <a:prstGeom prst="rect">
            <a:avLst/>
          </a:prstGeom>
        </p:spPr>
        <p:txBody>
          <a:bodyPr/>
          <a:lstStyle/>
          <a:p>
            <a:pPr marL="0" indent="0">
              <a:buSzTx/>
              <a:buNone/>
            </a:pPr>
            <a:endParaRPr b="1">
              <a:solidFill>
                <a:srgbClr val="134F5C"/>
              </a:solidFill>
            </a:endParaRPr>
          </a:p>
          <a:p>
            <a:pPr>
              <a:buClr>
                <a:srgbClr val="134F5C"/>
              </a:buClr>
              <a:defRPr b="1">
                <a:solidFill>
                  <a:srgbClr val="134F5C"/>
                </a:solidFill>
              </a:defRPr>
            </a:pPr>
            <a:r>
              <a:t>Locations being too many/unformatted/irrelevant</a:t>
            </a:r>
          </a:p>
          <a:p>
            <a:pPr marL="0" indent="0">
              <a:buSzTx/>
              <a:buNone/>
            </a:pPr>
            <a:endParaRPr b="1">
              <a:solidFill>
                <a:srgbClr val="134F5C"/>
              </a:solidFill>
            </a:endParaRPr>
          </a:p>
          <a:p>
            <a:pPr>
              <a:buClr>
                <a:srgbClr val="134F5C"/>
              </a:buClr>
              <a:defRPr b="1">
                <a:solidFill>
                  <a:srgbClr val="134F5C"/>
                </a:solidFill>
              </a:defRPr>
            </a:pPr>
            <a:r>
              <a:t>Sarcastic tweets</a:t>
            </a:r>
          </a:p>
          <a:p>
            <a:pPr marL="0" indent="0">
              <a:buSzTx/>
              <a:buNone/>
            </a:pPr>
            <a:endParaRPr b="1">
              <a:solidFill>
                <a:srgbClr val="134F5C"/>
              </a:solidFill>
            </a:endParaRPr>
          </a:p>
          <a:p>
            <a:pPr>
              <a:buClr>
                <a:srgbClr val="134F5C"/>
              </a:buClr>
              <a:defRPr b="1">
                <a:solidFill>
                  <a:srgbClr val="134F5C"/>
                </a:solidFill>
              </a:defRPr>
            </a:pPr>
            <a:r>
              <a:t>Advertisements tagged as positive</a:t>
            </a:r>
          </a:p>
          <a:p>
            <a:pPr marL="0" indent="0">
              <a:buSzTx/>
              <a:buNone/>
            </a:pPr>
            <a:endParaRPr b="1">
              <a:solidFill>
                <a:srgbClr val="134F5C"/>
              </a:solidFill>
            </a:endParaRPr>
          </a:p>
          <a:p>
            <a:pPr>
              <a:buClr>
                <a:srgbClr val="134F5C"/>
              </a:buClr>
              <a:defRPr b="1">
                <a:solidFill>
                  <a:srgbClr val="134F5C"/>
                </a:solidFill>
              </a:defRPr>
            </a:pPr>
            <a:r>
              <a:t>Computation time/crashes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oogle Shape;319;p50"/>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Conclusion</a:t>
            </a:r>
          </a:p>
        </p:txBody>
      </p:sp>
      <p:sp>
        <p:nvSpPr>
          <p:cNvPr id="275" name="Google Shape;320;p50"/>
          <p:cNvSpPr txBox="1"/>
          <p:nvPr>
            <p:ph type="body" idx="1"/>
          </p:nvPr>
        </p:nvSpPr>
        <p:spPr>
          <a:xfrm>
            <a:off x="311699" y="1152475"/>
            <a:ext cx="8520602" cy="3416400"/>
          </a:xfrm>
          <a:prstGeom prst="rect">
            <a:avLst/>
          </a:prstGeom>
        </p:spPr>
        <p:txBody>
          <a:bodyPr/>
          <a:lstStyle/>
          <a:p>
            <a:pPr>
              <a:buClr>
                <a:srgbClr val="134F5C"/>
              </a:buClr>
              <a:buFont typeface="Helvetica"/>
              <a:defRPr b="1">
                <a:solidFill>
                  <a:srgbClr val="134F5C"/>
                </a:solidFill>
                <a:latin typeface="Montserrat"/>
                <a:ea typeface="Montserrat"/>
                <a:cs typeface="Montserrat"/>
                <a:sym typeface="Montserrat"/>
              </a:defRPr>
            </a:pPr>
            <a:r>
              <a:t>For multiclass classification, the best model for this dataset would be CatBoost</a:t>
            </a:r>
          </a:p>
          <a:p>
            <a:pPr>
              <a:buClr>
                <a:srgbClr val="134F5C"/>
              </a:buClr>
              <a:buFont typeface="Helvetica"/>
              <a:defRPr b="1">
                <a:solidFill>
                  <a:srgbClr val="134F5C"/>
                </a:solidFill>
                <a:latin typeface="Montserrat"/>
                <a:ea typeface="Montserrat"/>
                <a:cs typeface="Montserrat"/>
                <a:sym typeface="Montserrat"/>
              </a:defRPr>
            </a:pPr>
            <a:r>
              <a:t>For binary classification, the best model for this dataset would be Stochastic Gradient Descent</a:t>
            </a:r>
          </a:p>
        </p:txBody>
      </p:sp>
      <p:grpSp>
        <p:nvGrpSpPr>
          <p:cNvPr id="278" name="Google Shape;321;p50"/>
          <p:cNvGrpSpPr/>
          <p:nvPr/>
        </p:nvGrpSpPr>
        <p:grpSpPr>
          <a:xfrm>
            <a:off x="601949" y="2871825"/>
            <a:ext cx="8050802" cy="1956001"/>
            <a:chOff x="0" y="0"/>
            <a:chExt cx="8050800" cy="1955999"/>
          </a:xfrm>
        </p:grpSpPr>
        <p:sp>
          <p:nvSpPr>
            <p:cNvPr id="276" name="Rounded Rectangle"/>
            <p:cNvSpPr/>
            <p:nvPr/>
          </p:nvSpPr>
          <p:spPr>
            <a:xfrm>
              <a:off x="0" y="0"/>
              <a:ext cx="8050801" cy="1956000"/>
            </a:xfrm>
            <a:prstGeom prst="roundRect">
              <a:avLst>
                <a:gd name="adj" fmla="val 16667"/>
              </a:avLst>
            </a:prstGeom>
            <a:solidFill>
              <a:srgbClr val="FFF1F1"/>
            </a:solidFill>
            <a:ln w="9525" cap="flat">
              <a:solidFill>
                <a:srgbClr val="F5FDFF"/>
              </a:solidFill>
              <a:prstDash val="solid"/>
              <a:round/>
            </a:ln>
            <a:effectLst/>
          </p:spPr>
          <p:txBody>
            <a:bodyPr wrap="square" lIns="0" tIns="0" rIns="0" bIns="0" numCol="1" anchor="t">
              <a:noAutofit/>
            </a:bodyPr>
            <a:lstStyle/>
            <a:p>
              <a:pPr>
                <a:lnSpc>
                  <a:spcPct val="115000"/>
                </a:lnSpc>
                <a:defRPr b="1" sz="1800">
                  <a:solidFill>
                    <a:srgbClr val="134F5C"/>
                  </a:solidFill>
                  <a:latin typeface="Montserrat"/>
                  <a:ea typeface="Montserrat"/>
                  <a:cs typeface="Montserrat"/>
                  <a:sym typeface="Montserrat"/>
                </a:defRPr>
              </a:pPr>
            </a:p>
          </p:txBody>
        </p:sp>
        <p:sp>
          <p:nvSpPr>
            <p:cNvPr id="277" name="To end it on a lighter note,  a few funny tweets we came across:"/>
            <p:cNvSpPr txBox="1"/>
            <p:nvPr/>
          </p:nvSpPr>
          <p:spPr>
            <a:xfrm>
              <a:off x="100246" y="100246"/>
              <a:ext cx="7850308" cy="783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nSpc>
                  <a:spcPct val="115000"/>
                </a:lnSpc>
                <a:defRPr b="1" sz="1800">
                  <a:latin typeface="Montserrat"/>
                  <a:ea typeface="Montserrat"/>
                  <a:cs typeface="Montserrat"/>
                  <a:sym typeface="Montserrat"/>
                </a:defRPr>
              </a:lvl1pPr>
            </a:lstStyle>
            <a:p>
              <a:pPr/>
              <a:r>
                <a:t>To end it on a lighter note,  a few funny tweets we came across:</a:t>
              </a:r>
            </a:p>
          </p:txBody>
        </p:sp>
      </p:grpSp>
      <p:pic>
        <p:nvPicPr>
          <p:cNvPr id="279" name="Google Shape;322;p50" descr="Google Shape;322;p50"/>
          <p:cNvPicPr>
            <a:picLocks noChangeAspect="1"/>
          </p:cNvPicPr>
          <p:nvPr/>
        </p:nvPicPr>
        <p:blipFill>
          <a:blip r:embed="rId2">
            <a:extLst/>
          </a:blip>
          <a:stretch>
            <a:fillRect/>
          </a:stretch>
        </p:blipFill>
        <p:spPr>
          <a:xfrm>
            <a:off x="901075" y="4009949"/>
            <a:ext cx="5495926" cy="247651"/>
          </a:xfrm>
          <a:prstGeom prst="rect">
            <a:avLst/>
          </a:prstGeom>
          <a:ln w="12700">
            <a:miter lim="400000"/>
          </a:ln>
        </p:spPr>
      </p:pic>
      <p:pic>
        <p:nvPicPr>
          <p:cNvPr id="280" name="Google Shape;323;p50" descr="Google Shape;323;p50"/>
          <p:cNvPicPr>
            <a:picLocks noChangeAspect="1"/>
          </p:cNvPicPr>
          <p:nvPr/>
        </p:nvPicPr>
        <p:blipFill>
          <a:blip r:embed="rId3">
            <a:extLst/>
          </a:blip>
          <a:stretch>
            <a:fillRect/>
          </a:stretch>
        </p:blipFill>
        <p:spPr>
          <a:xfrm>
            <a:off x="842750" y="4257599"/>
            <a:ext cx="5343526" cy="180976"/>
          </a:xfrm>
          <a:prstGeom prst="rect">
            <a:avLst/>
          </a:prstGeom>
          <a:ln w="12700">
            <a:miter lim="400000"/>
          </a:ln>
        </p:spPr>
      </p:pic>
      <p:pic>
        <p:nvPicPr>
          <p:cNvPr id="281" name="Google Shape;324;p50" descr="Google Shape;324;p50"/>
          <p:cNvPicPr>
            <a:picLocks noChangeAspect="1"/>
          </p:cNvPicPr>
          <p:nvPr/>
        </p:nvPicPr>
        <p:blipFill>
          <a:blip r:embed="rId4">
            <a:extLst/>
          </a:blip>
          <a:stretch>
            <a:fillRect/>
          </a:stretch>
        </p:blipFill>
        <p:spPr>
          <a:xfrm>
            <a:off x="828675" y="3395271"/>
            <a:ext cx="7486650" cy="447676"/>
          </a:xfrm>
          <a:prstGeom prst="rect">
            <a:avLst/>
          </a:prstGeom>
          <a:ln w="12700">
            <a:miter lim="400000"/>
          </a:ln>
        </p:spPr>
      </p:pic>
      <p:pic>
        <p:nvPicPr>
          <p:cNvPr id="282" name="Google Shape;325;p50" descr="Google Shape;325;p50"/>
          <p:cNvPicPr>
            <a:picLocks noChangeAspect="1"/>
          </p:cNvPicPr>
          <p:nvPr/>
        </p:nvPicPr>
        <p:blipFill>
          <a:blip r:embed="rId5">
            <a:extLst/>
          </a:blip>
          <a:stretch>
            <a:fillRect/>
          </a:stretch>
        </p:blipFill>
        <p:spPr>
          <a:xfrm>
            <a:off x="842750" y="4424600"/>
            <a:ext cx="6754205" cy="320251"/>
          </a:xfrm>
          <a:prstGeom prst="rect">
            <a:avLst/>
          </a:prstGeom>
          <a:ln w="12700">
            <a:miter lim="400000"/>
          </a:ln>
        </p:spPr>
      </p:pic>
      <p:pic>
        <p:nvPicPr>
          <p:cNvPr id="283" name="Google Shape;326;p50" descr="Google Shape;326;p50"/>
          <p:cNvPicPr>
            <a:picLocks noChangeAspect="1"/>
          </p:cNvPicPr>
          <p:nvPr/>
        </p:nvPicPr>
        <p:blipFill>
          <a:blip r:embed="rId6">
            <a:extLst/>
          </a:blip>
          <a:stretch>
            <a:fillRect/>
          </a:stretch>
        </p:blipFill>
        <p:spPr>
          <a:xfrm>
            <a:off x="842750" y="3689687"/>
            <a:ext cx="4625576" cy="320276"/>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331;p51"/>
          <p:cNvSpPr txBox="1"/>
          <p:nvPr>
            <p:ph type="ctrTitle"/>
          </p:nvPr>
        </p:nvSpPr>
        <p:spPr>
          <a:xfrm>
            <a:off x="311707" y="744575"/>
            <a:ext cx="8520602" cy="2052599"/>
          </a:xfrm>
          <a:prstGeom prst="rect">
            <a:avLst/>
          </a:prstGeom>
        </p:spPr>
        <p:txBody>
          <a:bodyPr/>
          <a:lstStyle>
            <a:lvl1pPr>
              <a:defRPr b="1">
                <a:latin typeface="Montserrat"/>
                <a:ea typeface="Montserrat"/>
                <a:cs typeface="Montserrat"/>
                <a:sym typeface="Montserrat"/>
              </a:defRPr>
            </a:lvl1pPr>
          </a:lstStyle>
          <a:p>
            <a:pPr/>
            <a:r>
              <a:t>Q &amp; A</a:t>
            </a:r>
          </a:p>
        </p:txBody>
      </p:sp>
      <p:sp>
        <p:nvSpPr>
          <p:cNvPr id="286" name="Google Shape;332;p51"/>
          <p:cNvSpPr txBox="1"/>
          <p:nvPr>
            <p:ph type="subTitle" sz="quarter" idx="1"/>
          </p:nvPr>
        </p:nvSpPr>
        <p:spPr>
          <a:xfrm>
            <a:off x="311699" y="2834125"/>
            <a:ext cx="8520602" cy="7926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74;p16"/>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Introduction</a:t>
            </a:r>
          </a:p>
        </p:txBody>
      </p:sp>
      <p:sp>
        <p:nvSpPr>
          <p:cNvPr id="130" name="Google Shape;75;p16"/>
          <p:cNvSpPr txBox="1"/>
          <p:nvPr>
            <p:ph type="body" idx="1"/>
          </p:nvPr>
        </p:nvSpPr>
        <p:spPr>
          <a:xfrm>
            <a:off x="311699" y="1152475"/>
            <a:ext cx="8520602" cy="3829800"/>
          </a:xfrm>
          <a:prstGeom prst="rect">
            <a:avLst/>
          </a:prstGeom>
        </p:spPr>
        <p:txBody>
          <a:bodyPr/>
          <a:lstStyle/>
          <a:p>
            <a:pPr indent="-336550">
              <a:buClr>
                <a:srgbClr val="134F5C"/>
              </a:buClr>
              <a:buSzPts val="1700"/>
              <a:buFont typeface="Helvetica"/>
              <a:defRPr b="1" sz="1700">
                <a:solidFill>
                  <a:srgbClr val="134F5C"/>
                </a:solidFill>
                <a:latin typeface="Montserrat"/>
                <a:ea typeface="Montserrat"/>
                <a:cs typeface="Montserrat"/>
                <a:sym typeface="Montserrat"/>
              </a:defRPr>
            </a:pPr>
            <a:r>
              <a:t>Sentiment Analysis is the process of computationally identifying and categorizing opinions expressed in a piece of text, especially in order to determine whether the writer's attitude towards a particular topic  is positive, negative, or neutral.</a:t>
            </a:r>
          </a:p>
          <a:p>
            <a:pPr indent="-336550">
              <a:buClr>
                <a:srgbClr val="134F5C"/>
              </a:buClr>
              <a:buSzPts val="1700"/>
              <a:buFont typeface="Helvetica"/>
              <a:defRPr b="1" sz="1700">
                <a:solidFill>
                  <a:srgbClr val="134F5C"/>
                </a:solidFill>
                <a:latin typeface="Montserrat"/>
                <a:ea typeface="Montserrat"/>
                <a:cs typeface="Montserrat"/>
                <a:sym typeface="Montserrat"/>
              </a:defRPr>
            </a:pPr>
            <a:r>
              <a:t>COVID-19 originally known as Coronavirus Disease of 2019, has been declared as a pandemic by World Health Organization (WHO) on 11th March 2020.</a:t>
            </a:r>
          </a:p>
          <a:p>
            <a:pPr indent="-336550">
              <a:buClr>
                <a:srgbClr val="134F5C"/>
              </a:buClr>
              <a:buSzPts val="1700"/>
              <a:buFont typeface="Helvetica"/>
              <a:defRPr b="1" sz="1700">
                <a:solidFill>
                  <a:srgbClr val="134F5C"/>
                </a:solidFill>
                <a:latin typeface="Montserrat"/>
                <a:ea typeface="Montserrat"/>
                <a:cs typeface="Montserrat"/>
                <a:sym typeface="Montserrat"/>
              </a:defRPr>
            </a:pPr>
            <a:r>
              <a:t>The study analyzes various types of tweets gathered during the pandemic times hence can be useful in policy making to safeguard the countries by demystifying the pertinent facts and information.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80;p17"/>
          <p:cNvSpPr txBox="1"/>
          <p:nvPr>
            <p:ph type="title"/>
          </p:nvPr>
        </p:nvSpPr>
        <p:spPr>
          <a:xfrm>
            <a:off x="311699" y="445024"/>
            <a:ext cx="8520602" cy="967802"/>
          </a:xfrm>
          <a:prstGeom prst="rect">
            <a:avLst/>
          </a:prstGeom>
        </p:spPr>
        <p:txBody>
          <a:bodyPr/>
          <a:lstStyle>
            <a:lvl1pPr defTabSz="822959">
              <a:defRPr b="1" sz="2520">
                <a:latin typeface="Montserrat"/>
                <a:ea typeface="Montserrat"/>
                <a:cs typeface="Montserrat"/>
                <a:sym typeface="Montserrat"/>
              </a:defRPr>
            </a:lvl1pPr>
          </a:lstStyle>
          <a:p>
            <a:pPr/>
            <a:r>
              <a:t>Let’s Guess Some Tweets: Negative, Neutral Or Positive?</a:t>
            </a:r>
          </a:p>
        </p:txBody>
      </p:sp>
      <p:sp>
        <p:nvSpPr>
          <p:cNvPr id="133" name="Google Shape;81;p17"/>
          <p:cNvSpPr txBox="1"/>
          <p:nvPr>
            <p:ph type="body" idx="1"/>
          </p:nvPr>
        </p:nvSpPr>
        <p:spPr>
          <a:xfrm>
            <a:off x="311699" y="1462474"/>
            <a:ext cx="8520602" cy="3606601"/>
          </a:xfrm>
          <a:prstGeom prst="rect">
            <a:avLst/>
          </a:prstGeom>
        </p:spPr>
        <p:txBody>
          <a:bodyPr/>
          <a:lstStyle/>
          <a:p>
            <a:pPr>
              <a:buClr>
                <a:srgbClr val="134F5C"/>
              </a:buClr>
              <a:buFont typeface="Helvetica"/>
              <a:defRPr b="1">
                <a:solidFill>
                  <a:srgbClr val="134F5C"/>
                </a:solidFill>
                <a:latin typeface="Montserrat"/>
                <a:ea typeface="Montserrat"/>
                <a:cs typeface="Montserrat"/>
                <a:sym typeface="Montserrat"/>
              </a:defRPr>
            </a:pPr>
            <a:r>
              <a:t>“Still </a:t>
            </a:r>
            <a:r>
              <a:rPr u="sng"/>
              <a:t>shocked </a:t>
            </a:r>
            <a:r>
              <a:t>by the number of #Toronto supermarket employees working without some sort of mask. We all know by now, employees can be asymptomatic while spreading #coronavirus”.</a:t>
            </a:r>
          </a:p>
          <a:p>
            <a:pPr marL="0" indent="45720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“Was at Supermarket today.Didn’t buy toilet paper”.</a:t>
            </a:r>
          </a:p>
          <a:p>
            <a:pPr marL="0" indent="0">
              <a:buSzTx/>
              <a:buNone/>
            </a:pPr>
            <a:endParaRPr b="1">
              <a:solidFill>
                <a:srgbClr val="134F5C"/>
              </a:solidFill>
              <a:latin typeface="Montserrat"/>
              <a:ea typeface="Montserrat"/>
              <a:cs typeface="Montserrat"/>
              <a:sym typeface="Montserrat"/>
            </a:endParaRPr>
          </a:p>
          <a:p>
            <a:pPr>
              <a:buClr>
                <a:srgbClr val="134F5C"/>
              </a:buClr>
              <a:buFont typeface="Helvetica"/>
              <a:defRPr b="1">
                <a:solidFill>
                  <a:srgbClr val="134F5C"/>
                </a:solidFill>
                <a:latin typeface="Montserrat"/>
                <a:ea typeface="Montserrat"/>
                <a:cs typeface="Montserrat"/>
                <a:sym typeface="Montserrat"/>
              </a:defRPr>
            </a:pPr>
            <a:r>
              <a:t>“Due to the Covid-19 situation, we have </a:t>
            </a:r>
            <a:r>
              <a:rPr u="sng"/>
              <a:t>increased </a:t>
            </a:r>
            <a:r>
              <a:t>demand for all food products. The wait time may be longer for all online orders, particularly beef share and freezer packs. We </a:t>
            </a:r>
            <a:r>
              <a:rPr u="sng"/>
              <a:t>thank you </a:t>
            </a:r>
            <a:r>
              <a:t>for your patience during this 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86;p18"/>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Data Summary</a:t>
            </a:r>
          </a:p>
        </p:txBody>
      </p:sp>
      <p:sp>
        <p:nvSpPr>
          <p:cNvPr id="138" name="Google Shape;87;p18"/>
          <p:cNvSpPr txBox="1"/>
          <p:nvPr>
            <p:ph type="body" sz="half" idx="1"/>
          </p:nvPr>
        </p:nvSpPr>
        <p:spPr>
          <a:xfrm>
            <a:off x="311699" y="1152475"/>
            <a:ext cx="8520602" cy="2052299"/>
          </a:xfrm>
          <a:prstGeom prst="rect">
            <a:avLst/>
          </a:prstGeom>
        </p:spPr>
        <p:txBody>
          <a:bodyPr/>
          <a:lstStyle/>
          <a:p>
            <a:pPr>
              <a:buClr>
                <a:srgbClr val="134F5C"/>
              </a:buClr>
              <a:buFont typeface="Helvetica"/>
              <a:defRPr b="1">
                <a:solidFill>
                  <a:srgbClr val="134F5C"/>
                </a:solidFill>
                <a:latin typeface="Montserrat"/>
                <a:ea typeface="Montserrat"/>
                <a:cs typeface="Montserrat"/>
                <a:sym typeface="Montserrat"/>
              </a:defRPr>
            </a:pPr>
            <a:r>
              <a:t>The original dataset has 6 columns and 41157 rows.</a:t>
            </a:r>
          </a:p>
          <a:p>
            <a:pPr>
              <a:buClr>
                <a:srgbClr val="134F5C"/>
              </a:buClr>
              <a:buFont typeface="Helvetica"/>
              <a:defRPr b="1">
                <a:solidFill>
                  <a:srgbClr val="134F5C"/>
                </a:solidFill>
                <a:latin typeface="Montserrat"/>
                <a:ea typeface="Montserrat"/>
                <a:cs typeface="Montserrat"/>
                <a:sym typeface="Montserrat"/>
              </a:defRPr>
            </a:pPr>
            <a:r>
              <a:t>In order to analyse various sentiments, We require just two columns named Original Tweet and Sentiment.</a:t>
            </a:r>
          </a:p>
          <a:p>
            <a:pPr>
              <a:buClr>
                <a:srgbClr val="134F5C"/>
              </a:buClr>
              <a:buFont typeface="Helvetica"/>
              <a:defRPr b="1">
                <a:solidFill>
                  <a:srgbClr val="134F5C"/>
                </a:solidFill>
                <a:latin typeface="Montserrat"/>
                <a:ea typeface="Montserrat"/>
                <a:cs typeface="Montserrat"/>
                <a:sym typeface="Montserrat"/>
              </a:defRPr>
            </a:pPr>
            <a:r>
              <a:t>There are four types of sentiments- Extremely Negative, Negative, Neutral, Positive and Extremely Positive.</a:t>
            </a:r>
          </a:p>
        </p:txBody>
      </p:sp>
      <p:pic>
        <p:nvPicPr>
          <p:cNvPr id="139" name="Google Shape;88;p18" descr="Google Shape;88;p18"/>
          <p:cNvPicPr>
            <a:picLocks noChangeAspect="1"/>
          </p:cNvPicPr>
          <p:nvPr/>
        </p:nvPicPr>
        <p:blipFill>
          <a:blip r:embed="rId2">
            <a:extLst/>
          </a:blip>
          <a:stretch>
            <a:fillRect/>
          </a:stretch>
        </p:blipFill>
        <p:spPr>
          <a:xfrm>
            <a:off x="152400" y="3061299"/>
            <a:ext cx="8839200" cy="183100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93;p19"/>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Exploratory Data Analysis</a:t>
            </a:r>
          </a:p>
        </p:txBody>
      </p:sp>
      <p:sp>
        <p:nvSpPr>
          <p:cNvPr id="142" name="Google Shape;94;p19"/>
          <p:cNvSpPr txBox="1"/>
          <p:nvPr>
            <p:ph type="body" sz="half" idx="1"/>
          </p:nvPr>
        </p:nvSpPr>
        <p:spPr>
          <a:xfrm>
            <a:off x="311699" y="1152474"/>
            <a:ext cx="3914701" cy="3755401"/>
          </a:xfrm>
          <a:prstGeom prst="rect">
            <a:avLst/>
          </a:prstGeom>
        </p:spPr>
        <p:txBody>
          <a:bodyPr/>
          <a:lstStyle/>
          <a:p>
            <a:pPr>
              <a:buClr>
                <a:srgbClr val="134F5C"/>
              </a:buClr>
              <a:buFont typeface="Helvetica"/>
              <a:defRPr b="1">
                <a:solidFill>
                  <a:srgbClr val="134F5C"/>
                </a:solidFill>
                <a:latin typeface="Montserrat"/>
                <a:ea typeface="Montserrat"/>
                <a:cs typeface="Montserrat"/>
                <a:sym typeface="Montserrat"/>
              </a:defRPr>
            </a:pPr>
            <a:r>
              <a:t>The columns such as “UserName” and “ScreenName” does not give any meaningful insights for our analysis.</a:t>
            </a:r>
          </a:p>
          <a:p>
            <a:pPr>
              <a:buClr>
                <a:srgbClr val="134F5C"/>
              </a:buClr>
              <a:buFont typeface="Helvetica"/>
              <a:defRPr b="1">
                <a:solidFill>
                  <a:srgbClr val="134F5C"/>
                </a:solidFill>
                <a:latin typeface="Montserrat"/>
                <a:ea typeface="Montserrat"/>
                <a:cs typeface="Montserrat"/>
                <a:sym typeface="Montserrat"/>
              </a:defRPr>
            </a:pPr>
            <a:r>
              <a:t>All tweets data collected from the months of March and April 2020.</a:t>
            </a:r>
          </a:p>
          <a:p>
            <a:pPr>
              <a:buClr>
                <a:srgbClr val="134F5C"/>
              </a:buClr>
              <a:buFont typeface="Helvetica"/>
              <a:defRPr b="1">
                <a:solidFill>
                  <a:srgbClr val="134F5C"/>
                </a:solidFill>
                <a:latin typeface="Montserrat"/>
                <a:ea typeface="Montserrat"/>
                <a:cs typeface="Montserrat"/>
                <a:sym typeface="Montserrat"/>
              </a:defRPr>
            </a:pPr>
            <a:r>
              <a:t>Bar plot shows us the number of unique values in each column.</a:t>
            </a:r>
          </a:p>
        </p:txBody>
      </p:sp>
      <p:pic>
        <p:nvPicPr>
          <p:cNvPr id="143" name="Google Shape;95;p19" descr="Google Shape;95;p19"/>
          <p:cNvPicPr>
            <a:picLocks noChangeAspect="1"/>
          </p:cNvPicPr>
          <p:nvPr/>
        </p:nvPicPr>
        <p:blipFill>
          <a:blip r:embed="rId2">
            <a:extLst/>
          </a:blip>
          <a:stretch>
            <a:fillRect/>
          </a:stretch>
        </p:blipFill>
        <p:spPr>
          <a:xfrm>
            <a:off x="4449424" y="1247500"/>
            <a:ext cx="4201576" cy="333827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00;p20"/>
          <p:cNvSpPr txBox="1"/>
          <p:nvPr>
            <p:ph type="title"/>
          </p:nvPr>
        </p:nvSpPr>
        <p:spPr>
          <a:xfrm>
            <a:off x="437449" y="370674"/>
            <a:ext cx="8520602" cy="572702"/>
          </a:xfrm>
          <a:prstGeom prst="rect">
            <a:avLst/>
          </a:prstGeom>
        </p:spPr>
        <p:txBody>
          <a:bodyPr/>
          <a:lstStyle>
            <a:lvl1pPr defTabSz="402336">
              <a:defRPr b="1" sz="1232">
                <a:latin typeface="Montserrat"/>
                <a:ea typeface="Montserrat"/>
                <a:cs typeface="Montserrat"/>
                <a:sym typeface="Montserrat"/>
              </a:defRPr>
            </a:lvl1pPr>
          </a:lstStyle>
          <a:p>
            <a:pPr/>
            <a:r>
              <a:t>Exploratory Data Analysis: Location</a:t>
            </a:r>
          </a:p>
        </p:txBody>
      </p:sp>
      <p:sp>
        <p:nvSpPr>
          <p:cNvPr id="146" name="Google Shape;101;p20"/>
          <p:cNvSpPr txBox="1"/>
          <p:nvPr>
            <p:ph type="body" sz="quarter" idx="1"/>
          </p:nvPr>
        </p:nvSpPr>
        <p:spPr>
          <a:xfrm>
            <a:off x="311699" y="1152474"/>
            <a:ext cx="3654301" cy="2243402"/>
          </a:xfrm>
          <a:prstGeom prst="rect">
            <a:avLst/>
          </a:prstGeom>
        </p:spPr>
        <p:txBody>
          <a:bodyPr/>
          <a:lstStyle/>
          <a:p>
            <a:pPr>
              <a:buClr>
                <a:srgbClr val="134F5C"/>
              </a:buClr>
              <a:buFont typeface="Helvetica"/>
              <a:defRPr b="1">
                <a:solidFill>
                  <a:srgbClr val="134F5C"/>
                </a:solidFill>
                <a:latin typeface="Montserrat"/>
                <a:ea typeface="Montserrat"/>
                <a:cs typeface="Montserrat"/>
                <a:sym typeface="Montserrat"/>
              </a:defRPr>
            </a:pPr>
            <a:r>
              <a:t>There are 20.87%(8567) null values in various places of location column.</a:t>
            </a:r>
          </a:p>
          <a:p>
            <a:pPr>
              <a:buClr>
                <a:srgbClr val="134F5C"/>
              </a:buClr>
              <a:buFont typeface="Helvetica"/>
              <a:defRPr b="1">
                <a:solidFill>
                  <a:srgbClr val="134F5C"/>
                </a:solidFill>
                <a:latin typeface="Montserrat"/>
                <a:ea typeface="Montserrat"/>
                <a:cs typeface="Montserrat"/>
                <a:sym typeface="Montserrat"/>
              </a:defRPr>
            </a:pPr>
            <a:r>
              <a:t>Most of the tweets came from London followed by U.S.</a:t>
            </a:r>
          </a:p>
        </p:txBody>
      </p:sp>
      <p:pic>
        <p:nvPicPr>
          <p:cNvPr id="147" name="Google Shape;102;p20" descr="Google Shape;102;p20"/>
          <p:cNvPicPr>
            <a:picLocks noChangeAspect="1"/>
          </p:cNvPicPr>
          <p:nvPr/>
        </p:nvPicPr>
        <p:blipFill>
          <a:blip r:embed="rId2">
            <a:extLst/>
          </a:blip>
          <a:stretch>
            <a:fillRect/>
          </a:stretch>
        </p:blipFill>
        <p:spPr>
          <a:xfrm>
            <a:off x="4118400" y="1170124"/>
            <a:ext cx="4557375" cy="1941351"/>
          </a:xfrm>
          <a:prstGeom prst="rect">
            <a:avLst/>
          </a:prstGeom>
          <a:ln w="12700">
            <a:miter lim="400000"/>
          </a:ln>
        </p:spPr>
      </p:pic>
      <p:pic>
        <p:nvPicPr>
          <p:cNvPr id="148" name="Google Shape;103;p20" descr="Google Shape;103;p20"/>
          <p:cNvPicPr>
            <a:picLocks noChangeAspect="1"/>
          </p:cNvPicPr>
          <p:nvPr/>
        </p:nvPicPr>
        <p:blipFill>
          <a:blip r:embed="rId3">
            <a:extLst/>
          </a:blip>
          <a:stretch>
            <a:fillRect/>
          </a:stretch>
        </p:blipFill>
        <p:spPr>
          <a:xfrm>
            <a:off x="4179525" y="3246224"/>
            <a:ext cx="4435124" cy="1727226"/>
          </a:xfrm>
          <a:prstGeom prst="rect">
            <a:avLst/>
          </a:prstGeom>
          <a:ln w="12700">
            <a:miter lim="400000"/>
          </a:ln>
        </p:spPr>
      </p:pic>
      <p:pic>
        <p:nvPicPr>
          <p:cNvPr id="149" name="Google Shape;104;p20" descr="Google Shape;104;p20"/>
          <p:cNvPicPr>
            <a:picLocks noChangeAspect="1"/>
          </p:cNvPicPr>
          <p:nvPr/>
        </p:nvPicPr>
        <p:blipFill>
          <a:blip r:embed="rId4">
            <a:extLst/>
          </a:blip>
          <a:stretch>
            <a:fillRect/>
          </a:stretch>
        </p:blipFill>
        <p:spPr>
          <a:xfrm>
            <a:off x="437449" y="3548350"/>
            <a:ext cx="3590602" cy="15775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09;p21"/>
          <p:cNvSpPr txBox="1"/>
          <p:nvPr>
            <p:ph type="title"/>
          </p:nvPr>
        </p:nvSpPr>
        <p:spPr>
          <a:xfrm>
            <a:off x="311699" y="445025"/>
            <a:ext cx="8520602" cy="658201"/>
          </a:xfrm>
          <a:prstGeom prst="rect">
            <a:avLst/>
          </a:prstGeom>
        </p:spPr>
        <p:txBody>
          <a:bodyPr/>
          <a:lstStyle>
            <a:lvl1pPr>
              <a:defRPr b="1">
                <a:latin typeface="Montserrat"/>
                <a:ea typeface="Montserrat"/>
                <a:cs typeface="Montserrat"/>
                <a:sym typeface="Montserrat"/>
              </a:defRPr>
            </a:lvl1pPr>
          </a:lstStyle>
          <a:p>
            <a:pPr/>
            <a:r>
              <a:t>EDA On “Original Tweet” Column.</a:t>
            </a:r>
          </a:p>
        </p:txBody>
      </p:sp>
      <p:sp>
        <p:nvSpPr>
          <p:cNvPr id="152" name="Google Shape;110;p21"/>
          <p:cNvSpPr txBox="1"/>
          <p:nvPr>
            <p:ph type="body" sz="half" idx="1"/>
          </p:nvPr>
        </p:nvSpPr>
        <p:spPr>
          <a:xfrm>
            <a:off x="311699" y="1155499"/>
            <a:ext cx="4075802" cy="2364302"/>
          </a:xfrm>
          <a:prstGeom prst="rect">
            <a:avLst/>
          </a:prstGeom>
        </p:spPr>
        <p:txBody>
          <a:bodyPr/>
          <a:lstStyle/>
          <a:p>
            <a:pPr marL="443484" indent="-332613" defTabSz="886968">
              <a:buClr>
                <a:srgbClr val="134F5C"/>
              </a:buClr>
              <a:buSzPts val="1700"/>
              <a:buFont typeface="Helvetica"/>
              <a:defRPr b="1" sz="1746">
                <a:solidFill>
                  <a:srgbClr val="134F5C"/>
                </a:solidFill>
                <a:latin typeface="Montserrat"/>
                <a:ea typeface="Montserrat"/>
                <a:cs typeface="Montserrat"/>
                <a:sym typeface="Montserrat"/>
              </a:defRPr>
            </a:pPr>
            <a:r>
              <a:t>There are some words like ‘coronavirus’,’grocery store’, having the maximum frequency in our dataset.</a:t>
            </a:r>
          </a:p>
          <a:p>
            <a:pPr marL="443484" indent="-332613" defTabSz="886968">
              <a:buClr>
                <a:srgbClr val="134F5C"/>
              </a:buClr>
              <a:buSzPts val="1700"/>
              <a:buFont typeface="Helvetica"/>
              <a:defRPr b="1" sz="1746">
                <a:solidFill>
                  <a:srgbClr val="134F5C"/>
                </a:solidFill>
                <a:latin typeface="Montserrat"/>
                <a:ea typeface="Montserrat"/>
                <a:cs typeface="Montserrat"/>
                <a:sym typeface="Montserrat"/>
              </a:defRPr>
            </a:pPr>
            <a:r>
              <a:t>There are various #hashtags in tweets column.But they are almost same in all sentiments.</a:t>
            </a:r>
          </a:p>
        </p:txBody>
      </p:sp>
      <p:pic>
        <p:nvPicPr>
          <p:cNvPr id="153" name="Google Shape;111;p21" descr="Google Shape;111;p21"/>
          <p:cNvPicPr>
            <a:picLocks noChangeAspect="1"/>
          </p:cNvPicPr>
          <p:nvPr/>
        </p:nvPicPr>
        <p:blipFill>
          <a:blip r:embed="rId2">
            <a:extLst/>
          </a:blip>
          <a:stretch>
            <a:fillRect/>
          </a:stretch>
        </p:blipFill>
        <p:spPr>
          <a:xfrm>
            <a:off x="4684924" y="1103225"/>
            <a:ext cx="4232300" cy="2289051"/>
          </a:xfrm>
          <a:prstGeom prst="rect">
            <a:avLst/>
          </a:prstGeom>
          <a:ln w="12700">
            <a:miter lim="400000"/>
          </a:ln>
        </p:spPr>
      </p:pic>
      <p:pic>
        <p:nvPicPr>
          <p:cNvPr id="154" name="Google Shape;112;p21" descr="Google Shape;112;p21"/>
          <p:cNvPicPr>
            <a:picLocks noChangeAspect="1"/>
          </p:cNvPicPr>
          <p:nvPr/>
        </p:nvPicPr>
        <p:blipFill>
          <a:blip r:embed="rId3">
            <a:extLst/>
          </a:blip>
          <a:stretch>
            <a:fillRect/>
          </a:stretch>
        </p:blipFill>
        <p:spPr>
          <a:xfrm>
            <a:off x="855175" y="3767775"/>
            <a:ext cx="7977124" cy="13757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CC0000"/>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4F5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4F5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