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CC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CC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CC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CC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CC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CC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CC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CC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CC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raj mishra" initials="r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CC0000"/>
        </a:fontRef>
        <a:srgbClr val="CC0000"/>
      </a:tcTxStyle>
      <a:tcStyle>
        <a:tcBdr>
          <a:left>
            <a:ln w="12700" cap="flat">
              <a:solidFill>
                <a:srgbClr val="134F5C"/>
              </a:solidFill>
              <a:prstDash val="solid"/>
              <a:round/>
            </a:ln>
          </a:left>
          <a:right>
            <a:ln w="12700" cap="flat">
              <a:solidFill>
                <a:srgbClr val="134F5C"/>
              </a:solidFill>
              <a:prstDash val="solid"/>
              <a:round/>
            </a:ln>
          </a:right>
          <a:top>
            <a:ln w="12700" cap="flat">
              <a:solidFill>
                <a:srgbClr val="134F5C"/>
              </a:solidFill>
              <a:prstDash val="solid"/>
              <a:round/>
            </a:ln>
          </a:top>
          <a:bottom>
            <a:ln w="12700" cap="flat">
              <a:solidFill>
                <a:srgbClr val="134F5C"/>
              </a:solidFill>
              <a:prstDash val="solid"/>
              <a:round/>
            </a:ln>
          </a:bottom>
          <a:insideH>
            <a:ln w="12700" cap="flat">
              <a:solidFill>
                <a:srgbClr val="134F5C"/>
              </a:solidFill>
              <a:prstDash val="solid"/>
              <a:round/>
            </a:ln>
          </a:insideH>
          <a:insideV>
            <a:ln w="12700" cap="flat">
              <a:solidFill>
                <a:srgbClr val="134F5C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134F5C"/>
        </a:fontRef>
        <a:srgbClr val="134F5C"/>
      </a:tcTxStyle>
      <a:tcStyle>
        <a:tcBdr>
          <a:left>
            <a:ln w="12700" cap="flat">
              <a:solidFill>
                <a:srgbClr val="134F5C"/>
              </a:solidFill>
              <a:prstDash val="solid"/>
              <a:round/>
            </a:ln>
          </a:left>
          <a:right>
            <a:ln w="12700" cap="flat">
              <a:solidFill>
                <a:srgbClr val="134F5C"/>
              </a:solidFill>
              <a:prstDash val="solid"/>
              <a:round/>
            </a:ln>
          </a:right>
          <a:top>
            <a:ln w="12700" cap="flat">
              <a:solidFill>
                <a:srgbClr val="134F5C"/>
              </a:solidFill>
              <a:prstDash val="solid"/>
              <a:round/>
            </a:ln>
          </a:top>
          <a:bottom>
            <a:ln w="12700" cap="flat">
              <a:solidFill>
                <a:srgbClr val="134F5C"/>
              </a:solidFill>
              <a:prstDash val="solid"/>
              <a:round/>
            </a:ln>
          </a:bottom>
          <a:insideH>
            <a:ln w="12700" cap="flat">
              <a:solidFill>
                <a:srgbClr val="134F5C"/>
              </a:solidFill>
              <a:prstDash val="solid"/>
              <a:round/>
            </a:ln>
          </a:insideH>
          <a:insideV>
            <a:ln w="12700" cap="flat">
              <a:solidFill>
                <a:srgbClr val="134F5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34F5C"/>
        </a:fontRef>
        <a:srgbClr val="134F5C"/>
      </a:tcTxStyle>
      <a:tcStyle>
        <a:tcBdr>
          <a:left>
            <a:ln w="12700" cap="flat">
              <a:solidFill>
                <a:srgbClr val="134F5C"/>
              </a:solidFill>
              <a:prstDash val="solid"/>
              <a:round/>
            </a:ln>
          </a:left>
          <a:right>
            <a:ln w="12700" cap="flat">
              <a:solidFill>
                <a:srgbClr val="134F5C"/>
              </a:solidFill>
              <a:prstDash val="solid"/>
              <a:round/>
            </a:ln>
          </a:right>
          <a:top>
            <a:ln w="38100" cap="flat">
              <a:solidFill>
                <a:srgbClr val="134F5C"/>
              </a:solidFill>
              <a:prstDash val="solid"/>
              <a:round/>
            </a:ln>
          </a:top>
          <a:bottom>
            <a:ln w="12700" cap="flat">
              <a:solidFill>
                <a:srgbClr val="134F5C"/>
              </a:solidFill>
              <a:prstDash val="solid"/>
              <a:round/>
            </a:ln>
          </a:bottom>
          <a:insideH>
            <a:ln w="12700" cap="flat">
              <a:solidFill>
                <a:srgbClr val="134F5C"/>
              </a:solidFill>
              <a:prstDash val="solid"/>
              <a:round/>
            </a:ln>
          </a:insideH>
          <a:insideV>
            <a:ln w="12700" cap="flat">
              <a:solidFill>
                <a:srgbClr val="134F5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134F5C"/>
        </a:fontRef>
        <a:srgbClr val="134F5C"/>
      </a:tcTxStyle>
      <a:tcStyle>
        <a:tcBdr>
          <a:left>
            <a:ln w="12700" cap="flat">
              <a:solidFill>
                <a:srgbClr val="134F5C"/>
              </a:solidFill>
              <a:prstDash val="solid"/>
              <a:round/>
            </a:ln>
          </a:left>
          <a:right>
            <a:ln w="12700" cap="flat">
              <a:solidFill>
                <a:srgbClr val="134F5C"/>
              </a:solidFill>
              <a:prstDash val="solid"/>
              <a:round/>
            </a:ln>
          </a:right>
          <a:top>
            <a:ln w="12700" cap="flat">
              <a:solidFill>
                <a:srgbClr val="134F5C"/>
              </a:solidFill>
              <a:prstDash val="solid"/>
              <a:round/>
            </a:ln>
          </a:top>
          <a:bottom>
            <a:ln w="38100" cap="flat">
              <a:solidFill>
                <a:srgbClr val="134F5C"/>
              </a:solidFill>
              <a:prstDash val="solid"/>
              <a:round/>
            </a:ln>
          </a:bottom>
          <a:insideH>
            <a:ln w="12700" cap="flat">
              <a:solidFill>
                <a:srgbClr val="134F5C"/>
              </a:solidFill>
              <a:prstDash val="solid"/>
              <a:round/>
            </a:ln>
          </a:insideH>
          <a:insideV>
            <a:ln w="12700" cap="flat">
              <a:solidFill>
                <a:srgbClr val="134F5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CC0000"/>
        </a:fontRef>
        <a:srgbClr val="CC0000"/>
      </a:tcTxStyle>
      <a:tcStyle>
        <a:tcBdr>
          <a:left>
            <a:ln w="12700" cap="flat">
              <a:solidFill>
                <a:srgbClr val="134F5C"/>
              </a:solidFill>
              <a:prstDash val="solid"/>
              <a:round/>
            </a:ln>
          </a:left>
          <a:right>
            <a:ln w="12700" cap="flat">
              <a:solidFill>
                <a:srgbClr val="134F5C"/>
              </a:solidFill>
              <a:prstDash val="solid"/>
              <a:round/>
            </a:ln>
          </a:right>
          <a:top>
            <a:ln w="12700" cap="flat">
              <a:solidFill>
                <a:srgbClr val="134F5C"/>
              </a:solidFill>
              <a:prstDash val="solid"/>
              <a:round/>
            </a:ln>
          </a:top>
          <a:bottom>
            <a:ln w="12700" cap="flat">
              <a:solidFill>
                <a:srgbClr val="134F5C"/>
              </a:solidFill>
              <a:prstDash val="solid"/>
              <a:round/>
            </a:ln>
          </a:bottom>
          <a:insideH>
            <a:ln w="12700" cap="flat">
              <a:solidFill>
                <a:srgbClr val="134F5C"/>
              </a:solidFill>
              <a:prstDash val="solid"/>
              <a:round/>
            </a:ln>
          </a:insideH>
          <a:insideV>
            <a:ln w="12700" cap="flat">
              <a:solidFill>
                <a:srgbClr val="134F5C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134F5C"/>
        </a:fontRef>
        <a:srgbClr val="134F5C"/>
      </a:tcTxStyle>
      <a:tcStyle>
        <a:tcBdr>
          <a:left>
            <a:ln w="12700" cap="flat">
              <a:solidFill>
                <a:srgbClr val="134F5C"/>
              </a:solidFill>
              <a:prstDash val="solid"/>
              <a:round/>
            </a:ln>
          </a:left>
          <a:right>
            <a:ln w="12700" cap="flat">
              <a:solidFill>
                <a:srgbClr val="134F5C"/>
              </a:solidFill>
              <a:prstDash val="solid"/>
              <a:round/>
            </a:ln>
          </a:right>
          <a:top>
            <a:ln w="12700" cap="flat">
              <a:solidFill>
                <a:srgbClr val="134F5C"/>
              </a:solidFill>
              <a:prstDash val="solid"/>
              <a:round/>
            </a:ln>
          </a:top>
          <a:bottom>
            <a:ln w="12700" cap="flat">
              <a:solidFill>
                <a:srgbClr val="134F5C"/>
              </a:solidFill>
              <a:prstDash val="solid"/>
              <a:round/>
            </a:ln>
          </a:bottom>
          <a:insideH>
            <a:ln w="12700" cap="flat">
              <a:solidFill>
                <a:srgbClr val="134F5C"/>
              </a:solidFill>
              <a:prstDash val="solid"/>
              <a:round/>
            </a:ln>
          </a:insideH>
          <a:insideV>
            <a:ln w="12700" cap="flat">
              <a:solidFill>
                <a:srgbClr val="134F5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134F5C"/>
        </a:fontRef>
        <a:srgbClr val="134F5C"/>
      </a:tcTxStyle>
      <a:tcStyle>
        <a:tcBdr>
          <a:left>
            <a:ln w="12700" cap="flat">
              <a:solidFill>
                <a:srgbClr val="134F5C"/>
              </a:solidFill>
              <a:prstDash val="solid"/>
              <a:round/>
            </a:ln>
          </a:left>
          <a:right>
            <a:ln w="12700" cap="flat">
              <a:solidFill>
                <a:srgbClr val="134F5C"/>
              </a:solidFill>
              <a:prstDash val="solid"/>
              <a:round/>
            </a:ln>
          </a:right>
          <a:top>
            <a:ln w="38100" cap="flat">
              <a:solidFill>
                <a:srgbClr val="134F5C"/>
              </a:solidFill>
              <a:prstDash val="solid"/>
              <a:round/>
            </a:ln>
          </a:top>
          <a:bottom>
            <a:ln w="12700" cap="flat">
              <a:solidFill>
                <a:srgbClr val="134F5C"/>
              </a:solidFill>
              <a:prstDash val="solid"/>
              <a:round/>
            </a:ln>
          </a:bottom>
          <a:insideH>
            <a:ln w="12700" cap="flat">
              <a:solidFill>
                <a:srgbClr val="134F5C"/>
              </a:solidFill>
              <a:prstDash val="solid"/>
              <a:round/>
            </a:ln>
          </a:insideH>
          <a:insideV>
            <a:ln w="12700" cap="flat">
              <a:solidFill>
                <a:srgbClr val="134F5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134F5C"/>
        </a:fontRef>
        <a:srgbClr val="134F5C"/>
      </a:tcTxStyle>
      <a:tcStyle>
        <a:tcBdr>
          <a:left>
            <a:ln w="12700" cap="flat">
              <a:solidFill>
                <a:srgbClr val="134F5C"/>
              </a:solidFill>
              <a:prstDash val="solid"/>
              <a:round/>
            </a:ln>
          </a:left>
          <a:right>
            <a:ln w="12700" cap="flat">
              <a:solidFill>
                <a:srgbClr val="134F5C"/>
              </a:solidFill>
              <a:prstDash val="solid"/>
              <a:round/>
            </a:ln>
          </a:right>
          <a:top>
            <a:ln w="12700" cap="flat">
              <a:solidFill>
                <a:srgbClr val="134F5C"/>
              </a:solidFill>
              <a:prstDash val="solid"/>
              <a:round/>
            </a:ln>
          </a:top>
          <a:bottom>
            <a:ln w="38100" cap="flat">
              <a:solidFill>
                <a:srgbClr val="134F5C"/>
              </a:solidFill>
              <a:prstDash val="solid"/>
              <a:round/>
            </a:ln>
          </a:bottom>
          <a:insideH>
            <a:ln w="12700" cap="flat">
              <a:solidFill>
                <a:srgbClr val="134F5C"/>
              </a:solidFill>
              <a:prstDash val="solid"/>
              <a:round/>
            </a:ln>
          </a:insideH>
          <a:insideV>
            <a:ln w="12700" cap="flat">
              <a:solidFill>
                <a:srgbClr val="134F5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CC0000"/>
        </a:fontRef>
        <a:srgbClr val="CC0000"/>
      </a:tcTxStyle>
      <a:tcStyle>
        <a:tcBdr>
          <a:left>
            <a:ln w="12700" cap="flat">
              <a:solidFill>
                <a:srgbClr val="134F5C"/>
              </a:solidFill>
              <a:prstDash val="solid"/>
              <a:round/>
            </a:ln>
          </a:left>
          <a:right>
            <a:ln w="12700" cap="flat">
              <a:solidFill>
                <a:srgbClr val="134F5C"/>
              </a:solidFill>
              <a:prstDash val="solid"/>
              <a:round/>
            </a:ln>
          </a:right>
          <a:top>
            <a:ln w="12700" cap="flat">
              <a:solidFill>
                <a:srgbClr val="134F5C"/>
              </a:solidFill>
              <a:prstDash val="solid"/>
              <a:round/>
            </a:ln>
          </a:top>
          <a:bottom>
            <a:ln w="12700" cap="flat">
              <a:solidFill>
                <a:srgbClr val="134F5C"/>
              </a:solidFill>
              <a:prstDash val="solid"/>
              <a:round/>
            </a:ln>
          </a:bottom>
          <a:insideH>
            <a:ln w="12700" cap="flat">
              <a:solidFill>
                <a:srgbClr val="134F5C"/>
              </a:solidFill>
              <a:prstDash val="solid"/>
              <a:round/>
            </a:ln>
          </a:insideH>
          <a:insideV>
            <a:ln w="12700" cap="flat">
              <a:solidFill>
                <a:srgbClr val="134F5C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134F5C"/>
        </a:fontRef>
        <a:srgbClr val="134F5C"/>
      </a:tcTxStyle>
      <a:tcStyle>
        <a:tcBdr>
          <a:left>
            <a:ln w="12700" cap="flat">
              <a:solidFill>
                <a:srgbClr val="134F5C"/>
              </a:solidFill>
              <a:prstDash val="solid"/>
              <a:round/>
            </a:ln>
          </a:left>
          <a:right>
            <a:ln w="12700" cap="flat">
              <a:solidFill>
                <a:srgbClr val="134F5C"/>
              </a:solidFill>
              <a:prstDash val="solid"/>
              <a:round/>
            </a:ln>
          </a:right>
          <a:top>
            <a:ln w="12700" cap="flat">
              <a:solidFill>
                <a:srgbClr val="134F5C"/>
              </a:solidFill>
              <a:prstDash val="solid"/>
              <a:round/>
            </a:ln>
          </a:top>
          <a:bottom>
            <a:ln w="12700" cap="flat">
              <a:solidFill>
                <a:srgbClr val="134F5C"/>
              </a:solidFill>
              <a:prstDash val="solid"/>
              <a:round/>
            </a:ln>
          </a:bottom>
          <a:insideH>
            <a:ln w="12700" cap="flat">
              <a:solidFill>
                <a:srgbClr val="134F5C"/>
              </a:solidFill>
              <a:prstDash val="solid"/>
              <a:round/>
            </a:ln>
          </a:insideH>
          <a:insideV>
            <a:ln w="12700" cap="flat">
              <a:solidFill>
                <a:srgbClr val="134F5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134F5C"/>
        </a:fontRef>
        <a:srgbClr val="134F5C"/>
      </a:tcTxStyle>
      <a:tcStyle>
        <a:tcBdr>
          <a:left>
            <a:ln w="12700" cap="flat">
              <a:solidFill>
                <a:srgbClr val="134F5C"/>
              </a:solidFill>
              <a:prstDash val="solid"/>
              <a:round/>
            </a:ln>
          </a:left>
          <a:right>
            <a:ln w="12700" cap="flat">
              <a:solidFill>
                <a:srgbClr val="134F5C"/>
              </a:solidFill>
              <a:prstDash val="solid"/>
              <a:round/>
            </a:ln>
          </a:right>
          <a:top>
            <a:ln w="38100" cap="flat">
              <a:solidFill>
                <a:srgbClr val="134F5C"/>
              </a:solidFill>
              <a:prstDash val="solid"/>
              <a:round/>
            </a:ln>
          </a:top>
          <a:bottom>
            <a:ln w="12700" cap="flat">
              <a:solidFill>
                <a:srgbClr val="134F5C"/>
              </a:solidFill>
              <a:prstDash val="solid"/>
              <a:round/>
            </a:ln>
          </a:bottom>
          <a:insideH>
            <a:ln w="12700" cap="flat">
              <a:solidFill>
                <a:srgbClr val="134F5C"/>
              </a:solidFill>
              <a:prstDash val="solid"/>
              <a:round/>
            </a:ln>
          </a:insideH>
          <a:insideV>
            <a:ln w="12700" cap="flat">
              <a:solidFill>
                <a:srgbClr val="134F5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134F5C"/>
        </a:fontRef>
        <a:srgbClr val="134F5C"/>
      </a:tcTxStyle>
      <a:tcStyle>
        <a:tcBdr>
          <a:left>
            <a:ln w="12700" cap="flat">
              <a:solidFill>
                <a:srgbClr val="134F5C"/>
              </a:solidFill>
              <a:prstDash val="solid"/>
              <a:round/>
            </a:ln>
          </a:left>
          <a:right>
            <a:ln w="12700" cap="flat">
              <a:solidFill>
                <a:srgbClr val="134F5C"/>
              </a:solidFill>
              <a:prstDash val="solid"/>
              <a:round/>
            </a:ln>
          </a:right>
          <a:top>
            <a:ln w="12700" cap="flat">
              <a:solidFill>
                <a:srgbClr val="134F5C"/>
              </a:solidFill>
              <a:prstDash val="solid"/>
              <a:round/>
            </a:ln>
          </a:top>
          <a:bottom>
            <a:ln w="38100" cap="flat">
              <a:solidFill>
                <a:srgbClr val="134F5C"/>
              </a:solidFill>
              <a:prstDash val="solid"/>
              <a:round/>
            </a:ln>
          </a:bottom>
          <a:insideH>
            <a:ln w="12700" cap="flat">
              <a:solidFill>
                <a:srgbClr val="134F5C"/>
              </a:solidFill>
              <a:prstDash val="solid"/>
              <a:round/>
            </a:ln>
          </a:insideH>
          <a:insideV>
            <a:ln w="12700" cap="flat">
              <a:solidFill>
                <a:srgbClr val="134F5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CC0000"/>
        </a:fontRef>
        <a:srgbClr val="CC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6E6E6"/>
          </a:solidFill>
        </a:fill>
      </a:tcStyle>
    </a:wholeTbl>
    <a:band2H>
      <a:tcTxStyle b="def" i="def"/>
      <a:tcStyle>
        <a:tcBdr/>
        <a:fill>
          <a:solidFill>
            <a:srgbClr val="134F5C"/>
          </a:solidFill>
        </a:fill>
      </a:tcStyle>
    </a:band2H>
    <a:firstCol>
      <a:tcTxStyle b="on" i="off">
        <a:fontRef idx="major">
          <a:srgbClr val="134F5C"/>
        </a:fontRef>
        <a:srgbClr val="134F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CC0000"/>
        </a:fontRef>
        <a:srgbClr val="CC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CC0000"/>
              </a:solidFill>
              <a:prstDash val="solid"/>
              <a:round/>
            </a:ln>
          </a:top>
          <a:bottom>
            <a:ln w="25400" cap="flat">
              <a:solidFill>
                <a:srgbClr val="CC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34F5C"/>
          </a:solidFill>
        </a:fill>
      </a:tcStyle>
    </a:lastRow>
    <a:firstRow>
      <a:tcTxStyle b="on" i="off">
        <a:fontRef idx="major">
          <a:srgbClr val="134F5C"/>
        </a:fontRef>
        <a:srgbClr val="134F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C0000"/>
              </a:solidFill>
              <a:prstDash val="solid"/>
              <a:round/>
            </a:ln>
          </a:top>
          <a:bottom>
            <a:ln w="25400" cap="flat">
              <a:solidFill>
                <a:srgbClr val="CC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CC0000"/>
        </a:fontRef>
        <a:srgbClr val="CC0000"/>
      </a:tcTxStyle>
      <a:tcStyle>
        <a:tcBdr>
          <a:left>
            <a:ln w="12700" cap="flat">
              <a:solidFill>
                <a:srgbClr val="134F5C"/>
              </a:solidFill>
              <a:prstDash val="solid"/>
              <a:round/>
            </a:ln>
          </a:left>
          <a:right>
            <a:ln w="12700" cap="flat">
              <a:solidFill>
                <a:srgbClr val="134F5C"/>
              </a:solidFill>
              <a:prstDash val="solid"/>
              <a:round/>
            </a:ln>
          </a:right>
          <a:top>
            <a:ln w="12700" cap="flat">
              <a:solidFill>
                <a:srgbClr val="134F5C"/>
              </a:solidFill>
              <a:prstDash val="solid"/>
              <a:round/>
            </a:ln>
          </a:top>
          <a:bottom>
            <a:ln w="12700" cap="flat">
              <a:solidFill>
                <a:srgbClr val="134F5C"/>
              </a:solidFill>
              <a:prstDash val="solid"/>
              <a:round/>
            </a:ln>
          </a:bottom>
          <a:insideH>
            <a:ln w="12700" cap="flat">
              <a:solidFill>
                <a:srgbClr val="134F5C"/>
              </a:solidFill>
              <a:prstDash val="solid"/>
              <a:round/>
            </a:ln>
          </a:insideH>
          <a:insideV>
            <a:ln w="12700" cap="flat">
              <a:solidFill>
                <a:srgbClr val="134F5C"/>
              </a:solidFill>
              <a:prstDash val="solid"/>
              <a:round/>
            </a:ln>
          </a:insideV>
        </a:tcBdr>
        <a:fill>
          <a:solidFill>
            <a:srgbClr val="ECCACA"/>
          </a:solidFill>
        </a:fill>
      </a:tcStyle>
    </a:wholeTbl>
    <a:band2H>
      <a:tcTxStyle b="def" i="def"/>
      <a:tcStyle>
        <a:tcBdr/>
        <a:fill>
          <a:solidFill>
            <a:srgbClr val="F6E6E6"/>
          </a:solidFill>
        </a:fill>
      </a:tcStyle>
    </a:band2H>
    <a:firstCol>
      <a:tcTxStyle b="on" i="off">
        <a:fontRef idx="major">
          <a:srgbClr val="134F5C"/>
        </a:fontRef>
        <a:srgbClr val="134F5C"/>
      </a:tcTxStyle>
      <a:tcStyle>
        <a:tcBdr>
          <a:left>
            <a:ln w="12700" cap="flat">
              <a:solidFill>
                <a:srgbClr val="134F5C"/>
              </a:solidFill>
              <a:prstDash val="solid"/>
              <a:round/>
            </a:ln>
          </a:left>
          <a:right>
            <a:ln w="12700" cap="flat">
              <a:solidFill>
                <a:srgbClr val="134F5C"/>
              </a:solidFill>
              <a:prstDash val="solid"/>
              <a:round/>
            </a:ln>
          </a:right>
          <a:top>
            <a:ln w="12700" cap="flat">
              <a:solidFill>
                <a:srgbClr val="134F5C"/>
              </a:solidFill>
              <a:prstDash val="solid"/>
              <a:round/>
            </a:ln>
          </a:top>
          <a:bottom>
            <a:ln w="12700" cap="flat">
              <a:solidFill>
                <a:srgbClr val="134F5C"/>
              </a:solidFill>
              <a:prstDash val="solid"/>
              <a:round/>
            </a:ln>
          </a:bottom>
          <a:insideH>
            <a:ln w="12700" cap="flat">
              <a:solidFill>
                <a:srgbClr val="134F5C"/>
              </a:solidFill>
              <a:prstDash val="solid"/>
              <a:round/>
            </a:ln>
          </a:insideH>
          <a:insideV>
            <a:ln w="12700" cap="flat">
              <a:solidFill>
                <a:srgbClr val="134F5C"/>
              </a:solidFill>
              <a:prstDash val="solid"/>
              <a:round/>
            </a:ln>
          </a:insideV>
        </a:tcBdr>
        <a:fill>
          <a:solidFill>
            <a:srgbClr val="CC0000"/>
          </a:solidFill>
        </a:fill>
      </a:tcStyle>
    </a:firstCol>
    <a:lastRow>
      <a:tcTxStyle b="on" i="off">
        <a:fontRef idx="major">
          <a:srgbClr val="134F5C"/>
        </a:fontRef>
        <a:srgbClr val="134F5C"/>
      </a:tcTxStyle>
      <a:tcStyle>
        <a:tcBdr>
          <a:left>
            <a:ln w="12700" cap="flat">
              <a:solidFill>
                <a:srgbClr val="134F5C"/>
              </a:solidFill>
              <a:prstDash val="solid"/>
              <a:round/>
            </a:ln>
          </a:left>
          <a:right>
            <a:ln w="12700" cap="flat">
              <a:solidFill>
                <a:srgbClr val="134F5C"/>
              </a:solidFill>
              <a:prstDash val="solid"/>
              <a:round/>
            </a:ln>
          </a:right>
          <a:top>
            <a:ln w="38100" cap="flat">
              <a:solidFill>
                <a:srgbClr val="134F5C"/>
              </a:solidFill>
              <a:prstDash val="solid"/>
              <a:round/>
            </a:ln>
          </a:top>
          <a:bottom>
            <a:ln w="12700" cap="flat">
              <a:solidFill>
                <a:srgbClr val="134F5C"/>
              </a:solidFill>
              <a:prstDash val="solid"/>
              <a:round/>
            </a:ln>
          </a:bottom>
          <a:insideH>
            <a:ln w="12700" cap="flat">
              <a:solidFill>
                <a:srgbClr val="134F5C"/>
              </a:solidFill>
              <a:prstDash val="solid"/>
              <a:round/>
            </a:ln>
          </a:insideH>
          <a:insideV>
            <a:ln w="12700" cap="flat">
              <a:solidFill>
                <a:srgbClr val="134F5C"/>
              </a:solidFill>
              <a:prstDash val="solid"/>
              <a:round/>
            </a:ln>
          </a:insideV>
        </a:tcBdr>
        <a:fill>
          <a:solidFill>
            <a:srgbClr val="CC0000"/>
          </a:solidFill>
        </a:fill>
      </a:tcStyle>
    </a:lastRow>
    <a:firstRow>
      <a:tcTxStyle b="on" i="off">
        <a:fontRef idx="major">
          <a:srgbClr val="134F5C"/>
        </a:fontRef>
        <a:srgbClr val="134F5C"/>
      </a:tcTxStyle>
      <a:tcStyle>
        <a:tcBdr>
          <a:left>
            <a:ln w="12700" cap="flat">
              <a:solidFill>
                <a:srgbClr val="134F5C"/>
              </a:solidFill>
              <a:prstDash val="solid"/>
              <a:round/>
            </a:ln>
          </a:left>
          <a:right>
            <a:ln w="12700" cap="flat">
              <a:solidFill>
                <a:srgbClr val="134F5C"/>
              </a:solidFill>
              <a:prstDash val="solid"/>
              <a:round/>
            </a:ln>
          </a:right>
          <a:top>
            <a:ln w="12700" cap="flat">
              <a:solidFill>
                <a:srgbClr val="134F5C"/>
              </a:solidFill>
              <a:prstDash val="solid"/>
              <a:round/>
            </a:ln>
          </a:top>
          <a:bottom>
            <a:ln w="38100" cap="flat">
              <a:solidFill>
                <a:srgbClr val="134F5C"/>
              </a:solidFill>
              <a:prstDash val="solid"/>
              <a:round/>
            </a:ln>
          </a:bottom>
          <a:insideH>
            <a:ln w="12700" cap="flat">
              <a:solidFill>
                <a:srgbClr val="134F5C"/>
              </a:solidFill>
              <a:prstDash val="solid"/>
              <a:round/>
            </a:ln>
          </a:insideH>
          <a:insideV>
            <a:ln w="12700" cap="flat">
              <a:solidFill>
                <a:srgbClr val="134F5C"/>
              </a:solidFill>
              <a:prstDash val="solid"/>
              <a:round/>
            </a:ln>
          </a:insideV>
        </a:tcBdr>
        <a:fill>
          <a:solidFill>
            <a:srgbClr val="CC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comments" Target="comments/comment1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1-02-05T09:04:51.648" idx="1">
    <p:pos x="6000" y="0"/>
    <p:text>change count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02974" y="66524"/>
            <a:ext cx="348620" cy="357958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801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101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501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02974" y="66524"/>
            <a:ext cx="348620" cy="357958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02974" y="66524"/>
            <a:ext cx="348620" cy="357958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02974" y="66524"/>
            <a:ext cx="348620" cy="357958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Google Shape;24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02974" y="66524"/>
            <a:ext cx="348620" cy="357958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02974" y="66524"/>
            <a:ext cx="348620" cy="357958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02974" y="66524"/>
            <a:ext cx="348620" cy="357958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02974" y="66524"/>
            <a:ext cx="348620" cy="357958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Google Shape;37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FFF1F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0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Google Shape;40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02974" y="66524"/>
            <a:ext cx="348620" cy="357958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02974" y="66524"/>
            <a:ext cx="348620" cy="35795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rgbClr val="F5FD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CC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CC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CC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CC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CC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CC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CC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CC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CC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5FDFF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F5FDFF"/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5FDFF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F5FDFF"/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5FDFF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F5FDFF"/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5FDFF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F5FDFF"/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5FDFF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F5FDFF"/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5FDFF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F5FDFF"/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5FDFF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F5FDFF"/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5FDFF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F5FDFF"/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5FDFF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F5FDFF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5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55;p13"/>
          <p:cNvSpPr txBox="1"/>
          <p:nvPr>
            <p:ph type="ctrTitle"/>
          </p:nvPr>
        </p:nvSpPr>
        <p:spPr>
          <a:xfrm>
            <a:off x="311699" y="487774"/>
            <a:ext cx="8520602" cy="2309402"/>
          </a:xfrm>
          <a:prstGeom prst="rect">
            <a:avLst/>
          </a:prstGeom>
        </p:spPr>
        <p:txBody>
          <a:bodyPr/>
          <a:lstStyle/>
          <a:p>
            <a:pPr indent="1371600" algn="l">
              <a:defRPr b="1" sz="4200">
                <a:latin typeface="Montserrat"/>
                <a:ea typeface="Montserrat"/>
                <a:cs typeface="Montserrat"/>
                <a:sym typeface="Montserrat"/>
              </a:defRPr>
            </a:pPr>
            <a:r>
              <a:t>Capstone Project </a:t>
            </a:r>
          </a:p>
          <a:p>
            <a:pPr indent="1371600" algn="l">
              <a:defRPr b="1" sz="4200">
                <a:latin typeface="Montserrat"/>
                <a:ea typeface="Montserrat"/>
                <a:cs typeface="Montserrat"/>
                <a:sym typeface="Montserrat"/>
              </a:defRPr>
            </a:pPr>
          </a:p>
          <a:p>
            <a:pPr>
              <a:defRPr b="1" sz="36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Startup Funding Prediction </a:t>
            </a:r>
          </a:p>
        </p:txBody>
      </p:sp>
      <p:sp>
        <p:nvSpPr>
          <p:cNvPr id="120" name="Google Shape;56;p13"/>
          <p:cNvSpPr txBox="1"/>
          <p:nvPr>
            <p:ph type="subTitle" idx="1"/>
          </p:nvPr>
        </p:nvSpPr>
        <p:spPr>
          <a:xfrm>
            <a:off x="311699" y="2834125"/>
            <a:ext cx="8520602" cy="2309401"/>
          </a:xfrm>
          <a:prstGeom prst="rect">
            <a:avLst/>
          </a:prstGeom>
        </p:spPr>
        <p:txBody>
          <a:bodyPr/>
          <a:lstStyle>
            <a:lvl1pPr marL="0" indent="3200400" algn="l">
              <a:defRPr b="1" sz="1800" u="sng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Shubham Sharma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18;p22"/>
          <p:cNvSpPr txBox="1"/>
          <p:nvPr>
            <p:ph type="title"/>
          </p:nvPr>
        </p:nvSpPr>
        <p:spPr>
          <a:xfrm>
            <a:off x="268362" y="241424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 Growth in Startup Ecosystem</a:t>
            </a:r>
          </a:p>
        </p:txBody>
      </p:sp>
      <p:sp>
        <p:nvSpPr>
          <p:cNvPr id="155" name="Google Shape;119;p22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</p:txBody>
      </p:sp>
      <p:pic>
        <p:nvPicPr>
          <p:cNvPr id="156" name="Google Shape;120;p22" descr="Google Shape;120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300" y="965699"/>
            <a:ext cx="9043700" cy="38707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25;p2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Which Month Brings More Funds?</a:t>
            </a:r>
          </a:p>
        </p:txBody>
      </p:sp>
      <p:sp>
        <p:nvSpPr>
          <p:cNvPr id="159" name="Google Shape;126;p2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</p:txBody>
      </p:sp>
      <p:pic>
        <p:nvPicPr>
          <p:cNvPr id="160" name="Google Shape;127;p23" descr="Google Shape;127;p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449" y="942975"/>
            <a:ext cx="8520601" cy="3740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32;p24"/>
          <p:cNvSpPr txBox="1"/>
          <p:nvPr>
            <p:ph type="title"/>
          </p:nvPr>
        </p:nvSpPr>
        <p:spPr>
          <a:xfrm>
            <a:off x="236850" y="145599"/>
            <a:ext cx="8103900" cy="572702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Top 10 Funded Business Domains</a:t>
            </a:r>
          </a:p>
        </p:txBody>
      </p:sp>
      <p:sp>
        <p:nvSpPr>
          <p:cNvPr id="163" name="Google Shape;133;p2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</p:txBody>
      </p:sp>
      <p:pic>
        <p:nvPicPr>
          <p:cNvPr id="164" name="Google Shape;134;p24" descr="Google Shape;134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5199" y="718300"/>
            <a:ext cx="6320977" cy="43716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39;p2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Distribution of app traction features</a:t>
            </a:r>
          </a:p>
        </p:txBody>
      </p:sp>
      <p:sp>
        <p:nvSpPr>
          <p:cNvPr id="167" name="Google Shape;140;p2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</p:txBody>
      </p:sp>
      <p:pic>
        <p:nvPicPr>
          <p:cNvPr id="168" name="Google Shape;141;p25" descr="Google Shape;141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" y="1243024"/>
            <a:ext cx="8458200" cy="34718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46;p2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Where are the missing values ?</a:t>
            </a:r>
          </a:p>
        </p:txBody>
      </p:sp>
      <p:sp>
        <p:nvSpPr>
          <p:cNvPr id="171" name="Google Shape;147;p2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</a:pPr>
          </a:p>
        </p:txBody>
      </p:sp>
      <p:pic>
        <p:nvPicPr>
          <p:cNvPr id="172" name="Google Shape;148;p26" descr="Google Shape;148;p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2824" y="1309050"/>
            <a:ext cx="4468378" cy="3334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53;p2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Data Cleaning</a:t>
            </a:r>
          </a:p>
        </p:txBody>
      </p:sp>
      <p:sp>
        <p:nvSpPr>
          <p:cNvPr id="175" name="Google Shape;154;p2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30200">
              <a:spcBef>
                <a:spcPts val="600"/>
              </a:spcBef>
              <a:buClr>
                <a:srgbClr val="134F5C"/>
              </a:buClr>
              <a:buSzPts val="1600"/>
              <a:buFontTx/>
              <a:buAutoNum type="arabicPeriod" startAt="1"/>
              <a:defRPr b="1" sz="16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Most of the features contain more than 90% null values. </a:t>
            </a:r>
          </a:p>
          <a:p>
            <a:pPr indent="-330200">
              <a:buClr>
                <a:srgbClr val="134F5C"/>
              </a:buClr>
              <a:buSzPts val="1600"/>
              <a:buFontTx/>
              <a:buAutoNum type="arabicPeriod" startAt="1"/>
              <a:defRPr b="1" sz="16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App traction features are selected for data cleaning includes Average Session Time, Total Session Time, Open Rate, Reach, funding indicator.</a:t>
            </a:r>
          </a:p>
          <a:p>
            <a:pPr indent="-330200">
              <a:buClr>
                <a:srgbClr val="134F5C"/>
              </a:buClr>
              <a:buSzPts val="1600"/>
              <a:buFontTx/>
              <a:buAutoNum type="arabicPeriod" startAt="1"/>
              <a:defRPr b="1" sz="16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Interpolation for imputation followed by forward fill and backward fill.</a:t>
            </a:r>
          </a:p>
          <a:p>
            <a:pPr marL="0" indent="457200">
              <a:spcBef>
                <a:spcPts val="1200"/>
              </a:spcBef>
              <a:buSzTx/>
              <a:buNone/>
              <a:defRPr b="1" sz="1600" u="sng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Interpolation</a:t>
            </a:r>
          </a:p>
        </p:txBody>
      </p:sp>
      <p:graphicFrame>
        <p:nvGraphicFramePr>
          <p:cNvPr id="176" name="Google Shape;155;p27"/>
          <p:cNvGraphicFramePr/>
          <p:nvPr/>
        </p:nvGraphicFramePr>
        <p:xfrm>
          <a:off x="952500" y="3096024"/>
          <a:ext cx="7239000" cy="381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na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na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  <p:graphicFrame>
        <p:nvGraphicFramePr>
          <p:cNvPr id="177" name="Google Shape;156;p27"/>
          <p:cNvGraphicFramePr/>
          <p:nvPr/>
        </p:nvGraphicFramePr>
        <p:xfrm>
          <a:off x="952500" y="4295924"/>
          <a:ext cx="7239000" cy="381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  <p:sp>
        <p:nvSpPr>
          <p:cNvPr id="178" name="Google Shape;157;p27"/>
          <p:cNvSpPr/>
          <p:nvPr/>
        </p:nvSpPr>
        <p:spPr>
          <a:xfrm>
            <a:off x="4189974" y="3512175"/>
            <a:ext cx="468301" cy="783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46"/>
                </a:moveTo>
                <a:lnTo>
                  <a:pt x="5400" y="15146"/>
                </a:lnTo>
                <a:lnTo>
                  <a:pt x="5400" y="0"/>
                </a:lnTo>
                <a:lnTo>
                  <a:pt x="16200" y="0"/>
                </a:lnTo>
                <a:lnTo>
                  <a:pt x="16200" y="15146"/>
                </a:lnTo>
                <a:lnTo>
                  <a:pt x="21600" y="15146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F1F1"/>
          </a:solidFill>
          <a:ln>
            <a:solidFill>
              <a:srgbClr val="F5FDFF"/>
            </a:solidFill>
          </a:ln>
          <a:effectLst>
            <a:outerShdw sx="100000" sy="100000" kx="0" ky="0" algn="b" rotWithShape="0" blurRad="63500" dist="19050" dir="786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62;p2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Missing values in funding_ind = 1</a:t>
            </a:r>
          </a:p>
        </p:txBody>
      </p:sp>
      <p:sp>
        <p:nvSpPr>
          <p:cNvPr id="181" name="Google Shape;163;p2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</p:txBody>
      </p:sp>
      <p:pic>
        <p:nvPicPr>
          <p:cNvPr id="182" name="Google Shape;164;p28" descr="Google Shape;164;p28"/>
          <p:cNvPicPr>
            <a:picLocks noChangeAspect="1"/>
          </p:cNvPicPr>
          <p:nvPr/>
        </p:nvPicPr>
        <p:blipFill>
          <a:blip r:embed="rId2">
            <a:extLst/>
          </a:blip>
          <a:srcRect l="5793" t="0" r="0" b="0"/>
          <a:stretch>
            <a:fillRect/>
          </a:stretch>
        </p:blipFill>
        <p:spPr>
          <a:xfrm>
            <a:off x="264950" y="1152475"/>
            <a:ext cx="8614100" cy="357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69;p29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Data Preparation</a:t>
            </a:r>
          </a:p>
        </p:txBody>
      </p:sp>
      <p:sp>
        <p:nvSpPr>
          <p:cNvPr id="185" name="Google Shape;170;p2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</p:txBody>
      </p:sp>
      <p:sp>
        <p:nvSpPr>
          <p:cNvPr id="186" name="Google Shape;171;p29"/>
          <p:cNvSpPr txBox="1"/>
          <p:nvPr/>
        </p:nvSpPr>
        <p:spPr>
          <a:xfrm>
            <a:off x="311700" y="1465649"/>
            <a:ext cx="5000400" cy="1798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352043" indent="-254254" algn="just" defTabSz="704087">
              <a:lnSpc>
                <a:spcPct val="115000"/>
              </a:lnSpc>
              <a:spcBef>
                <a:spcPts val="400"/>
              </a:spcBef>
              <a:buClr>
                <a:srgbClr val="134F5C"/>
              </a:buClr>
              <a:buSzPts val="1200"/>
              <a:buAutoNum type="arabicPeriod" startAt="1"/>
              <a:defRPr b="1" sz="1232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The features we have now aren’t enough to predict.</a:t>
            </a:r>
          </a:p>
          <a:p>
            <a:pPr marL="352043" indent="-254254" algn="just" defTabSz="704087">
              <a:lnSpc>
                <a:spcPct val="115000"/>
              </a:lnSpc>
              <a:buClr>
                <a:srgbClr val="134F5C"/>
              </a:buClr>
              <a:buSzPts val="1200"/>
              <a:buAutoNum type="arabicPeriod" startAt="1"/>
              <a:defRPr b="1" sz="1232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We created features having the data for previous three months.</a:t>
            </a:r>
          </a:p>
          <a:p>
            <a:pPr marL="352043" indent="-254254" algn="just" defTabSz="704087">
              <a:lnSpc>
                <a:spcPct val="115000"/>
              </a:lnSpc>
              <a:buClr>
                <a:srgbClr val="134F5C"/>
              </a:buClr>
              <a:buSzPts val="1200"/>
              <a:buAutoNum type="arabicPeriod" startAt="1"/>
              <a:defRPr b="1" sz="1232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There are multiple observations for particular month.</a:t>
            </a:r>
          </a:p>
          <a:p>
            <a:pPr marL="352043" indent="-254254" algn="just" defTabSz="704087">
              <a:lnSpc>
                <a:spcPct val="115000"/>
              </a:lnSpc>
              <a:buClr>
                <a:srgbClr val="134F5C"/>
              </a:buClr>
              <a:buSzPts val="1200"/>
              <a:buAutoNum type="arabicPeriod" startAt="1"/>
              <a:defRPr b="1" sz="1232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We took the mean of the data grouping by UUID and month.</a:t>
            </a:r>
          </a:p>
          <a:p>
            <a:pPr marL="352043" indent="-254254" algn="just" defTabSz="704087">
              <a:lnSpc>
                <a:spcPct val="115000"/>
              </a:lnSpc>
              <a:buClr>
                <a:srgbClr val="134F5C"/>
              </a:buClr>
              <a:buSzPts val="1200"/>
              <a:buAutoNum type="arabicPeriod" startAt="1"/>
              <a:defRPr b="1" sz="1232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We Created previous month features for each observation.</a:t>
            </a:r>
          </a:p>
          <a:p>
            <a:pPr marL="352043" indent="-254254" algn="just" defTabSz="704087">
              <a:lnSpc>
                <a:spcPct val="115000"/>
              </a:lnSpc>
              <a:buClr>
                <a:srgbClr val="134F5C"/>
              </a:buClr>
              <a:buSzPts val="1200"/>
              <a:buAutoNum type="arabicPeriod" startAt="1"/>
              <a:defRPr b="1" sz="1232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We discarded the rows which do not have previous three months of data.</a:t>
            </a:r>
          </a:p>
        </p:txBody>
      </p:sp>
      <p:pic>
        <p:nvPicPr>
          <p:cNvPr id="187" name="Google Shape;172;p29" descr="Google Shape;172;p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25400" y="1378649"/>
            <a:ext cx="2964051" cy="2964052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Google Shape;173;p29"/>
          <p:cNvSpPr txBox="1"/>
          <p:nvPr/>
        </p:nvSpPr>
        <p:spPr>
          <a:xfrm>
            <a:off x="6677575" y="1962149"/>
            <a:ext cx="859699" cy="305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 defTabSz="804672">
              <a:defRPr sz="2112">
                <a:ln w="9525" cap="flat">
                  <a:solidFill>
                    <a:srgbClr val="F5FDFF"/>
                  </a:solidFill>
                  <a:prstDash val="solid"/>
                  <a:round/>
                </a:ln>
                <a:solidFill>
                  <a:srgbClr val="FFF1F1"/>
                </a:solidFill>
              </a:defRPr>
            </a:lvl1pPr>
          </a:lstStyle>
          <a:p>
            <a:pPr/>
            <a:r>
              <a:t>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78;p30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Data Preparation(contd.)</a:t>
            </a:r>
          </a:p>
        </p:txBody>
      </p:sp>
      <p:sp>
        <p:nvSpPr>
          <p:cNvPr id="191" name="Google Shape;179;p3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buSzTx/>
              <a:buNone/>
              <a:defRPr b="1" sz="16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While Grouping by month and UUID, we will take the mean of Avg_Ses_Time</a:t>
            </a:r>
          </a:p>
        </p:txBody>
      </p:sp>
      <p:graphicFrame>
        <p:nvGraphicFramePr>
          <p:cNvPr id="192" name="Google Shape;180;p30"/>
          <p:cNvGraphicFramePr/>
          <p:nvPr/>
        </p:nvGraphicFramePr>
        <p:xfrm>
          <a:off x="1229550" y="1779890"/>
          <a:ext cx="6684901" cy="33636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228300"/>
                <a:gridCol w="2228300"/>
                <a:gridCol w="2228300"/>
              </a:tblGrid>
              <a:tr h="4992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UUID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month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Avg_Ses_Time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7739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Jan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5.5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FFF2CC"/>
                    </a:solidFill>
                  </a:tcPr>
                </a:tc>
              </a:tr>
              <a:tr h="47739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Jan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4.5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FFF2CC"/>
                    </a:solidFill>
                  </a:tcPr>
                </a:tc>
              </a:tr>
              <a:tr h="47739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Feb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4.5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7739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Jun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5.0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D9EAD3"/>
                    </a:solidFill>
                  </a:tcPr>
                </a:tc>
              </a:tr>
              <a:tr h="47739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Jun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7.0</a:t>
                      </a:r>
                    </a:p>
                  </a:txBody>
                  <a:tcPr marL="91425" marR="91425" marT="91425" marB="91425" anchor="t" anchorCtr="0" horzOverflow="overflow">
                    <a:solidFill>
                      <a:srgbClr val="D9EAD3"/>
                    </a:solidFill>
                  </a:tcPr>
                </a:tc>
              </a:tr>
              <a:tr h="47739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Jul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7.0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85;p3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Data Preparation(contd.)</a:t>
            </a:r>
          </a:p>
        </p:txBody>
      </p:sp>
      <p:graphicFrame>
        <p:nvGraphicFramePr>
          <p:cNvPr id="195" name="Google Shape;186;p31"/>
          <p:cNvGraphicFramePr/>
          <p:nvPr/>
        </p:nvGraphicFramePr>
        <p:xfrm>
          <a:off x="1229550" y="2125950"/>
          <a:ext cx="6684901" cy="167852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228300"/>
                <a:gridCol w="2228300"/>
                <a:gridCol w="2228300"/>
              </a:tblGrid>
              <a:tr h="41432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UUID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month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Avg_Ses_Time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01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Jan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5.0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309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Feb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4.5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01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Jun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6.0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309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Jul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7.0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  <p:sp>
        <p:nvSpPr>
          <p:cNvPr id="196" name="Google Shape;187;p31"/>
          <p:cNvSpPr txBox="1"/>
          <p:nvPr/>
        </p:nvSpPr>
        <p:spPr>
          <a:xfrm>
            <a:off x="311700" y="1180475"/>
            <a:ext cx="8832300" cy="128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  <a:defRPr b="1" sz="16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After taking the mean for each month and UUID pair, we will be left with these.</a:t>
            </a:r>
          </a:p>
          <a:p>
            <a:pPr>
              <a:lnSpc>
                <a:spcPct val="115000"/>
              </a:lnSpc>
              <a:spcBef>
                <a:spcPts val="1200"/>
              </a:spcBef>
              <a:defRPr b="1" sz="16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*If the mean of target is  greater than zero, then it’s taken to be 1</a:t>
            </a:r>
          </a:p>
        </p:txBody>
      </p:sp>
      <p:graphicFrame>
        <p:nvGraphicFramePr>
          <p:cNvPr id="197" name="Google Shape;188;p31"/>
          <p:cNvGraphicFramePr/>
          <p:nvPr/>
        </p:nvGraphicFramePr>
        <p:xfrm>
          <a:off x="952500" y="4202400"/>
          <a:ext cx="7239000" cy="762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b="1" sz="1600">
                          <a:solidFill>
                            <a:srgbClr val="134F5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Rows before the operation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b="1" sz="1600">
                          <a:solidFill>
                            <a:srgbClr val="134F5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Rows after the operation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700">
                          <a:solidFill>
                            <a:srgbClr val="134F5C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1502175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700">
                          <a:solidFill>
                            <a:srgbClr val="134F5C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757290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61;p14"/>
          <p:cNvSpPr txBox="1"/>
          <p:nvPr>
            <p:ph type="title"/>
          </p:nvPr>
        </p:nvSpPr>
        <p:spPr>
          <a:xfrm>
            <a:off x="524599" y="304924"/>
            <a:ext cx="8520602" cy="847501"/>
          </a:xfrm>
          <a:prstGeom prst="rect">
            <a:avLst/>
          </a:prstGeom>
        </p:spPr>
        <p:txBody>
          <a:bodyPr/>
          <a:lstStyle/>
          <a:p>
            <a:pPr defTabSz="731520">
              <a:defRPr b="1" sz="2240">
                <a:latin typeface="Montserrat"/>
                <a:ea typeface="Montserrat"/>
                <a:cs typeface="Montserrat"/>
                <a:sym typeface="Montserrat"/>
              </a:defRPr>
            </a:pPr>
            <a:r>
              <a:t>The </a:t>
            </a:r>
            <a:r>
              <a:rPr>
                <a:latin typeface="+mj-lt"/>
                <a:ea typeface="+mj-ea"/>
                <a:cs typeface="+mj-cs"/>
                <a:sym typeface="Arial"/>
              </a:rPr>
              <a:t>Entrepreneurship journey</a:t>
            </a:r>
            <a:endParaRPr sz="3280">
              <a:latin typeface="+mj-lt"/>
              <a:ea typeface="+mj-ea"/>
              <a:cs typeface="+mj-cs"/>
              <a:sym typeface="Arial"/>
            </a:endParaRPr>
          </a:p>
          <a:p>
            <a:pPr defTabSz="731520">
              <a:defRPr b="1" sz="2240">
                <a:latin typeface="Montserrat"/>
                <a:ea typeface="Montserrat"/>
                <a:cs typeface="Montserrat"/>
                <a:sym typeface="Montserrat"/>
              </a:defRPr>
            </a:pPr>
            <a:r>
              <a:t> </a:t>
            </a:r>
          </a:p>
        </p:txBody>
      </p:sp>
      <p:sp>
        <p:nvSpPr>
          <p:cNvPr id="123" name="Google Shape;62;p14"/>
          <p:cNvSpPr txBox="1"/>
          <p:nvPr>
            <p:ph type="body" idx="1"/>
          </p:nvPr>
        </p:nvSpPr>
        <p:spPr>
          <a:xfrm>
            <a:off x="381325" y="1152474"/>
            <a:ext cx="8451000" cy="3990901"/>
          </a:xfrm>
          <a:prstGeom prst="rect">
            <a:avLst/>
          </a:prstGeom>
        </p:spPr>
        <p:txBody>
          <a:bodyPr/>
          <a:lstStyle/>
          <a:p>
            <a:pPr indent="-330200">
              <a:spcBef>
                <a:spcPts val="600"/>
              </a:spcBef>
              <a:buClr>
                <a:srgbClr val="134F5C"/>
              </a:buClr>
              <a:buSzPts val="1600"/>
              <a:buFontTx/>
              <a:buAutoNum type="arabicPeriod" startAt="1"/>
              <a:defRPr b="1" sz="16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Problem Statements</a:t>
            </a:r>
          </a:p>
          <a:p>
            <a:pPr indent="-330200">
              <a:buClr>
                <a:srgbClr val="134F5C"/>
              </a:buClr>
              <a:buSzPts val="1600"/>
              <a:buFontTx/>
              <a:buAutoNum type="arabicPeriod" startAt="1"/>
              <a:defRPr b="1" sz="16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Data Summary</a:t>
            </a:r>
          </a:p>
          <a:p>
            <a:pPr indent="-330200">
              <a:buClr>
                <a:srgbClr val="134F5C"/>
              </a:buClr>
              <a:buSzPts val="1600"/>
              <a:buFontTx/>
              <a:buAutoNum type="arabicPeriod" startAt="1"/>
              <a:defRPr b="1" sz="16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Analysis of Data</a:t>
            </a:r>
          </a:p>
          <a:p>
            <a:pPr indent="-330200">
              <a:buClr>
                <a:srgbClr val="134F5C"/>
              </a:buClr>
              <a:buSzPts val="1600"/>
              <a:buFontTx/>
              <a:buAutoNum type="arabicPeriod" startAt="1"/>
              <a:defRPr b="1" sz="16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Null values Imputation/ Data Cleaning</a:t>
            </a:r>
          </a:p>
          <a:p>
            <a:pPr indent="-330200">
              <a:buClr>
                <a:srgbClr val="134F5C"/>
              </a:buClr>
              <a:buSzPts val="1600"/>
              <a:buFontTx/>
              <a:buAutoNum type="arabicPeriod" startAt="1"/>
              <a:defRPr b="1" sz="16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Data Preparation</a:t>
            </a:r>
          </a:p>
          <a:p>
            <a:pPr indent="-330200">
              <a:buClr>
                <a:srgbClr val="134F5C"/>
              </a:buClr>
              <a:buSzPts val="1600"/>
              <a:buFontTx/>
              <a:buAutoNum type="arabicPeriod" startAt="1"/>
              <a:defRPr b="1" sz="16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Feature Engineering</a:t>
            </a:r>
          </a:p>
          <a:p>
            <a:pPr indent="-330200">
              <a:buClr>
                <a:srgbClr val="134F5C"/>
              </a:buClr>
              <a:buSzPts val="1600"/>
              <a:buFontTx/>
              <a:buAutoNum type="arabicPeriod" startAt="1"/>
              <a:defRPr b="1" sz="16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Model Training</a:t>
            </a:r>
          </a:p>
          <a:p>
            <a:pPr indent="-330200">
              <a:buClr>
                <a:srgbClr val="134F5C"/>
              </a:buClr>
              <a:buSzPts val="1600"/>
              <a:buFontTx/>
              <a:buAutoNum type="arabicPeriod" startAt="1"/>
              <a:defRPr b="1" sz="16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Evaluation Metrics</a:t>
            </a:r>
          </a:p>
          <a:p>
            <a:pPr indent="-330200">
              <a:buClr>
                <a:srgbClr val="134F5C"/>
              </a:buClr>
              <a:buSzPts val="1600"/>
              <a:buFontTx/>
              <a:buAutoNum type="arabicPeriod" startAt="1"/>
              <a:defRPr b="1" sz="16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Challenges </a:t>
            </a:r>
          </a:p>
          <a:p>
            <a:pPr indent="-330200">
              <a:buClr>
                <a:srgbClr val="134F5C"/>
              </a:buClr>
              <a:buSzPts val="1600"/>
              <a:buFontTx/>
              <a:buAutoNum type="arabicPeriod" startAt="1"/>
              <a:defRPr b="1" sz="16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Conclusion</a:t>
            </a:r>
          </a:p>
        </p:txBody>
      </p:sp>
      <p:pic>
        <p:nvPicPr>
          <p:cNvPr id="124" name="Google Shape;63;p14" descr="Google Shape;63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3329" y="1712653"/>
            <a:ext cx="3409001" cy="2310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3;p32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Data Preparation(contd.)</a:t>
            </a:r>
          </a:p>
        </p:txBody>
      </p:sp>
      <p:sp>
        <p:nvSpPr>
          <p:cNvPr id="200" name="Google Shape;194;p32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457200">
              <a:spcBef>
                <a:spcPts val="1200"/>
              </a:spcBef>
              <a:buSzTx/>
              <a:buNone/>
              <a:defRPr b="1" sz="16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Rotating the columns UUID and Avg_Ses_Time</a:t>
            </a:r>
          </a:p>
        </p:txBody>
      </p:sp>
      <p:graphicFrame>
        <p:nvGraphicFramePr>
          <p:cNvPr id="201" name="Google Shape;195;p32"/>
          <p:cNvGraphicFramePr/>
          <p:nvPr/>
        </p:nvGraphicFramePr>
        <p:xfrm>
          <a:off x="732649" y="1935425"/>
          <a:ext cx="7943701" cy="219437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228550"/>
                <a:gridCol w="1153250"/>
                <a:gridCol w="1563000"/>
                <a:gridCol w="1601950"/>
                <a:gridCol w="2396950"/>
              </a:tblGrid>
              <a:tr h="60957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UUID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UUID_1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month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Avg_Ses_Time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Avg_Ses_Time_Prev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96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91425" marR="91425" marT="91425" marB="91425" anchor="t" anchorCtr="0" horzOverflow="overflow">
                    <a:lnB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91425" marR="91425" marT="91425" marB="91425" anchor="t" anchorCtr="0" horzOverflow="overflow">
                    <a:lnB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Jan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5.0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7.0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96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0000"/>
                      </a:solidFill>
                    </a:lnL>
                    <a:lnT>
                      <a:solidFill>
                        <a:srgbClr val="FF0000"/>
                      </a:solidFill>
                    </a:lnT>
                    <a:lnB>
                      <a:solidFill>
                        <a:srgbClr val="FF0000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91425" marR="91425" marT="91425" marB="91425" anchor="t" anchorCtr="0" horzOverflow="overflow">
                    <a:lnR>
                      <a:solidFill>
                        <a:srgbClr val="FF0000"/>
                      </a:solidFill>
                    </a:lnR>
                    <a:lnT>
                      <a:solidFill>
                        <a:srgbClr val="FF0000"/>
                      </a:solidFill>
                    </a:lnT>
                    <a:lnB>
                      <a:solidFill>
                        <a:srgbClr val="FF0000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Feb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4.5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5.0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96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91425" marR="91425" marT="91425" marB="91425" anchor="t" anchorCtr="0" horzOverflow="overflow">
                    <a:lnT>
                      <a:solidFill>
                        <a:srgbClr val="FF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91425" marR="91425" marT="91425" marB="91425" anchor="t" anchorCtr="0" horzOverflow="overflow">
                    <a:lnT>
                      <a:solidFill>
                        <a:srgbClr val="FF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Jun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6.0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4.5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96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Jul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7.0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6.0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  <p:sp>
        <p:nvSpPr>
          <p:cNvPr id="202" name="Google Shape;196;p32"/>
          <p:cNvSpPr/>
          <p:nvPr/>
        </p:nvSpPr>
        <p:spPr>
          <a:xfrm>
            <a:off x="1975499" y="1999575"/>
            <a:ext cx="264901" cy="469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10"/>
                </a:moveTo>
                <a:lnTo>
                  <a:pt x="5400" y="15510"/>
                </a:lnTo>
                <a:lnTo>
                  <a:pt x="5400" y="0"/>
                </a:lnTo>
                <a:lnTo>
                  <a:pt x="16200" y="0"/>
                </a:lnTo>
                <a:lnTo>
                  <a:pt x="16200" y="15510"/>
                </a:lnTo>
                <a:lnTo>
                  <a:pt x="21600" y="1551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5FDFF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03" name="Google Shape;197;p32"/>
          <p:cNvSpPr/>
          <p:nvPr/>
        </p:nvSpPr>
        <p:spPr>
          <a:xfrm>
            <a:off x="6279400" y="1999575"/>
            <a:ext cx="325201" cy="469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4124"/>
                </a:moveTo>
                <a:lnTo>
                  <a:pt x="5400" y="14124"/>
                </a:lnTo>
                <a:lnTo>
                  <a:pt x="5400" y="0"/>
                </a:lnTo>
                <a:lnTo>
                  <a:pt x="16200" y="0"/>
                </a:lnTo>
                <a:lnTo>
                  <a:pt x="16200" y="14124"/>
                </a:lnTo>
                <a:lnTo>
                  <a:pt x="21600" y="14124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5FDFF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2;p3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Data Preparation(contd.)</a:t>
            </a:r>
          </a:p>
        </p:txBody>
      </p:sp>
      <p:sp>
        <p:nvSpPr>
          <p:cNvPr id="206" name="Google Shape;203;p33"/>
          <p:cNvSpPr txBox="1"/>
          <p:nvPr>
            <p:ph type="body" idx="1"/>
          </p:nvPr>
        </p:nvSpPr>
        <p:spPr>
          <a:xfrm>
            <a:off x="311699" y="1078900"/>
            <a:ext cx="8520602" cy="34164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</a:t>
            </a:r>
            <a:r>
              <a:rPr b="1" sz="16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rPr>
              <a:t>We are now left with rows which have previous month of data and the previous month’s averaged characteristics are now appended as new features</a:t>
            </a:r>
          </a:p>
        </p:txBody>
      </p:sp>
      <p:graphicFrame>
        <p:nvGraphicFramePr>
          <p:cNvPr id="207" name="Google Shape;204;p33"/>
          <p:cNvGraphicFramePr/>
          <p:nvPr/>
        </p:nvGraphicFramePr>
        <p:xfrm>
          <a:off x="717599" y="2338975"/>
          <a:ext cx="7708802" cy="8251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92225"/>
                <a:gridCol w="1119150"/>
                <a:gridCol w="1516775"/>
                <a:gridCol w="1554575"/>
                <a:gridCol w="2326075"/>
              </a:tblGrid>
              <a:tr h="50005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UUID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UUID_1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month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Avg_Ses_Time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Avg_Ses_Time_Prev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250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91425" marR="91425" marT="91425" marB="91425" anchor="t" anchorCtr="0" horzOverflow="overflow">
                    <a:lnB>
                      <a:solidFill>
                        <a:srgbClr val="43434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91425" marR="91425" marT="91425" marB="91425" anchor="t" anchorCtr="0" horzOverflow="overflow">
                    <a:lnR>
                      <a:solidFill>
                        <a:srgbClr val="434343"/>
                      </a:solidFill>
                    </a:lnR>
                    <a:lnB>
                      <a:solidFill>
                        <a:srgbClr val="43434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Feb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434343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4.5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5.0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  <p:graphicFrame>
        <p:nvGraphicFramePr>
          <p:cNvPr id="208" name="Google Shape;205;p33"/>
          <p:cNvGraphicFramePr/>
          <p:nvPr/>
        </p:nvGraphicFramePr>
        <p:xfrm>
          <a:off x="952500" y="3889199"/>
          <a:ext cx="7239000" cy="762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b="1" sz="1600">
                          <a:solidFill>
                            <a:srgbClr val="134F5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Rows before the operation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b="1" sz="1600">
                          <a:solidFill>
                            <a:srgbClr val="134F5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Rows after the operation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700">
                          <a:solidFill>
                            <a:srgbClr val="134F5C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757290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700">
                          <a:solidFill>
                            <a:srgbClr val="134F5C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549319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Feature Engineering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5;p3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marL="333756" indent="-296672" defTabSz="667512">
              <a:buClr>
                <a:srgbClr val="CC0000"/>
              </a:buClr>
              <a:buSzPts val="2000"/>
              <a:buAutoNum type="arabicParenR" startAt="1"/>
              <a:defRPr b="1" sz="2044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Temporally Decayed Weighted Averages of app traction features</a:t>
            </a:r>
          </a:p>
        </p:txBody>
      </p:sp>
      <p:sp>
        <p:nvSpPr>
          <p:cNvPr id="213" name="Google Shape;216;p35"/>
          <p:cNvSpPr txBox="1"/>
          <p:nvPr>
            <p:ph type="body" idx="1"/>
          </p:nvPr>
        </p:nvSpPr>
        <p:spPr>
          <a:xfrm>
            <a:off x="259274" y="1765624"/>
            <a:ext cx="8798402" cy="3416401"/>
          </a:xfrm>
          <a:prstGeom prst="rect">
            <a:avLst/>
          </a:prstGeom>
        </p:spPr>
        <p:txBody>
          <a:bodyPr/>
          <a:lstStyle/>
          <a:p>
            <a:pPr indent="-330200">
              <a:buClr>
                <a:srgbClr val="134F5C"/>
              </a:buClr>
              <a:buSzPts val="1600"/>
              <a:buFontTx/>
              <a:buAutoNum type="arabicPeriod" startAt="1"/>
              <a:defRPr b="1" sz="16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Took a look back window of 3 months.</a:t>
            </a:r>
          </a:p>
          <a:p>
            <a:pPr marL="0" indent="457200">
              <a:buSzTx/>
              <a:buNone/>
            </a:pPr>
            <a:endParaRPr b="1" sz="1600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>
              <a:buClr>
                <a:srgbClr val="134F5C"/>
              </a:buClr>
              <a:buSzPts val="1600"/>
              <a:buFontTx/>
              <a:buAutoNum type="arabicPeriod" startAt="1"/>
              <a:defRPr b="1" sz="16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Weights decayed based on time.</a:t>
            </a:r>
          </a:p>
          <a:p>
            <a:pPr marL="0" indent="457200">
              <a:buSzTx/>
              <a:buNone/>
            </a:pPr>
            <a:endParaRPr b="1" sz="1600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>
              <a:buClr>
                <a:srgbClr val="134F5C"/>
              </a:buClr>
              <a:buSzPts val="1600"/>
              <a:buFontTx/>
              <a:buAutoNum type="arabicPeriod" startAt="1"/>
              <a:defRPr b="1" sz="16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Weighted average by given below equation.</a:t>
            </a:r>
          </a:p>
          <a:p>
            <a:pPr marL="0" indent="0">
              <a:buSzTx/>
              <a:buNone/>
            </a:pPr>
            <a:endParaRPr b="1" sz="1600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SzTx/>
              <a:buNone/>
              <a:defRPr b="1" sz="16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Time Decayed Weighted Average=(month1*0.5)+(month2*0.33)+(month3*0.16)</a:t>
            </a:r>
          </a:p>
          <a:p>
            <a:pPr marL="0" indent="0">
              <a:buSzTx/>
              <a:buNone/>
              <a:defRPr b="1" sz="16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21;p3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2) Category Dominance</a:t>
            </a:r>
          </a:p>
        </p:txBody>
      </p:sp>
      <p:sp>
        <p:nvSpPr>
          <p:cNvPr id="216" name="Google Shape;222;p3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 sz="16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Category dominance features tell us how a particular company performs with respect to the competitors.</a:t>
            </a:r>
          </a:p>
        </p:txBody>
      </p:sp>
      <p:grpSp>
        <p:nvGrpSpPr>
          <p:cNvPr id="219" name="Google Shape;223;p36"/>
          <p:cNvGrpSpPr/>
          <p:nvPr/>
        </p:nvGrpSpPr>
        <p:grpSpPr>
          <a:xfrm>
            <a:off x="562750" y="2224375"/>
            <a:ext cx="7739399" cy="1261801"/>
            <a:chOff x="0" y="0"/>
            <a:chExt cx="7739398" cy="1261800"/>
          </a:xfrm>
        </p:grpSpPr>
        <p:sp>
          <p:nvSpPr>
            <p:cNvPr id="217" name="Rectangle"/>
            <p:cNvSpPr/>
            <p:nvPr/>
          </p:nvSpPr>
          <p:spPr>
            <a:xfrm>
              <a:off x="0" y="-1"/>
              <a:ext cx="7739399" cy="1261802"/>
            </a:xfrm>
            <a:prstGeom prst="rect">
              <a:avLst/>
            </a:prstGeom>
            <a:solidFill>
              <a:srgbClr val="FFF1F1"/>
            </a:solidFill>
            <a:ln w="9525" cap="flat">
              <a:solidFill>
                <a:srgbClr val="F5FD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15000"/>
                </a:lnSpc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8" name="Dominance = (Average session time of company X) / (Total  Average session time of all the companies in the category of company X)"/>
            <p:cNvSpPr txBox="1"/>
            <p:nvPr/>
          </p:nvSpPr>
          <p:spPr>
            <a:xfrm>
              <a:off x="4762" y="280077"/>
              <a:ext cx="7729875" cy="7016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lnSpc>
                  <a:spcPct val="115000"/>
                </a:lnSpc>
                <a:defRPr b="1" sz="1600">
                  <a:solidFill>
                    <a:srgbClr val="134F5C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</a:lstStyle>
            <a:p>
              <a:pPr/>
              <a:r>
                <a:t>Dominance = (Average session time of company X) / (Total  Average session time of all the companies in the category of company X)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8;p37"/>
          <p:cNvSpPr txBox="1"/>
          <p:nvPr>
            <p:ph type="title"/>
          </p:nvPr>
        </p:nvSpPr>
        <p:spPr>
          <a:xfrm>
            <a:off x="258225" y="145599"/>
            <a:ext cx="8221499" cy="572702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Feature Engineering</a:t>
            </a:r>
          </a:p>
        </p:txBody>
      </p:sp>
      <p:sp>
        <p:nvSpPr>
          <p:cNvPr id="222" name="Google Shape;229;p37"/>
          <p:cNvSpPr txBox="1"/>
          <p:nvPr>
            <p:ph type="body" idx="1"/>
          </p:nvPr>
        </p:nvSpPr>
        <p:spPr>
          <a:xfrm>
            <a:off x="311699" y="788900"/>
            <a:ext cx="8520602" cy="34164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16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Dominance: in its UnInstall Rate</a:t>
            </a:r>
          </a:p>
          <a:p>
            <a:pPr marL="0" indent="0">
              <a:buSzTx/>
              <a:buNone/>
            </a:pPr>
            <a:endParaRPr b="1" sz="1600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SzTx/>
              <a:buNone/>
            </a:pPr>
            <a:endParaRPr b="1" sz="1600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457200">
              <a:buSzTx/>
              <a:buNone/>
            </a:pPr>
            <a:endParaRPr b="1" sz="1600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457200">
              <a:buSzTx/>
              <a:buNone/>
              <a:defRPr b="1" sz="16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   </a:t>
            </a:r>
          </a:p>
        </p:txBody>
      </p:sp>
      <p:pic>
        <p:nvPicPr>
          <p:cNvPr id="223" name="Google Shape;230;p37" descr="Google Shape;230;p3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699" y="1343825"/>
            <a:ext cx="7727401" cy="3578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35;p3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3)  Instability Metric</a:t>
            </a:r>
          </a:p>
        </p:txBody>
      </p:sp>
      <p:sp>
        <p:nvSpPr>
          <p:cNvPr id="226" name="Google Shape;236;p38"/>
          <p:cNvSpPr txBox="1"/>
          <p:nvPr>
            <p:ph type="body" idx="1"/>
          </p:nvPr>
        </p:nvSpPr>
        <p:spPr>
          <a:xfrm>
            <a:off x="311700" y="1152474"/>
            <a:ext cx="8739300" cy="38913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16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Instability metric captures the fluctuations in the app traction metrics of a company.</a:t>
            </a:r>
          </a:p>
          <a:p>
            <a:pPr marL="0" indent="0">
              <a:buSzTx/>
              <a:buNone/>
            </a:pPr>
            <a:endParaRPr b="1" sz="1600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SzTx/>
              <a:buNone/>
            </a:pPr>
            <a:endParaRPr b="1" sz="1600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SzTx/>
              <a:buNone/>
              <a:defRPr b="1" sz="16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   </a:t>
            </a:r>
          </a:p>
        </p:txBody>
      </p:sp>
      <p:sp>
        <p:nvSpPr>
          <p:cNvPr id="227" name="Google Shape;238;p38"/>
          <p:cNvSpPr txBox="1"/>
          <p:nvPr/>
        </p:nvSpPr>
        <p:spPr>
          <a:xfrm>
            <a:off x="823249" y="2214600"/>
            <a:ext cx="8084702" cy="701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b="1" sz="16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  Residuals = (Values of feature vector) - (Mean of the feature Vector)</a:t>
            </a:r>
          </a:p>
        </p:txBody>
      </p:sp>
      <p:sp>
        <p:nvSpPr>
          <p:cNvPr id="228" name="Google Shape;239;p38"/>
          <p:cNvSpPr txBox="1"/>
          <p:nvPr/>
        </p:nvSpPr>
        <p:spPr>
          <a:xfrm>
            <a:off x="823249" y="2740974"/>
            <a:ext cx="7338002" cy="424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b="1" sz="16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  Instability Metric = No. of time sign changes successively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44;p39"/>
          <p:cNvSpPr txBox="1"/>
          <p:nvPr>
            <p:ph type="title"/>
          </p:nvPr>
        </p:nvSpPr>
        <p:spPr>
          <a:xfrm>
            <a:off x="311699" y="275174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Stability in Funded (Reach)</a:t>
            </a:r>
          </a:p>
        </p:txBody>
      </p:sp>
      <p:pic>
        <p:nvPicPr>
          <p:cNvPr id="231" name="Google Shape;245;p39" descr="Google Shape;245;p3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39575"/>
            <a:ext cx="9144000" cy="3367350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Google Shape;246;p39"/>
          <p:cNvSpPr txBox="1"/>
          <p:nvPr/>
        </p:nvSpPr>
        <p:spPr>
          <a:xfrm>
            <a:off x="311700" y="4306925"/>
            <a:ext cx="8832300" cy="701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b="1" sz="16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The left graph shows mean and variance plotted by month, whereas the right graph shows the plot for a single point in reach in a chronological order.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51;p40"/>
          <p:cNvSpPr txBox="1"/>
          <p:nvPr>
            <p:ph type="title"/>
          </p:nvPr>
        </p:nvSpPr>
        <p:spPr>
          <a:xfrm>
            <a:off x="21464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Stability in Non-funded (Reach)</a:t>
            </a:r>
          </a:p>
        </p:txBody>
      </p:sp>
      <p:pic>
        <p:nvPicPr>
          <p:cNvPr id="235" name="Google Shape;252;p40" descr="Google Shape;252;p4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72074"/>
            <a:ext cx="9144000" cy="3234851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Google Shape;253;p40"/>
          <p:cNvSpPr txBox="1"/>
          <p:nvPr/>
        </p:nvSpPr>
        <p:spPr>
          <a:xfrm>
            <a:off x="311700" y="4306925"/>
            <a:ext cx="8832300" cy="701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b="1" sz="16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The left graph shows mean and variance plotting by month, whereas the right graph shows the plot for a single point in Reach in a chronological order.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58;p41"/>
          <p:cNvSpPr txBox="1"/>
          <p:nvPr>
            <p:ph type="title"/>
          </p:nvPr>
        </p:nvSpPr>
        <p:spPr>
          <a:xfrm>
            <a:off x="311699" y="275174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Stability in Funded (Total Session Time)</a:t>
            </a:r>
          </a:p>
        </p:txBody>
      </p:sp>
      <p:pic>
        <p:nvPicPr>
          <p:cNvPr id="239" name="Google Shape;259;p41" descr="Google Shape;259;p4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49025"/>
            <a:ext cx="9144000" cy="2609226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Google Shape;260;p41"/>
          <p:cNvSpPr txBox="1"/>
          <p:nvPr/>
        </p:nvSpPr>
        <p:spPr>
          <a:xfrm>
            <a:off x="311700" y="4306925"/>
            <a:ext cx="8832300" cy="701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b="1" sz="16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The left graph shows mean and variance plotting by month, whereas the right graph shows the plot for a single point in Total Time in a chronological order.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68;p15"/>
          <p:cNvSpPr txBox="1"/>
          <p:nvPr>
            <p:ph type="title"/>
          </p:nvPr>
        </p:nvSpPr>
        <p:spPr>
          <a:xfrm>
            <a:off x="311699" y="85599"/>
            <a:ext cx="8520602" cy="734702"/>
          </a:xfrm>
          <a:prstGeom prst="rect">
            <a:avLst/>
          </a:prstGeom>
        </p:spPr>
        <p:txBody>
          <a:bodyPr/>
          <a:lstStyle>
            <a:lvl1pPr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Problem Statement</a:t>
            </a:r>
          </a:p>
        </p:txBody>
      </p:sp>
      <p:sp>
        <p:nvSpPr>
          <p:cNvPr id="127" name="Google Shape;69;p15"/>
          <p:cNvSpPr txBox="1"/>
          <p:nvPr>
            <p:ph type="body" idx="1"/>
          </p:nvPr>
        </p:nvSpPr>
        <p:spPr>
          <a:xfrm>
            <a:off x="311700" y="708500"/>
            <a:ext cx="4445400" cy="4235401"/>
          </a:xfrm>
          <a:prstGeom prst="rect">
            <a:avLst/>
          </a:prstGeom>
        </p:spPr>
        <p:txBody>
          <a:bodyPr/>
          <a:lstStyle/>
          <a:p>
            <a:pPr indent="-330200">
              <a:spcBef>
                <a:spcPts val="600"/>
              </a:spcBef>
              <a:buClr>
                <a:srgbClr val="134F5C"/>
              </a:buClr>
              <a:buSzPts val="1600"/>
              <a:buFontTx/>
              <a:buAutoNum type="arabicPeriod" startAt="1"/>
              <a:defRPr b="1" sz="16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There has been a staggering growth in investments in young age startups in the last 5 years. A lot of big VC firms are increasingly getting interested in the startup funding space. </a:t>
            </a:r>
          </a:p>
          <a:p>
            <a:pPr marL="0" indent="457200">
              <a:spcBef>
                <a:spcPts val="1200"/>
              </a:spcBef>
              <a:buSzTx/>
              <a:buNone/>
            </a:pPr>
            <a:endParaRPr b="1" sz="1600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>
              <a:spcBef>
                <a:spcPts val="1200"/>
              </a:spcBef>
              <a:buClr>
                <a:srgbClr val="134F5C"/>
              </a:buClr>
              <a:buSzPts val="1600"/>
              <a:buFontTx/>
              <a:buAutoNum type="arabicPeriod" startAt="1"/>
              <a:defRPr b="1" sz="16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The objective of the project is to come up with a machine learning model to predict whether a startup will get funded in the next three months using app traction data and startup details.</a:t>
            </a:r>
          </a:p>
        </p:txBody>
      </p:sp>
      <p:pic>
        <p:nvPicPr>
          <p:cNvPr id="128" name="Google Shape;70;p15" descr="Google Shape;70;p15"/>
          <p:cNvPicPr>
            <a:picLocks noChangeAspect="1"/>
          </p:cNvPicPr>
          <p:nvPr/>
        </p:nvPicPr>
        <p:blipFill>
          <a:blip r:embed="rId2">
            <a:extLst/>
          </a:blip>
          <a:srcRect l="0" t="0" r="0" b="10241"/>
          <a:stretch>
            <a:fillRect/>
          </a:stretch>
        </p:blipFill>
        <p:spPr>
          <a:xfrm>
            <a:off x="4871575" y="908124"/>
            <a:ext cx="4173626" cy="3801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65;p42"/>
          <p:cNvSpPr txBox="1"/>
          <p:nvPr>
            <p:ph type="title"/>
          </p:nvPr>
        </p:nvSpPr>
        <p:spPr>
          <a:xfrm>
            <a:off x="21464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Stability in Non-funded (Total Session Time)</a:t>
            </a:r>
          </a:p>
        </p:txBody>
      </p:sp>
      <p:pic>
        <p:nvPicPr>
          <p:cNvPr id="243" name="Google Shape;266;p42" descr="Google Shape;266;p4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90025"/>
            <a:ext cx="9144000" cy="3016900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Google Shape;267;p42"/>
          <p:cNvSpPr txBox="1"/>
          <p:nvPr/>
        </p:nvSpPr>
        <p:spPr>
          <a:xfrm>
            <a:off x="311700" y="4306925"/>
            <a:ext cx="8832300" cy="701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b="1" sz="16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The left graph shows mean and variance plotting by month, whereas the right graph shows the plot for a single point in Total Time in a chronological order.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72;p43"/>
          <p:cNvSpPr txBox="1"/>
          <p:nvPr>
            <p:ph type="title"/>
          </p:nvPr>
        </p:nvSpPr>
        <p:spPr>
          <a:xfrm>
            <a:off x="75949" y="241424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 Trend for an individual startup</a:t>
            </a:r>
          </a:p>
        </p:txBody>
      </p:sp>
      <p:sp>
        <p:nvSpPr>
          <p:cNvPr id="247" name="Google Shape;273;p4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</p:txBody>
      </p:sp>
      <p:pic>
        <p:nvPicPr>
          <p:cNvPr id="248" name="Google Shape;274;p43" descr="Google Shape;274;p4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725" y="760799"/>
            <a:ext cx="8915401" cy="4254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79;p44"/>
          <p:cNvSpPr txBox="1"/>
          <p:nvPr>
            <p:ph type="title"/>
          </p:nvPr>
        </p:nvSpPr>
        <p:spPr>
          <a:xfrm>
            <a:off x="71674" y="365274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4) MoM Percentage Change in Traction  </a:t>
            </a:r>
          </a:p>
        </p:txBody>
      </p:sp>
      <p:sp>
        <p:nvSpPr>
          <p:cNvPr id="251" name="Google Shape;280;p44"/>
          <p:cNvSpPr txBox="1"/>
          <p:nvPr>
            <p:ph type="body" idx="1"/>
          </p:nvPr>
        </p:nvSpPr>
        <p:spPr>
          <a:xfrm>
            <a:off x="220024" y="1371749"/>
            <a:ext cx="8520602" cy="341640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 sz="16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Percentage change in app traction features with respect to previous month’s records captures the growth of a company.</a:t>
            </a:r>
          </a:p>
        </p:txBody>
      </p:sp>
      <p:sp>
        <p:nvSpPr>
          <p:cNvPr id="252" name="Google Shape;281;p44"/>
          <p:cNvSpPr txBox="1"/>
          <p:nvPr/>
        </p:nvSpPr>
        <p:spPr>
          <a:xfrm>
            <a:off x="71675" y="2336275"/>
            <a:ext cx="8817300" cy="701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b="1" sz="16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    % change in Reach = ((Current month Reach) - (Previous month Reach))/</a:t>
            </a:r>
          </a:p>
          <a:p>
            <a:pPr>
              <a:lnSpc>
                <a:spcPct val="115000"/>
              </a:lnSpc>
              <a:defRPr b="1" sz="16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                                        (Previous month Reach)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86;p4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New Features Distribution</a:t>
            </a:r>
          </a:p>
        </p:txBody>
      </p:sp>
      <p:sp>
        <p:nvSpPr>
          <p:cNvPr id="255" name="Google Shape;287;p4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</p:txBody>
      </p:sp>
      <p:pic>
        <p:nvPicPr>
          <p:cNvPr id="256" name="Google Shape;288;p45" descr="Google Shape;288;p4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775" y="1144724"/>
            <a:ext cx="8741527" cy="3273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93;p4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438911">
              <a:defRPr b="1" sz="1344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Stability in Non-funded and Funded </a:t>
            </a:r>
          </a:p>
        </p:txBody>
      </p:sp>
      <p:sp>
        <p:nvSpPr>
          <p:cNvPr id="259" name="Google Shape;294;p46"/>
          <p:cNvSpPr txBox="1"/>
          <p:nvPr>
            <p:ph type="body" idx="1"/>
          </p:nvPr>
        </p:nvSpPr>
        <p:spPr>
          <a:xfrm>
            <a:off x="311699" y="1017725"/>
            <a:ext cx="8520602" cy="39315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             Zero crossing=42</a:t>
            </a:r>
            <a:r>
              <a:rPr b="0"/>
              <a:t>                                           </a:t>
            </a:r>
            <a:r>
              <a:t>Zero crossing=2</a:t>
            </a:r>
          </a:p>
        </p:txBody>
      </p:sp>
      <p:pic>
        <p:nvPicPr>
          <p:cNvPr id="260" name="Google Shape;295;p46" descr="Google Shape;295;p4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699" y="2086524"/>
            <a:ext cx="4107993" cy="2592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Google Shape;296;p46" descr="Google Shape;296;p4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97524" y="2086524"/>
            <a:ext cx="4034777" cy="2592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301;p4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Stability in Non-funded and Funded </a:t>
            </a:r>
          </a:p>
        </p:txBody>
      </p:sp>
      <p:sp>
        <p:nvSpPr>
          <p:cNvPr id="264" name="Google Shape;302;p47"/>
          <p:cNvSpPr txBox="1"/>
          <p:nvPr>
            <p:ph type="body" idx="1"/>
          </p:nvPr>
        </p:nvSpPr>
        <p:spPr>
          <a:xfrm>
            <a:off x="311699" y="1128200"/>
            <a:ext cx="8520602" cy="34164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         Zero crossing=50</a:t>
            </a:r>
            <a:r>
              <a:rPr b="0"/>
              <a:t>                                          </a:t>
            </a:r>
            <a:r>
              <a:t>Zero crossing=3</a:t>
            </a:r>
          </a:p>
        </p:txBody>
      </p:sp>
      <p:pic>
        <p:nvPicPr>
          <p:cNvPr id="265" name="Google Shape;303;p47" descr="Google Shape;303;p4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2775" y="2144925"/>
            <a:ext cx="3943900" cy="262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Google Shape;304;p47" descr="Google Shape;304;p4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0" y="2144917"/>
            <a:ext cx="3943900" cy="25273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309;p48"/>
          <p:cNvSpPr txBox="1"/>
          <p:nvPr>
            <p:ph type="title"/>
          </p:nvPr>
        </p:nvSpPr>
        <p:spPr>
          <a:xfrm>
            <a:off x="0" y="445025"/>
            <a:ext cx="9144000" cy="572701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Stability in Non-funded and Funded(open rate)</a:t>
            </a:r>
          </a:p>
        </p:txBody>
      </p:sp>
      <p:sp>
        <p:nvSpPr>
          <p:cNvPr id="269" name="Google Shape;310;p48"/>
          <p:cNvSpPr txBox="1"/>
          <p:nvPr>
            <p:ph type="body" idx="1"/>
          </p:nvPr>
        </p:nvSpPr>
        <p:spPr>
          <a:xfrm>
            <a:off x="311699" y="1152474"/>
            <a:ext cx="8520602" cy="38211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          Zero crossing=2</a:t>
            </a:r>
            <a:r>
              <a:rPr b="0"/>
              <a:t>                                        </a:t>
            </a:r>
            <a:r>
              <a:t>Zero crossing=2</a:t>
            </a:r>
          </a:p>
        </p:txBody>
      </p:sp>
      <p:pic>
        <p:nvPicPr>
          <p:cNvPr id="270" name="Google Shape;311;p48" descr="Google Shape;311;p4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688" y="2388299"/>
            <a:ext cx="3686176" cy="2362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Google Shape;312;p48" descr="Google Shape;312;p4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16662" y="2388299"/>
            <a:ext cx="3743326" cy="2362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317;p49"/>
          <p:cNvSpPr txBox="1"/>
          <p:nvPr>
            <p:ph type="title"/>
          </p:nvPr>
        </p:nvSpPr>
        <p:spPr>
          <a:xfrm>
            <a:off x="311699" y="261674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Definitions of top predictors</a:t>
            </a:r>
          </a:p>
        </p:txBody>
      </p:sp>
      <p:sp>
        <p:nvSpPr>
          <p:cNvPr id="274" name="Google Shape;318;p4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</p:txBody>
      </p:sp>
      <p:graphicFrame>
        <p:nvGraphicFramePr>
          <p:cNvPr id="275" name="Google Shape;319;p49"/>
          <p:cNvGraphicFramePr/>
          <p:nvPr/>
        </p:nvGraphicFramePr>
        <p:xfrm>
          <a:off x="247424" y="1152475"/>
          <a:ext cx="8696102" cy="320335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31525"/>
                <a:gridCol w="2923025"/>
                <a:gridCol w="5141550"/>
              </a:tblGrid>
              <a:tr h="67762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600">
                          <a:solidFill>
                            <a:srgbClr val="134F5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1. </a:t>
                      </a:r>
                    </a:p>
                  </a:txBody>
                  <a:tcPr marL="91425" marR="91425" marT="91425" marB="91425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600">
                          <a:solidFill>
                            <a:srgbClr val="134F5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Current Open Rate instability</a:t>
                      </a:r>
                    </a:p>
                  </a:txBody>
                  <a:tcPr marL="91425" marR="91425" marT="91425" marB="91425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600">
                          <a:solidFill>
                            <a:srgbClr val="134F5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Instability in trend for company’s open rate.</a:t>
                      </a:r>
                    </a:p>
                  </a:txBody>
                  <a:tcPr marL="91425" marR="91425" marT="91425" marB="91425" anchor="ctr" anchorCtr="0" horzOverflow="overflow"/>
                </a:tc>
              </a:tr>
              <a:tr h="67762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600">
                          <a:solidFill>
                            <a:srgbClr val="134F5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2.</a:t>
                      </a:r>
                    </a:p>
                  </a:txBody>
                  <a:tcPr marL="91425" marR="91425" marT="91425" marB="91425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600">
                          <a:solidFill>
                            <a:srgbClr val="134F5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Current reach instability</a:t>
                      </a:r>
                    </a:p>
                  </a:txBody>
                  <a:tcPr marL="91425" marR="91425" marT="91425" marB="91425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600">
                          <a:solidFill>
                            <a:srgbClr val="134F5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Instability in trend for company’s reach </a:t>
                      </a:r>
                    </a:p>
                  </a:txBody>
                  <a:tcPr marL="91425" marR="91425" marT="91425" marB="91425" anchor="ctr" anchorCtr="0" horzOverflow="overflow"/>
                </a:tc>
              </a:tr>
              <a:tr h="67762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600">
                          <a:solidFill>
                            <a:srgbClr val="134F5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3.</a:t>
                      </a:r>
                    </a:p>
                  </a:txBody>
                  <a:tcPr marL="91425" marR="91425" marT="91425" marB="91425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600">
                          <a:solidFill>
                            <a:srgbClr val="134F5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Current total session Time instability</a:t>
                      </a:r>
                    </a:p>
                  </a:txBody>
                  <a:tcPr marL="91425" marR="91425" marT="91425" marB="91425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600">
                          <a:solidFill>
                            <a:srgbClr val="134F5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Instability in trend for company’s Total Session Time</a:t>
                      </a:r>
                    </a:p>
                  </a:txBody>
                  <a:tcPr marL="91425" marR="91425" marT="91425" marB="91425" anchor="ctr" anchorCtr="0" horzOverflow="overflow"/>
                </a:tc>
              </a:tr>
              <a:tr h="1170475"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  </a:t>
                      </a:r>
                      <a:r>
                        <a:rPr b="1" sz="1600">
                          <a:solidFill>
                            <a:srgbClr val="134F5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</a:t>
                      </a:r>
                    </a:p>
                  </a:txBody>
                  <a:tcPr marL="91425" marR="91425" marT="91425" marB="91425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600">
                          <a:solidFill>
                            <a:srgbClr val="134F5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Weighted Average Reach</a:t>
                      </a:r>
                    </a:p>
                  </a:txBody>
                  <a:tcPr marL="91425" marR="91425" marT="91425" marB="91425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600">
                          <a:solidFill>
                            <a:srgbClr val="134F5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 have given more weightage to recent months as compared to previous months and then calculated the average of the reach based on all the previous records. </a:t>
                      </a:r>
                    </a:p>
                  </a:txBody>
                  <a:tcPr marL="91425" marR="91425" marT="91425" marB="91425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324;p5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</p:txBody>
      </p:sp>
      <p:graphicFrame>
        <p:nvGraphicFramePr>
          <p:cNvPr id="278" name="Google Shape;325;p50"/>
          <p:cNvGraphicFramePr/>
          <p:nvPr/>
        </p:nvGraphicFramePr>
        <p:xfrm>
          <a:off x="365425" y="400485"/>
          <a:ext cx="7879800" cy="4045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39025"/>
                <a:gridCol w="2734050"/>
                <a:gridCol w="4506725"/>
              </a:tblGrid>
              <a:tr h="57422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600">
                          <a:solidFill>
                            <a:srgbClr val="134F5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 5.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600">
                          <a:solidFill>
                            <a:srgbClr val="134F5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Dominance in Current Total Session Time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600">
                          <a:solidFill>
                            <a:srgbClr val="134F5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Indicates the dominance level of a company in its application category based on it’s Total Session Time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977099"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 </a:t>
                      </a:r>
                      <a:r>
                        <a:rPr b="1" sz="1600">
                          <a:solidFill>
                            <a:srgbClr val="134F5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6. 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600">
                          <a:solidFill>
                            <a:srgbClr val="134F5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Dominance in Current Reach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600">
                          <a:solidFill>
                            <a:srgbClr val="134F5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Indicates the dominance level of a company in its application category based on it’s Reach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1057675"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  </a:t>
                      </a:r>
                      <a:r>
                        <a:rPr b="1" sz="1600">
                          <a:solidFill>
                            <a:srgbClr val="134F5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600">
                          <a:solidFill>
                            <a:srgbClr val="134F5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Dominance in Current Open rate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600">
                          <a:solidFill>
                            <a:srgbClr val="134F5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Indicates the dominance level of a company in its application category based on it’s Open rate 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718000"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  </a:t>
                      </a:r>
                      <a:r>
                        <a:rPr b="1" sz="1600">
                          <a:solidFill>
                            <a:srgbClr val="134F5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600">
                          <a:solidFill>
                            <a:srgbClr val="134F5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% change in open_rate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600">
                          <a:solidFill>
                            <a:srgbClr val="134F5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Percentage change in open rate with respect to previous months open rate 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718000"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  </a:t>
                      </a:r>
                      <a:r>
                        <a:rPr b="1" sz="1600">
                          <a:solidFill>
                            <a:srgbClr val="134F5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9.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600">
                          <a:solidFill>
                            <a:srgbClr val="134F5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% change in Uninstall Rate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600">
                          <a:solidFill>
                            <a:srgbClr val="134F5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Percentage change in Uninstall with respect to previous months Uninstall rate 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330;p5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402336">
              <a:defRPr b="1" sz="1232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Simple Decision Tree</a:t>
            </a:r>
          </a:p>
        </p:txBody>
      </p:sp>
      <p:sp>
        <p:nvSpPr>
          <p:cNvPr id="281" name="Google Shape;331;p5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</p:txBody>
      </p:sp>
      <p:pic>
        <p:nvPicPr>
          <p:cNvPr id="282" name="Google Shape;332;p51" descr="Google Shape;332;p5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1184275"/>
            <a:ext cx="9144001" cy="33527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75;p16"/>
          <p:cNvSpPr txBox="1"/>
          <p:nvPr>
            <p:ph type="title"/>
          </p:nvPr>
        </p:nvSpPr>
        <p:spPr>
          <a:xfrm>
            <a:off x="172399" y="112824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Data Summary</a:t>
            </a:r>
          </a:p>
        </p:txBody>
      </p:sp>
      <p:sp>
        <p:nvSpPr>
          <p:cNvPr id="131" name="Google Shape;76;p16"/>
          <p:cNvSpPr txBox="1"/>
          <p:nvPr>
            <p:ph type="body" idx="1"/>
          </p:nvPr>
        </p:nvSpPr>
        <p:spPr>
          <a:xfrm>
            <a:off x="215274" y="627399"/>
            <a:ext cx="8520602" cy="3416401"/>
          </a:xfrm>
          <a:prstGeom prst="rect">
            <a:avLst/>
          </a:prstGeom>
        </p:spPr>
        <p:txBody>
          <a:bodyPr/>
          <a:lstStyle/>
          <a:p>
            <a:pPr marL="0" indent="0" defTabSz="832104">
              <a:lnSpc>
                <a:spcPct val="135714"/>
              </a:lnSpc>
              <a:buSzTx/>
              <a:buNone/>
              <a:defRPr b="1" sz="1456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The dataset spans over three years from July 2018 to August 2020.</a:t>
            </a:r>
          </a:p>
          <a:p>
            <a:pPr marL="0" indent="0" defTabSz="832104">
              <a:lnSpc>
                <a:spcPct val="135714"/>
              </a:lnSpc>
              <a:buSzTx/>
              <a:buNone/>
              <a:defRPr b="1" sz="1456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The dataset contains 20 features  with more than 15 lakh observations. </a:t>
            </a:r>
          </a:p>
          <a:p>
            <a:pPr marL="0" indent="0" defTabSz="832104">
              <a:lnSpc>
                <a:spcPct val="135714"/>
              </a:lnSpc>
              <a:buSzTx/>
              <a:buNone/>
              <a:defRPr b="1" sz="1456" u="sng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Few Features From Dataset</a:t>
            </a:r>
          </a:p>
          <a:p>
            <a:pPr marL="416052" indent="-300481" defTabSz="832104">
              <a:lnSpc>
                <a:spcPct val="135714"/>
              </a:lnSpc>
              <a:buClr>
                <a:srgbClr val="134F5C"/>
              </a:buClr>
              <a:buSzPts val="1400"/>
              <a:buFontTx/>
              <a:buAutoNum type="arabicPeriod" startAt="1"/>
              <a:defRPr b="1" sz="1456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UUID :- Unique identifier for a single startup entity.</a:t>
            </a:r>
          </a:p>
          <a:p>
            <a:pPr marL="416052" indent="-300481" defTabSz="832104">
              <a:lnSpc>
                <a:spcPct val="135714"/>
              </a:lnSpc>
              <a:buClr>
                <a:srgbClr val="134F5C"/>
              </a:buClr>
              <a:buSzPts val="1400"/>
              <a:buFontTx/>
              <a:buAutoNum type="arabicPeriod" startAt="1"/>
              <a:defRPr b="1" sz="1456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Month :- Month for which the app data is available.</a:t>
            </a:r>
          </a:p>
          <a:p>
            <a:pPr marL="416052" indent="-300481" defTabSz="832104">
              <a:lnSpc>
                <a:spcPct val="135714"/>
              </a:lnSpc>
              <a:buClr>
                <a:srgbClr val="134F5C"/>
              </a:buClr>
              <a:buSzPts val="1400"/>
              <a:buFontTx/>
              <a:buAutoNum type="arabicPeriod" startAt="1"/>
              <a:defRPr b="1" sz="1456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Application Category :- The category to which an application belongs to</a:t>
            </a:r>
          </a:p>
          <a:p>
            <a:pPr marL="416052" indent="-300481" defTabSz="832104">
              <a:lnSpc>
                <a:spcPct val="135714"/>
              </a:lnSpc>
              <a:buClr>
                <a:srgbClr val="134F5C"/>
              </a:buClr>
              <a:buSzPts val="1400"/>
              <a:buFontTx/>
              <a:buAutoNum type="arabicPeriod" startAt="1"/>
              <a:defRPr b="1" sz="1456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Average Session Time :- Average time of the session in app during the month (in minutes)</a:t>
            </a:r>
          </a:p>
          <a:p>
            <a:pPr marL="416052" indent="-300481" defTabSz="832104">
              <a:lnSpc>
                <a:spcPct val="135714"/>
              </a:lnSpc>
              <a:buClr>
                <a:srgbClr val="134F5C"/>
              </a:buClr>
              <a:buSzPts val="1400"/>
              <a:buFontTx/>
              <a:buAutoNum type="arabicPeriod" startAt="1"/>
              <a:defRPr b="1" sz="1456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Total Session Time :- Average Session Time/user * open rate </a:t>
            </a:r>
            <a:endParaRPr sz="1365">
              <a:solidFill>
                <a:srgbClr val="D5D5D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16052" indent="-300481" defTabSz="832104">
              <a:lnSpc>
                <a:spcPct val="135714"/>
              </a:lnSpc>
              <a:buClr>
                <a:srgbClr val="134F5C"/>
              </a:buClr>
              <a:buSzPts val="1400"/>
              <a:buFontTx/>
              <a:buAutoNum type="arabicPeriod" startAt="1"/>
              <a:defRPr b="1" sz="1456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Open Rate :- No. of times app has been opened by a user.</a:t>
            </a:r>
          </a:p>
          <a:p>
            <a:pPr marL="416052" indent="-300481" defTabSz="832104">
              <a:lnSpc>
                <a:spcPct val="135714"/>
              </a:lnSpc>
              <a:buClr>
                <a:srgbClr val="134F5C"/>
              </a:buClr>
              <a:buSzPts val="1400"/>
              <a:buFontTx/>
              <a:buAutoNum type="arabicPeriod" startAt="1"/>
              <a:defRPr b="1" sz="1456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Reach :- % of devices having the app installed</a:t>
            </a:r>
          </a:p>
          <a:p>
            <a:pPr marL="416052" indent="-300481" defTabSz="832104">
              <a:lnSpc>
                <a:spcPct val="135714"/>
              </a:lnSpc>
              <a:buClr>
                <a:srgbClr val="134F5C"/>
              </a:buClr>
              <a:buSzPts val="1400"/>
              <a:buFontTx/>
              <a:buAutoNum type="arabicPeriod" startAt="1"/>
              <a:defRPr b="1" sz="1456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Funding_ind :- Indicator for a funded startup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337;p52"/>
          <p:cNvSpPr txBox="1"/>
          <p:nvPr>
            <p:ph type="title"/>
          </p:nvPr>
        </p:nvSpPr>
        <p:spPr>
          <a:xfrm>
            <a:off x="311699" y="292624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Impact of key drivers on model predictions</a:t>
            </a:r>
          </a:p>
        </p:txBody>
      </p:sp>
      <p:sp>
        <p:nvSpPr>
          <p:cNvPr id="285" name="Google Shape;338;p52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</p:txBody>
      </p:sp>
      <p:pic>
        <p:nvPicPr>
          <p:cNvPr id="286" name="Google Shape;339;p52" descr="Google Shape;339;p5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499" y="1152475"/>
            <a:ext cx="6854176" cy="3816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344;p53"/>
          <p:cNvSpPr txBox="1"/>
          <p:nvPr>
            <p:ph type="title"/>
          </p:nvPr>
        </p:nvSpPr>
        <p:spPr>
          <a:xfrm>
            <a:off x="311699" y="292624"/>
            <a:ext cx="8520602" cy="572702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Shap Plots for Feature Importance</a:t>
            </a:r>
          </a:p>
        </p:txBody>
      </p:sp>
      <p:pic>
        <p:nvPicPr>
          <p:cNvPr id="289" name="Google Shape;345;p53" descr="Google Shape;345;p5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1825" y="1017724"/>
            <a:ext cx="5236951" cy="39942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350;p54"/>
          <p:cNvSpPr txBox="1"/>
          <p:nvPr>
            <p:ph type="title"/>
          </p:nvPr>
        </p:nvSpPr>
        <p:spPr>
          <a:xfrm>
            <a:off x="235500" y="293724"/>
            <a:ext cx="8382900" cy="669602"/>
          </a:xfrm>
          <a:prstGeom prst="rect">
            <a:avLst/>
          </a:prstGeom>
        </p:spPr>
        <p:txBody>
          <a:bodyPr/>
          <a:lstStyle>
            <a:lvl1pPr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Objective : High Recall Predictive Model </a:t>
            </a:r>
          </a:p>
        </p:txBody>
      </p:sp>
      <p:sp>
        <p:nvSpPr>
          <p:cNvPr id="292" name="Google Shape;351;p54"/>
          <p:cNvSpPr txBox="1"/>
          <p:nvPr>
            <p:ph type="body" idx="1"/>
          </p:nvPr>
        </p:nvSpPr>
        <p:spPr>
          <a:xfrm>
            <a:off x="311700" y="130649"/>
            <a:ext cx="8779800" cy="3803402"/>
          </a:xfrm>
          <a:prstGeom prst="rect">
            <a:avLst/>
          </a:prstGeom>
        </p:spPr>
        <p:txBody>
          <a:bodyPr/>
          <a:lstStyle/>
          <a:p>
            <a:pPr marL="0" indent="0" defTabSz="877823">
              <a:buSzTx/>
              <a:buNone/>
              <a:defRPr sz="1727"/>
            </a:pPr>
            <a:endParaRPr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defTabSz="877823">
              <a:buSzTx/>
              <a:buNone/>
              <a:defRPr sz="1727"/>
            </a:pPr>
            <a:endParaRPr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defTabSz="877823">
              <a:spcBef>
                <a:spcPts val="1100"/>
              </a:spcBef>
              <a:buSzTx/>
              <a:buNone/>
              <a:defRPr sz="1727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As a venture capitalist, people seek to invest in startups with high ROI, so we are trying to make a model that should accurately predict startups that can get funding in the upcoming three months.</a:t>
            </a:r>
          </a:p>
          <a:p>
            <a:pPr marL="0" indent="0" defTabSz="877823">
              <a:spcBef>
                <a:spcPts val="1100"/>
              </a:spcBef>
              <a:buSzTx/>
              <a:buNone/>
              <a:defRPr sz="1727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That is to have high recall</a:t>
            </a:r>
          </a:p>
          <a:p>
            <a:pPr marL="0" indent="0" defTabSz="877823">
              <a:spcBef>
                <a:spcPts val="1100"/>
              </a:spcBef>
              <a:buSzTx/>
              <a:buNone/>
              <a:defRPr sz="1727"/>
            </a:pPr>
            <a:endParaRPr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defTabSz="877823">
              <a:spcBef>
                <a:spcPts val="1100"/>
              </a:spcBef>
              <a:buSzTx/>
              <a:buNone/>
              <a:defRPr sz="1727"/>
            </a:pPr>
            <a:endParaRPr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defTabSz="877823">
              <a:spcBef>
                <a:spcPts val="1100"/>
              </a:spcBef>
              <a:buSzTx/>
              <a:buNone/>
              <a:defRPr sz="1727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We wanted to have high Recall value for Funded Startups. We gave 90% weightage for correct classification of 1 i.e Funded Startups.</a:t>
            </a:r>
          </a:p>
        </p:txBody>
      </p:sp>
      <p:pic>
        <p:nvPicPr>
          <p:cNvPr id="293" name="Google Shape;352;p54" descr="Google Shape;352;p5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3575" y="2511187"/>
            <a:ext cx="4667251" cy="981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357;p5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algn="ctr" defTabSz="822959">
              <a:defRPr b="1" sz="252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Challenges</a:t>
            </a:r>
          </a:p>
        </p:txBody>
      </p:sp>
      <p:sp>
        <p:nvSpPr>
          <p:cNvPr id="296" name="Google Shape;358;p5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30200">
              <a:buClr>
                <a:srgbClr val="134F5C"/>
              </a:buClr>
              <a:buSzPts val="1600"/>
              <a:buFontTx/>
              <a:buAutoNum type="arabicPeriod" startAt="1"/>
              <a:defRPr b="1" sz="16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Huge dataset with lots of missing and redundant values.</a:t>
            </a:r>
          </a:p>
          <a:p>
            <a:pPr marL="0" indent="0">
              <a:buSzTx/>
              <a:buNone/>
            </a:pPr>
            <a:endParaRPr b="1" sz="1600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>
              <a:buClr>
                <a:srgbClr val="134F5C"/>
              </a:buClr>
              <a:buSzPts val="1600"/>
              <a:buFontTx/>
              <a:buAutoNum type="arabicPeriod" startAt="1"/>
              <a:defRPr b="1" sz="16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Filtering was tricky.</a:t>
            </a:r>
          </a:p>
          <a:p>
            <a:pPr marL="0" indent="0">
              <a:buSzTx/>
              <a:buNone/>
            </a:pPr>
            <a:endParaRPr b="1" sz="1600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>
              <a:buClr>
                <a:srgbClr val="134F5C"/>
              </a:buClr>
              <a:buSzPts val="1600"/>
              <a:buFontTx/>
              <a:buAutoNum type="arabicPeriod" startAt="1"/>
              <a:defRPr b="1" sz="16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Imputing null values was very challenging and time taking process. </a:t>
            </a:r>
          </a:p>
          <a:p>
            <a:pPr marL="0" indent="0">
              <a:buSzTx/>
              <a:buNone/>
            </a:pPr>
            <a:endParaRPr b="1" sz="1600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>
              <a:buClr>
                <a:srgbClr val="134F5C"/>
              </a:buClr>
              <a:buSzPts val="1600"/>
              <a:buFontTx/>
              <a:buAutoNum type="arabicPeriod" startAt="1"/>
              <a:defRPr b="1" sz="160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ML problem formulation was tricky.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363;p5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299" name="Google Shape;364;p5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134F5C"/>
              </a:buClr>
              <a:buFontTx/>
              <a:buAutoNum type="arabicPeriod" startAt="1"/>
              <a:defRPr b="1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Overall accuracy is 98%.</a:t>
            </a:r>
          </a:p>
          <a:p>
            <a:pPr marL="0" indent="457200">
              <a:buSzTx/>
              <a:buNone/>
            </a:pPr>
            <a:endParaRPr b="1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rgbClr val="134F5C"/>
              </a:buClr>
              <a:buFontTx/>
              <a:buAutoNum type="arabicPeriod" startAt="1"/>
              <a:defRPr b="1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With 68% of recall, we can predict the start-ups that will receive fundings in the next three months.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69;p5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algn="ctr" defTabSz="822959">
              <a:defRPr b="1" sz="252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Further plans to improve</a:t>
            </a:r>
          </a:p>
        </p:txBody>
      </p:sp>
      <p:sp>
        <p:nvSpPr>
          <p:cNvPr id="302" name="Google Shape;370;p5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457200" algn="ctr">
              <a:buSzTx/>
              <a:buNone/>
            </a:pPr>
            <a:endParaRPr b="1">
              <a:solidFill>
                <a:srgbClr val="0E101A"/>
              </a:solidFill>
            </a:endParaRPr>
          </a:p>
          <a:p>
            <a:pPr marL="0" indent="457200" algn="ctr">
              <a:buSzTx/>
              <a:buNone/>
            </a:pPr>
            <a:endParaRPr b="1">
              <a:solidFill>
                <a:srgbClr val="0E101A"/>
              </a:solidFill>
            </a:endParaRPr>
          </a:p>
          <a:p>
            <a:pPr marL="0" indent="0" algn="ctr">
              <a:buSzTx/>
              <a:buNone/>
              <a:defRPr b="1">
                <a:solidFill>
                  <a:srgbClr val="0E101A"/>
                </a:solidFill>
              </a:defRPr>
            </a:pPr>
            <a:r>
              <a:t>    </a:t>
            </a:r>
            <a:r>
              <a:rPr sz="1100"/>
              <a:t> </a:t>
            </a:r>
            <a:r>
              <a:t>We can collect few Important Information Like Business Model for Non Funded Startups</a:t>
            </a:r>
          </a:p>
          <a:p>
            <a:pPr marL="0" indent="0" algn="ctr">
              <a:buSzTx/>
              <a:buNone/>
            </a:pPr>
            <a:endParaRPr b="1">
              <a:solidFill>
                <a:srgbClr val="0E101A"/>
              </a:solidFill>
            </a:endParaRPr>
          </a:p>
          <a:p>
            <a:pPr marL="0" indent="914400">
              <a:buSzTx/>
              <a:buNone/>
              <a:defRPr b="1">
                <a:solidFill>
                  <a:srgbClr val="0E101A"/>
                </a:solidFill>
              </a:defRPr>
            </a:pPr>
            <a:r>
              <a:t>We can try different time windows to increase the Performance.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75;p5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/>
          <a:p>
            <a:pPr defTabSz="877823">
              <a:defRPr sz="2688"/>
            </a:pPr>
          </a:p>
        </p:txBody>
      </p:sp>
      <p:sp>
        <p:nvSpPr>
          <p:cNvPr id="305" name="Google Shape;376;p58"/>
          <p:cNvSpPr txBox="1"/>
          <p:nvPr>
            <p:ph type="body" sz="half" idx="1"/>
          </p:nvPr>
        </p:nvSpPr>
        <p:spPr>
          <a:xfrm>
            <a:off x="359399" y="1601500"/>
            <a:ext cx="8520602" cy="18990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SzTx/>
              <a:buNone/>
              <a:defRPr b="1" sz="5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Q &amp; 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81;p17"/>
          <p:cNvSpPr txBox="1"/>
          <p:nvPr>
            <p:ph type="title"/>
          </p:nvPr>
        </p:nvSpPr>
        <p:spPr>
          <a:xfrm>
            <a:off x="150949" y="466450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Distribution of Application Category </a:t>
            </a:r>
          </a:p>
        </p:txBody>
      </p:sp>
      <p:sp>
        <p:nvSpPr>
          <p:cNvPr id="134" name="Google Shape;82;p1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</a:pPr>
          </a:p>
        </p:txBody>
      </p:sp>
      <p:pic>
        <p:nvPicPr>
          <p:cNvPr id="135" name="Google Shape;83;p17" descr="Google Shape;83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699" y="1152474"/>
            <a:ext cx="7874552" cy="4403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88;p1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Most of Companies are in Early Stage</a:t>
            </a:r>
          </a:p>
        </p:txBody>
      </p:sp>
      <p:sp>
        <p:nvSpPr>
          <p:cNvPr id="138" name="Google Shape;89;p1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</p:txBody>
      </p:sp>
      <p:pic>
        <p:nvPicPr>
          <p:cNvPr id="139" name="Google Shape;90;p18" descr="Google Shape;90;p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6488" y="1083475"/>
            <a:ext cx="8251026" cy="38028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96;p19"/>
          <p:cNvSpPr txBox="1"/>
          <p:nvPr>
            <p:ph type="title"/>
          </p:nvPr>
        </p:nvSpPr>
        <p:spPr>
          <a:xfrm>
            <a:off x="311700" y="475250"/>
            <a:ext cx="8728500" cy="572701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Mean Open Rate (By Application Category) </a:t>
            </a:r>
          </a:p>
        </p:txBody>
      </p:sp>
      <p:sp>
        <p:nvSpPr>
          <p:cNvPr id="142" name="Google Shape;97;p19"/>
          <p:cNvSpPr txBox="1"/>
          <p:nvPr>
            <p:ph type="body" idx="1"/>
          </p:nvPr>
        </p:nvSpPr>
        <p:spPr>
          <a:xfrm>
            <a:off x="-117726" y="1133375"/>
            <a:ext cx="8520602" cy="34164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</p:txBody>
      </p:sp>
      <p:pic>
        <p:nvPicPr>
          <p:cNvPr id="143" name="Google Shape;98;p19" descr="Google Shape;98;p19"/>
          <p:cNvPicPr>
            <a:picLocks noChangeAspect="1"/>
          </p:cNvPicPr>
          <p:nvPr/>
        </p:nvPicPr>
        <p:blipFill>
          <a:blip r:embed="rId2">
            <a:extLst/>
          </a:blip>
          <a:srcRect l="1684" t="0" r="4224" b="0"/>
          <a:stretch>
            <a:fillRect/>
          </a:stretch>
        </p:blipFill>
        <p:spPr>
          <a:xfrm>
            <a:off x="518574" y="1371400"/>
            <a:ext cx="8256302" cy="341640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99;p19"/>
          <p:cNvSpPr txBox="1"/>
          <p:nvPr/>
        </p:nvSpPr>
        <p:spPr>
          <a:xfrm rot="16200000">
            <a:off x="-545084" y="2645033"/>
            <a:ext cx="18156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Average Open Rate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04;p20"/>
          <p:cNvSpPr txBox="1"/>
          <p:nvPr>
            <p:ph type="title"/>
          </p:nvPr>
        </p:nvSpPr>
        <p:spPr>
          <a:xfrm>
            <a:off x="311699" y="445025"/>
            <a:ext cx="8797802" cy="572701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Mean Session Time (By Application Category)</a:t>
            </a:r>
          </a:p>
        </p:txBody>
      </p:sp>
      <p:sp>
        <p:nvSpPr>
          <p:cNvPr id="147" name="Google Shape;105;p2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</a:pPr>
          </a:p>
        </p:txBody>
      </p:sp>
      <p:pic>
        <p:nvPicPr>
          <p:cNvPr id="148" name="Google Shape;106;p20" descr="Google Shape;106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274" y="1200699"/>
            <a:ext cx="9091127" cy="37148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11;p2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b="1" sz="252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Impacts of Company Stage on App traction</a:t>
            </a:r>
          </a:p>
        </p:txBody>
      </p:sp>
      <p:sp>
        <p:nvSpPr>
          <p:cNvPr id="151" name="Google Shape;112;p2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</p:txBody>
      </p:sp>
      <p:pic>
        <p:nvPicPr>
          <p:cNvPr id="152" name="Google Shape;113;p21" descr="Google Shape;113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599" y="1152475"/>
            <a:ext cx="8786802" cy="3708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FFFFFF"/>
      </a:dk1>
      <a:lt1>
        <a:srgbClr val="CC0000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34F5C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CC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CC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34F5C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CC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CC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