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C125D-570C-4787-BCBE-0C9A44D11F05}" type="datetimeFigureOut">
              <a:rPr lang="en-IN" smtClean="0"/>
              <a:t>01-05-2023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27B32BB-6678-45A8-A4DB-4E8C7B7ED2C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099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125D-570C-4787-BCBE-0C9A44D11F0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B32BB-6678-45A8-A4DB-4E8C7B7ED2C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581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125D-570C-4787-BCBE-0C9A44D11F0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B32BB-6678-45A8-A4DB-4E8C7B7ED2C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52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C125D-570C-4787-BCBE-0C9A44D11F0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B32BB-6678-45A8-A4DB-4E8C7B7ED2C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773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C125D-570C-4787-BCBE-0C9A44D11F05}" type="datetimeFigureOut">
              <a:rPr lang="en-IN" smtClean="0"/>
              <a:t>01-05-2023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B32BB-6678-45A8-A4DB-4E8C7B7ED2C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350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C125D-570C-4787-BCBE-0C9A44D11F05}"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B32BB-6678-45A8-A4DB-4E8C7B7ED2C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49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C125D-570C-4787-BCBE-0C9A44D11F05}" type="datetimeFigureOut">
              <a:rPr lang="en-IN" smtClean="0"/>
              <a:t>01-05-2023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B32BB-6678-45A8-A4DB-4E8C7B7ED2C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4189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C125D-570C-4787-BCBE-0C9A44D11F05}" type="datetimeFigureOut">
              <a:rPr lang="en-IN" smtClean="0"/>
              <a:t>01-05-2023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B32BB-6678-45A8-A4DB-4E8C7B7ED2C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15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125D-570C-4787-BCBE-0C9A44D11F05}" type="datetimeFigureOut">
              <a:rPr lang="en-IN" smtClean="0"/>
              <a:t>01-05-2023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B32BB-6678-45A8-A4DB-4E8C7B7ED2C0}" type="slidenum">
              <a:rPr lang="en-IN" smtClean="0"/>
              <a:t>‹#›</a:t>
            </a:fld>
            <a:endParaRPr lang="en-IN"/>
          </a:p>
        </p:txBody>
      </p:sp>
    </p:spTree>
    <p:extLst>
      <p:ext uri="{BB962C8B-B14F-4D97-AF65-F5344CB8AC3E}">
        <p14:creationId xmlns:p14="http://schemas.microsoft.com/office/powerpoint/2010/main" val="257598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BC125D-570C-4787-BCBE-0C9A44D11F05}" type="datetimeFigureOut">
              <a:rPr lang="en-IN" smtClean="0"/>
              <a:t>01-05-2023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B32BB-6678-45A8-A4DB-4E8C7B7ED2C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155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BBC125D-570C-4787-BCBE-0C9A44D11F05}" type="datetimeFigureOut">
              <a:rPr lang="en-IN" smtClean="0"/>
              <a:t>01-05-2023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27B32BB-6678-45A8-A4DB-4E8C7B7ED2C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767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BBC125D-570C-4787-BCBE-0C9A44D11F05}" type="datetimeFigureOut">
              <a:rPr lang="en-IN" smtClean="0"/>
              <a:t>01-05-2023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7B32BB-6678-45A8-A4DB-4E8C7B7ED2C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5869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357448811_Recognition_of_Electronic_Circuit_Components_Using_a_Modern_Convolutional_Object_Detector" TargetMode="External"/><Relationship Id="rId2" Type="http://schemas.openxmlformats.org/officeDocument/2006/relationships/hyperlink" Target="https://www.researchgate.net/publication/357067777_Detection_of_circuit_components_on_hand-drawn_circuit_images_by_using_faster_R-CNN_meth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6053-4CF6-1DFD-182C-87691023DB41}"/>
              </a:ext>
            </a:extLst>
          </p:cNvPr>
          <p:cNvSpPr>
            <a:spLocks noGrp="1"/>
          </p:cNvSpPr>
          <p:nvPr>
            <p:ph type="ctrTitle"/>
          </p:nvPr>
        </p:nvSpPr>
        <p:spPr>
          <a:xfrm>
            <a:off x="2242267" y="1137037"/>
            <a:ext cx="7959255" cy="3021495"/>
          </a:xfrm>
        </p:spPr>
        <p:txBody>
          <a:bodyPr>
            <a:normAutofit fontScale="90000"/>
          </a:bodyPr>
          <a:lstStyle/>
          <a:p>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2200" dirty="0"/>
              <a:t>SHUBHAM SOLANKI-92000133040</a:t>
            </a:r>
            <a:br>
              <a:rPr lang="en-IN" sz="2200" dirty="0"/>
            </a:br>
            <a:r>
              <a:rPr lang="en-IN" sz="2200" dirty="0"/>
              <a:t>HUZEFA DHANKOT-92000133021</a:t>
            </a:r>
            <a:br>
              <a:rPr lang="en-IN" sz="2200" dirty="0"/>
            </a:br>
            <a:r>
              <a:rPr lang="en-IN" sz="2200" dirty="0"/>
              <a:t>B.TECH ICT SEM-6</a:t>
            </a:r>
            <a:br>
              <a:rPr lang="en-IN" sz="2200" dirty="0"/>
            </a:br>
            <a:r>
              <a:rPr lang="en-IN" sz="2200" dirty="0"/>
              <a:t>SUBJECT-AI</a:t>
            </a:r>
            <a:br>
              <a:rPr lang="en-IN" sz="2200" dirty="0"/>
            </a:br>
            <a:r>
              <a:rPr lang="en-IN" sz="2200" dirty="0"/>
              <a:t>PROJECT: CIRCUIT COMPONENT DETECTION USING R-CNN</a:t>
            </a:r>
            <a:br>
              <a:rPr lang="en-IN" sz="2200" dirty="0"/>
            </a:br>
            <a:br>
              <a:rPr lang="en-IN" sz="2200" dirty="0"/>
            </a:br>
            <a:br>
              <a:rPr lang="en-IN" sz="2200" dirty="0"/>
            </a:br>
            <a:br>
              <a:rPr lang="en-IN" sz="1600" dirty="0"/>
            </a:br>
            <a:br>
              <a:rPr lang="en-IN" sz="1600" dirty="0"/>
            </a:br>
            <a:br>
              <a:rPr lang="en-IN" sz="1600" dirty="0"/>
            </a:br>
            <a:endParaRPr lang="en-IN" sz="1600" dirty="0"/>
          </a:p>
        </p:txBody>
      </p:sp>
    </p:spTree>
    <p:extLst>
      <p:ext uri="{BB962C8B-B14F-4D97-AF65-F5344CB8AC3E}">
        <p14:creationId xmlns:p14="http://schemas.microsoft.com/office/powerpoint/2010/main" val="1590018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7E79-8651-FC0E-D1E1-D9462DA872A1}"/>
              </a:ext>
            </a:extLst>
          </p:cNvPr>
          <p:cNvSpPr>
            <a:spLocks noGrp="1"/>
          </p:cNvSpPr>
          <p:nvPr>
            <p:ph type="title"/>
          </p:nvPr>
        </p:nvSpPr>
        <p:spPr>
          <a:xfrm>
            <a:off x="1451579" y="1478943"/>
            <a:ext cx="8726091" cy="310099"/>
          </a:xfrm>
        </p:spPr>
        <p:txBody>
          <a:bodyPr>
            <a:normAutofit fontScale="90000"/>
          </a:bodyPr>
          <a:lstStyle/>
          <a:p>
            <a:r>
              <a:rPr lang="en-IN" sz="2000" b="1" i="0" dirty="0">
                <a:effectLst/>
                <a:latin typeface="Söhne"/>
              </a:rPr>
              <a:t>Introduction</a:t>
            </a:r>
            <a:br>
              <a:rPr lang="en-IN" b="0"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id="{AEA2A9CA-D592-9A75-B74A-7F95BCE43461}"/>
              </a:ext>
            </a:extLst>
          </p:cNvPr>
          <p:cNvSpPr>
            <a:spLocks noGrp="1"/>
          </p:cNvSpPr>
          <p:nvPr>
            <p:ph idx="1"/>
          </p:nvPr>
        </p:nvSpPr>
        <p:spPr>
          <a:xfrm>
            <a:off x="1451579" y="1916264"/>
            <a:ext cx="9603275" cy="3729162"/>
          </a:xfrm>
        </p:spPr>
        <p:txBody>
          <a:bodyPr>
            <a:normAutofit lnSpcReduction="10000"/>
          </a:bodyPr>
          <a:lstStyle/>
          <a:p>
            <a:pPr algn="l">
              <a:buFont typeface="Arial" panose="020B0604020202020204" pitchFamily="34" charset="0"/>
              <a:buChar char="•"/>
            </a:pPr>
            <a:r>
              <a:rPr lang="en-US" sz="1800" b="0" i="0" dirty="0">
                <a:effectLst/>
                <a:latin typeface="Söhne"/>
              </a:rPr>
              <a:t>The goal of the project is to develop an AI model based on RCNN architecture to detect electrical circuit components from images.</a:t>
            </a:r>
          </a:p>
          <a:p>
            <a:pPr algn="l">
              <a:buFont typeface="Arial" panose="020B0604020202020204" pitchFamily="34" charset="0"/>
              <a:buChar char="•"/>
            </a:pPr>
            <a:r>
              <a:rPr lang="en-US" sz="1800" b="0" i="0" dirty="0">
                <a:effectLst/>
                <a:latin typeface="Söhne"/>
              </a:rPr>
              <a:t>This is important because it can help automate the process of circuit component recognition, which is critical for many industrial applications, including electronics manufacturing, maintenance, and repair.</a:t>
            </a:r>
          </a:p>
          <a:p>
            <a:pPr algn="l">
              <a:buFont typeface="Arial" panose="020B0604020202020204" pitchFamily="34" charset="0"/>
              <a:buChar char="•"/>
            </a:pPr>
            <a:r>
              <a:rPr lang="en-US" sz="1800" b="0" i="0" dirty="0">
                <a:effectLst/>
                <a:latin typeface="Söhne"/>
              </a:rPr>
              <a:t>RCNN stands for Region-based Convolutional Neural Network, which is a deep learning architecture that can learn to recognize objects in images by first proposing regions of interest and then classifying them using convolutional neural networks.</a:t>
            </a:r>
          </a:p>
          <a:p>
            <a:pPr algn="l">
              <a:buFont typeface="Arial" panose="020B0604020202020204" pitchFamily="34" charset="0"/>
              <a:buChar char="•"/>
            </a:pPr>
            <a:r>
              <a:rPr lang="en-US" sz="1800" b="0" i="0" dirty="0">
                <a:effectLst/>
                <a:latin typeface="Söhne"/>
              </a:rPr>
              <a:t>The RCNN architecture consists of three main components: a region proposal network, a convolutional neural network, and a fully connected network.</a:t>
            </a:r>
          </a:p>
          <a:p>
            <a:endParaRPr lang="en-IN" dirty="0"/>
          </a:p>
        </p:txBody>
      </p:sp>
    </p:spTree>
    <p:extLst>
      <p:ext uri="{BB962C8B-B14F-4D97-AF65-F5344CB8AC3E}">
        <p14:creationId xmlns:p14="http://schemas.microsoft.com/office/powerpoint/2010/main" val="326944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1E1D-29EF-24C2-BFFE-2889C93F1D72}"/>
              </a:ext>
            </a:extLst>
          </p:cNvPr>
          <p:cNvSpPr>
            <a:spLocks noGrp="1"/>
          </p:cNvSpPr>
          <p:nvPr>
            <p:ph type="title"/>
          </p:nvPr>
        </p:nvSpPr>
        <p:spPr>
          <a:xfrm>
            <a:off x="1451579" y="1391655"/>
            <a:ext cx="9603275" cy="462099"/>
          </a:xfrm>
        </p:spPr>
        <p:txBody>
          <a:bodyPr>
            <a:normAutofit fontScale="90000"/>
          </a:bodyPr>
          <a:lstStyle/>
          <a:p>
            <a:r>
              <a:rPr lang="en-IN" sz="1800" b="1" i="0" dirty="0">
                <a:effectLst/>
                <a:latin typeface="Söhne"/>
              </a:rPr>
              <a:t>Understanding RCNN</a:t>
            </a:r>
            <a:br>
              <a:rPr lang="en-IN" b="0" i="0" dirty="0">
                <a:solidFill>
                  <a:srgbClr val="D1D5DB"/>
                </a:solidFill>
                <a:effectLst/>
                <a:latin typeface="Söhne"/>
              </a:rPr>
            </a:br>
            <a:endParaRPr lang="en-IN" dirty="0"/>
          </a:p>
        </p:txBody>
      </p:sp>
      <p:sp>
        <p:nvSpPr>
          <p:cNvPr id="3" name="Content Placeholder 2">
            <a:extLst>
              <a:ext uri="{FF2B5EF4-FFF2-40B4-BE49-F238E27FC236}">
                <a16:creationId xmlns:a16="http://schemas.microsoft.com/office/drawing/2014/main" id="{DE9DB6E6-27B4-9359-28DE-A10959FC2A44}"/>
              </a:ext>
            </a:extLst>
          </p:cNvPr>
          <p:cNvSpPr>
            <a:spLocks noGrp="1"/>
          </p:cNvSpPr>
          <p:nvPr>
            <p:ph idx="1"/>
          </p:nvPr>
        </p:nvSpPr>
        <p:spPr/>
        <p:txBody>
          <a:bodyPr>
            <a:normAutofit fontScale="92500"/>
          </a:bodyPr>
          <a:lstStyle/>
          <a:p>
            <a:pPr algn="l">
              <a:buFont typeface="Arial" panose="020B0604020202020204" pitchFamily="34" charset="0"/>
              <a:buChar char="•"/>
            </a:pPr>
            <a:r>
              <a:rPr lang="en-US" b="0" i="0" dirty="0">
                <a:effectLst/>
                <a:latin typeface="Söhne"/>
              </a:rPr>
              <a:t>The RCNN architecture is one of the most popular and effective approaches to object detection in computer vision.</a:t>
            </a:r>
          </a:p>
          <a:p>
            <a:pPr algn="l">
              <a:buFont typeface="Arial" panose="020B0604020202020204" pitchFamily="34" charset="0"/>
              <a:buChar char="•"/>
            </a:pPr>
            <a:r>
              <a:rPr lang="en-US" b="0" i="0" dirty="0">
                <a:effectLst/>
                <a:latin typeface="Söhne"/>
              </a:rPr>
              <a:t>It has several advantages over other methods, including high accuracy, robustness to occlusion and clutter, and the ability to learn object representations in an end-to-end manner.</a:t>
            </a:r>
          </a:p>
          <a:p>
            <a:pPr algn="l">
              <a:buFont typeface="Arial" panose="020B0604020202020204" pitchFamily="34" charset="0"/>
              <a:buChar char="•"/>
            </a:pPr>
            <a:r>
              <a:rPr lang="en-US" b="0" i="0" dirty="0">
                <a:effectLst/>
                <a:latin typeface="Söhne"/>
              </a:rPr>
              <a:t>However, it also has some limitations, including high computational and memory requirements, slow inference speed, and difficulty in training on large-scale datasets.</a:t>
            </a:r>
          </a:p>
          <a:p>
            <a:pPr algn="l">
              <a:buFont typeface="Arial" panose="020B0604020202020204" pitchFamily="34" charset="0"/>
              <a:buChar char="•"/>
            </a:pPr>
            <a:r>
              <a:rPr lang="en-US" b="0" i="0" dirty="0">
                <a:effectLst/>
                <a:latin typeface="Söhne"/>
              </a:rPr>
              <a:t>RCNN has been successfully applied to a wide range of applications, including face detection, pedestrian detection, object tracking, and text recognition.</a:t>
            </a:r>
          </a:p>
          <a:p>
            <a:endParaRPr lang="en-IN" dirty="0"/>
          </a:p>
        </p:txBody>
      </p:sp>
    </p:spTree>
    <p:extLst>
      <p:ext uri="{BB962C8B-B14F-4D97-AF65-F5344CB8AC3E}">
        <p14:creationId xmlns:p14="http://schemas.microsoft.com/office/powerpoint/2010/main" val="339593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63B7-D416-871F-932D-5623B52468E6}"/>
              </a:ext>
            </a:extLst>
          </p:cNvPr>
          <p:cNvSpPr>
            <a:spLocks noGrp="1"/>
          </p:cNvSpPr>
          <p:nvPr>
            <p:ph type="title"/>
          </p:nvPr>
        </p:nvSpPr>
        <p:spPr>
          <a:xfrm>
            <a:off x="1451579" y="1288111"/>
            <a:ext cx="9497367" cy="326003"/>
          </a:xfrm>
        </p:spPr>
        <p:txBody>
          <a:bodyPr>
            <a:normAutofit/>
          </a:bodyPr>
          <a:lstStyle/>
          <a:p>
            <a:r>
              <a:rPr lang="en-US" sz="1600" b="1" dirty="0"/>
              <a:t>Data preparation and model training</a:t>
            </a:r>
            <a:endParaRPr lang="en-IN" sz="1600" b="1" dirty="0"/>
          </a:p>
        </p:txBody>
      </p:sp>
      <p:sp>
        <p:nvSpPr>
          <p:cNvPr id="3" name="Content Placeholder 2">
            <a:extLst>
              <a:ext uri="{FF2B5EF4-FFF2-40B4-BE49-F238E27FC236}">
                <a16:creationId xmlns:a16="http://schemas.microsoft.com/office/drawing/2014/main" id="{10E47A76-D18E-C302-09EB-A6456C879816}"/>
              </a:ext>
            </a:extLst>
          </p:cNvPr>
          <p:cNvSpPr>
            <a:spLocks noGrp="1"/>
          </p:cNvSpPr>
          <p:nvPr>
            <p:ph idx="1"/>
          </p:nvPr>
        </p:nvSpPr>
        <p:spPr/>
        <p:txBody>
          <a:bodyPr>
            <a:normAutofit fontScale="77500" lnSpcReduction="20000"/>
          </a:bodyPr>
          <a:lstStyle/>
          <a:p>
            <a:r>
              <a:rPr lang="en-US" dirty="0"/>
              <a:t>To train an RCNN model for electrical circuit component detection, you need to prepare an annotated dataset of images and corresponding labels indicating the location and class of each component in the image.</a:t>
            </a:r>
          </a:p>
          <a:p>
            <a:r>
              <a:rPr lang="en-US" dirty="0"/>
              <a:t>The dataset should be split into training, validation, and test sets to ensure proper training, evaluation, and testing of the model.</a:t>
            </a:r>
          </a:p>
          <a:p>
            <a:r>
              <a:rPr lang="en-US" dirty="0"/>
              <a:t>You can use tools such as </a:t>
            </a:r>
            <a:r>
              <a:rPr lang="en-US" dirty="0" err="1"/>
              <a:t>LabelImg</a:t>
            </a:r>
            <a:r>
              <a:rPr lang="en-US" dirty="0"/>
              <a:t> or VGG Image Annotator to annotate the images and generate the required annotations in the Pascal VOC format.</a:t>
            </a:r>
          </a:p>
          <a:p>
            <a:r>
              <a:rPr lang="en-US" dirty="0"/>
              <a:t>The RCNN model can be trained using a pre-trained convolutional neural network such as VGG16 or ResNet50, which can be fine-tuned on the annotated dataset using backpropagation and stochastic gradient descent.</a:t>
            </a:r>
          </a:p>
          <a:p>
            <a:r>
              <a:rPr lang="en-US" dirty="0"/>
              <a:t>The training process can be done using popular deep learning frameworks such as TensorFlow, </a:t>
            </a:r>
            <a:r>
              <a:rPr lang="en-US" dirty="0" err="1"/>
              <a:t>Keras</a:t>
            </a:r>
            <a:r>
              <a:rPr lang="en-US" dirty="0"/>
              <a:t>, or </a:t>
            </a:r>
            <a:r>
              <a:rPr lang="en-US" dirty="0" err="1"/>
              <a:t>PyTorch</a:t>
            </a:r>
            <a:r>
              <a:rPr lang="en-US" dirty="0"/>
              <a:t>, which offer pre-built implementations of the RCNN architecture.</a:t>
            </a:r>
            <a:endParaRPr lang="en-IN" dirty="0"/>
          </a:p>
        </p:txBody>
      </p:sp>
    </p:spTree>
    <p:extLst>
      <p:ext uri="{BB962C8B-B14F-4D97-AF65-F5344CB8AC3E}">
        <p14:creationId xmlns:p14="http://schemas.microsoft.com/office/powerpoint/2010/main" val="236426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1C33-7500-A58D-9B73-B60F99E0A19A}"/>
              </a:ext>
            </a:extLst>
          </p:cNvPr>
          <p:cNvSpPr>
            <a:spLocks noGrp="1"/>
          </p:cNvSpPr>
          <p:nvPr>
            <p:ph type="title"/>
          </p:nvPr>
        </p:nvSpPr>
        <p:spPr>
          <a:xfrm>
            <a:off x="1367625" y="1486894"/>
            <a:ext cx="9687230" cy="366860"/>
          </a:xfrm>
        </p:spPr>
        <p:txBody>
          <a:bodyPr>
            <a:normAutofit/>
          </a:bodyPr>
          <a:lstStyle/>
          <a:p>
            <a:r>
              <a:rPr lang="en-IN" sz="1600" b="1" dirty="0"/>
              <a:t>Evaluation and analysis</a:t>
            </a:r>
          </a:p>
        </p:txBody>
      </p:sp>
      <p:sp>
        <p:nvSpPr>
          <p:cNvPr id="3" name="Content Placeholder 2">
            <a:extLst>
              <a:ext uri="{FF2B5EF4-FFF2-40B4-BE49-F238E27FC236}">
                <a16:creationId xmlns:a16="http://schemas.microsoft.com/office/drawing/2014/main" id="{45E06E3A-0551-33A7-F782-CA25B6710507}"/>
              </a:ext>
            </a:extLst>
          </p:cNvPr>
          <p:cNvSpPr>
            <a:spLocks noGrp="1"/>
          </p:cNvSpPr>
          <p:nvPr>
            <p:ph idx="1"/>
          </p:nvPr>
        </p:nvSpPr>
        <p:spPr/>
        <p:txBody>
          <a:bodyPr>
            <a:normAutofit lnSpcReduction="10000"/>
          </a:bodyPr>
          <a:lstStyle/>
          <a:p>
            <a:r>
              <a:rPr lang="en-US" dirty="0"/>
              <a:t>To evaluate the performance of the trained RCNN model, you can use metrics such as precision, recall, and F1-score, which measure the accuracy, completeness, and overall performance of the model.</a:t>
            </a:r>
          </a:p>
          <a:p>
            <a:r>
              <a:rPr lang="en-US" dirty="0"/>
              <a:t>You can also use visualization tools such as confusion matrices, precision-recall curves, and ROC curves to analyze the errors and limitations of the model and identify areas for improvement.</a:t>
            </a:r>
          </a:p>
          <a:p>
            <a:r>
              <a:rPr lang="en-US" dirty="0"/>
              <a:t>To improve the performance of the model, you can try different hyperparameter settings, adjust the learning rate, or use data augmentation techniques such as flipping, rotation, and scaling to increase the diversity of the training data.</a:t>
            </a:r>
            <a:endParaRPr lang="en-IN" dirty="0"/>
          </a:p>
        </p:txBody>
      </p:sp>
    </p:spTree>
    <p:extLst>
      <p:ext uri="{BB962C8B-B14F-4D97-AF65-F5344CB8AC3E}">
        <p14:creationId xmlns:p14="http://schemas.microsoft.com/office/powerpoint/2010/main" val="32610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6869-4421-15D8-505E-8CAD1A2F24CA}"/>
              </a:ext>
            </a:extLst>
          </p:cNvPr>
          <p:cNvSpPr>
            <a:spLocks noGrp="1"/>
          </p:cNvSpPr>
          <p:nvPr>
            <p:ph type="title"/>
          </p:nvPr>
        </p:nvSpPr>
        <p:spPr>
          <a:xfrm>
            <a:off x="1451579" y="1391655"/>
            <a:ext cx="9603275" cy="462099"/>
          </a:xfrm>
        </p:spPr>
        <p:txBody>
          <a:bodyPr>
            <a:normAutofit/>
          </a:bodyPr>
          <a:lstStyle/>
          <a:p>
            <a:r>
              <a:rPr lang="en-IN" sz="1600" b="1" dirty="0"/>
              <a:t>FLOWCHART</a:t>
            </a:r>
          </a:p>
        </p:txBody>
      </p:sp>
      <p:pic>
        <p:nvPicPr>
          <p:cNvPr id="5" name="Content Placeholder 4">
            <a:extLst>
              <a:ext uri="{FF2B5EF4-FFF2-40B4-BE49-F238E27FC236}">
                <a16:creationId xmlns:a16="http://schemas.microsoft.com/office/drawing/2014/main" id="{2CD7F0F4-57A9-57FE-2C58-B65649AF2F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850" y="2016125"/>
            <a:ext cx="3802624" cy="3449638"/>
          </a:xfrm>
        </p:spPr>
      </p:pic>
    </p:spTree>
    <p:extLst>
      <p:ext uri="{BB962C8B-B14F-4D97-AF65-F5344CB8AC3E}">
        <p14:creationId xmlns:p14="http://schemas.microsoft.com/office/powerpoint/2010/main" val="130370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6E2C-AAB2-3A23-FC76-DD53E3440942}"/>
              </a:ext>
            </a:extLst>
          </p:cNvPr>
          <p:cNvSpPr>
            <a:spLocks noGrp="1"/>
          </p:cNvSpPr>
          <p:nvPr>
            <p:ph type="title"/>
          </p:nvPr>
        </p:nvSpPr>
        <p:spPr>
          <a:xfrm>
            <a:off x="1367625" y="1391655"/>
            <a:ext cx="9687230" cy="462099"/>
          </a:xfrm>
        </p:spPr>
        <p:txBody>
          <a:bodyPr>
            <a:normAutofit/>
          </a:bodyPr>
          <a:lstStyle/>
          <a:p>
            <a:r>
              <a:rPr lang="en-IN" sz="1600" dirty="0"/>
              <a:t>Future use and applications</a:t>
            </a:r>
          </a:p>
        </p:txBody>
      </p:sp>
      <p:sp>
        <p:nvSpPr>
          <p:cNvPr id="3" name="Content Placeholder 2">
            <a:extLst>
              <a:ext uri="{FF2B5EF4-FFF2-40B4-BE49-F238E27FC236}">
                <a16:creationId xmlns:a16="http://schemas.microsoft.com/office/drawing/2014/main" id="{1BE0909E-FE93-0A6F-F8B1-46FC60C96338}"/>
              </a:ext>
            </a:extLst>
          </p:cNvPr>
          <p:cNvSpPr>
            <a:spLocks noGrp="1"/>
          </p:cNvSpPr>
          <p:nvPr>
            <p:ph idx="1"/>
          </p:nvPr>
        </p:nvSpPr>
        <p:spPr/>
        <p:txBody>
          <a:bodyPr/>
          <a:lstStyle/>
          <a:p>
            <a:r>
              <a:rPr lang="en-US" dirty="0"/>
              <a:t>The trained RCNN model can be used in many real-world applications, including automatic circuit component recognition, quality control, and maintenance.</a:t>
            </a:r>
          </a:p>
          <a:p>
            <a:r>
              <a:rPr lang="en-US" dirty="0"/>
              <a:t>For example, it can be used to automatically detect and classify faulty components in a manufacturing line, or to inspect the condition and quality of components in a circuit board.</a:t>
            </a:r>
          </a:p>
          <a:p>
            <a:r>
              <a:rPr lang="en-US" dirty="0"/>
              <a:t>The model can be extended to other related tasks, such as object counting, instance segmentation, and multi-class object detection, which can further improve its usefulness and applicability.</a:t>
            </a:r>
            <a:endParaRPr lang="en-IN" dirty="0"/>
          </a:p>
        </p:txBody>
      </p:sp>
    </p:spTree>
    <p:extLst>
      <p:ext uri="{BB962C8B-B14F-4D97-AF65-F5344CB8AC3E}">
        <p14:creationId xmlns:p14="http://schemas.microsoft.com/office/powerpoint/2010/main" val="55861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D389-6E42-C632-04F1-80B8AC43D557}"/>
              </a:ext>
            </a:extLst>
          </p:cNvPr>
          <p:cNvSpPr>
            <a:spLocks noGrp="1"/>
          </p:cNvSpPr>
          <p:nvPr>
            <p:ph type="title"/>
          </p:nvPr>
        </p:nvSpPr>
        <p:spPr>
          <a:xfrm>
            <a:off x="1383527" y="1542553"/>
            <a:ext cx="9671327" cy="311201"/>
          </a:xfrm>
        </p:spPr>
        <p:txBody>
          <a:bodyPr>
            <a:normAutofit/>
          </a:bodyPr>
          <a:lstStyle/>
          <a:p>
            <a:r>
              <a:rPr lang="en-IN" sz="1600" b="1" dirty="0"/>
              <a:t>Conclusion</a:t>
            </a:r>
          </a:p>
        </p:txBody>
      </p:sp>
      <p:sp>
        <p:nvSpPr>
          <p:cNvPr id="3" name="Content Placeholder 2">
            <a:extLst>
              <a:ext uri="{FF2B5EF4-FFF2-40B4-BE49-F238E27FC236}">
                <a16:creationId xmlns:a16="http://schemas.microsoft.com/office/drawing/2014/main" id="{ACBAD528-1A85-5816-1BA1-995A1968601E}"/>
              </a:ext>
            </a:extLst>
          </p:cNvPr>
          <p:cNvSpPr>
            <a:spLocks noGrp="1"/>
          </p:cNvSpPr>
          <p:nvPr>
            <p:ph idx="1"/>
          </p:nvPr>
        </p:nvSpPr>
        <p:spPr/>
        <p:txBody>
          <a:bodyPr/>
          <a:lstStyle/>
          <a:p>
            <a:r>
              <a:rPr lang="en-US" dirty="0"/>
              <a:t>The project demonstrates the effectiveness and potential of the RCNN architecture for electrical circuit component detection.</a:t>
            </a:r>
          </a:p>
          <a:p>
            <a:r>
              <a:rPr lang="en-US" dirty="0"/>
              <a:t>REFRENCE LINK: </a:t>
            </a:r>
            <a:r>
              <a:rPr lang="en-US" dirty="0">
                <a:hlinkClick r:id="rId2"/>
              </a:rPr>
              <a:t>https://www.researchgate.net/publication/357067777_Detection_of_circuit_components_on_hand-drawn_circuit_images_by_using_faster_R-CNN_method</a:t>
            </a:r>
            <a:endParaRPr lang="en-US" dirty="0"/>
          </a:p>
          <a:p>
            <a:r>
              <a:rPr lang="en-IN" dirty="0">
                <a:hlinkClick r:id="rId3"/>
              </a:rPr>
              <a:t>https://www.researchgate.net/publication/357448811_Recognition_of_Electronic_Circuit_Components_Using_a_Modern_Convolutional_Object_Detector</a:t>
            </a:r>
            <a:endParaRPr lang="en-US" dirty="0"/>
          </a:p>
          <a:p>
            <a:endParaRPr lang="en-IN" dirty="0"/>
          </a:p>
        </p:txBody>
      </p:sp>
    </p:spTree>
    <p:extLst>
      <p:ext uri="{BB962C8B-B14F-4D97-AF65-F5344CB8AC3E}">
        <p14:creationId xmlns:p14="http://schemas.microsoft.com/office/powerpoint/2010/main" val="26812527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45</TotalTime>
  <Words>722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Söhne</vt:lpstr>
      <vt:lpstr>Gallery</vt:lpstr>
      <vt:lpstr>                  SHUBHAM SOLANKI-92000133040 HUZEFA DHANKOT-92000133021 B.TECH ICT SEM-6 SUBJECT-AI PROJECT: CIRCUIT COMPONENT DETECTION USING R-CNN      </vt:lpstr>
      <vt:lpstr>Introduction </vt:lpstr>
      <vt:lpstr>Understanding RCNN </vt:lpstr>
      <vt:lpstr>Data preparation and model training</vt:lpstr>
      <vt:lpstr>Evaluation and analysis</vt:lpstr>
      <vt:lpstr>FLOWCHART</vt:lpstr>
      <vt:lpstr>Future use and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SHUBHAM SOLANKI-92000133040 HUZEFA DHANKOT-92000133021 B.TECH ICT SEM-6 SUBJECT-AI PROJECT: CIRCUIT COMPONENT DETECTION USING R-CNN      </dc:title>
  <dc:creator>Shubham Solanki</dc:creator>
  <cp:lastModifiedBy>Shubham Solanki</cp:lastModifiedBy>
  <cp:revision>3</cp:revision>
  <dcterms:created xsi:type="dcterms:W3CDTF">2023-04-30T17:32:34Z</dcterms:created>
  <dcterms:modified xsi:type="dcterms:W3CDTF">2023-05-01T04:01:31Z</dcterms:modified>
</cp:coreProperties>
</file>