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3.jpeg" ContentType="image/jpeg"/>
  <Override PartName="/ppt/media/image2.jpeg" ContentType="image/jpeg"/>
  <Override PartName="/ppt/media/image1.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36"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37" name="PlaceHolder 5"/>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42" name="PlaceHolder 5"/>
          <p:cNvSpPr>
            <a:spLocks noGrp="1"/>
          </p:cNvSpPr>
          <p:nvPr>
            <p:ph type="body"/>
          </p:nvPr>
        </p:nvSpPr>
        <p:spPr>
          <a:xfrm>
            <a:off x="656748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44" name="PlaceHolder 7"/>
          <p:cNvSpPr>
            <a:spLocks noGrp="1"/>
          </p:cNvSpPr>
          <p:nvPr>
            <p:ph type="body"/>
          </p:nvPr>
        </p:nvSpPr>
        <p:spPr>
          <a:xfrm>
            <a:off x="36000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62" name="PlaceHolder 3"/>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63" name="PlaceHolder 4"/>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8"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79" name="PlaceHolder 5"/>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84" name="PlaceHolder 5"/>
          <p:cNvSpPr>
            <a:spLocks noGrp="1"/>
          </p:cNvSpPr>
          <p:nvPr>
            <p:ph type="body"/>
          </p:nvPr>
        </p:nvSpPr>
        <p:spPr>
          <a:xfrm>
            <a:off x="656748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86" name="PlaceHolder 7"/>
          <p:cNvSpPr>
            <a:spLocks noGrp="1"/>
          </p:cNvSpPr>
          <p:nvPr>
            <p:ph type="body"/>
          </p:nvPr>
        </p:nvSpPr>
        <p:spPr>
          <a:xfrm>
            <a:off x="36000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94"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96" name="PlaceHolder 2"/>
          <p:cNvSpPr>
            <a:spLocks noGrp="1"/>
          </p:cNvSpPr>
          <p:nvPr>
            <p:ph type="body"/>
          </p:nvPr>
        </p:nvSpPr>
        <p:spPr>
          <a:xfrm>
            <a:off x="360000" y="1980000"/>
            <a:ext cx="918000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98"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99" name="PlaceHolder 3"/>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04" name="PlaceHolder 3"/>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05" name="PlaceHolder 4"/>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7"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0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0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1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1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13" name="PlaceHolder 4"/>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15" name="PlaceHolder 2"/>
          <p:cNvSpPr>
            <a:spLocks noGrp="1"/>
          </p:cNvSpPr>
          <p:nvPr>
            <p:ph type="body"/>
          </p:nvPr>
        </p:nvSpPr>
        <p:spPr>
          <a:xfrm>
            <a:off x="360000" y="19800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16" name="PlaceHolder 3"/>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18"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1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0"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1" name="PlaceHolder 5"/>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3"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6" name="PlaceHolder 5"/>
          <p:cNvSpPr>
            <a:spLocks noGrp="1"/>
          </p:cNvSpPr>
          <p:nvPr>
            <p:ph type="body"/>
          </p:nvPr>
        </p:nvSpPr>
        <p:spPr>
          <a:xfrm>
            <a:off x="656748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28" name="PlaceHolder 7"/>
          <p:cNvSpPr>
            <a:spLocks noGrp="1"/>
          </p:cNvSpPr>
          <p:nvPr>
            <p:ph type="body"/>
          </p:nvPr>
        </p:nvSpPr>
        <p:spPr>
          <a:xfrm>
            <a:off x="360000" y="4424400"/>
            <a:ext cx="29556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0" name="PlaceHolder 3"/>
          <p:cNvSpPr>
            <a:spLocks noGrp="1"/>
          </p:cNvSpPr>
          <p:nvPr>
            <p:ph type="body"/>
          </p:nvPr>
        </p:nvSpPr>
        <p:spPr>
          <a:xfrm>
            <a:off x="36000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1" name="PlaceHolder 4"/>
          <p:cNvSpPr>
            <a:spLocks noGrp="1"/>
          </p:cNvSpPr>
          <p:nvPr>
            <p:ph type="body"/>
          </p:nvPr>
        </p:nvSpPr>
        <p:spPr>
          <a:xfrm>
            <a:off x="506376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0" lang="en-US" sz="20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876"/>
              </a:spcAft>
            </a:pPr>
            <a:r>
              <a:rPr b="0" lang="en-US" sz="2000" spc="-1" strike="noStrike">
                <a:solidFill>
                  <a:srgbClr val="1c1c1c"/>
                </a:solidFill>
                <a:latin typeface="Source Sans Pro Semibold"/>
              </a:rPr>
              <a:t>Click to edit the outline text format</a:t>
            </a:r>
            <a:endParaRPr b="0" lang="en-US" sz="20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394A9757-375C-40C5-8075-8D1D86ADD66F}"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22B443A6-4F8E-4505-A41E-928E4F57C1B8}"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1800"/>
          </a:xfrm>
          <a:prstGeom prst="rect">
            <a:avLst/>
          </a:prstGeom>
        </p:spPr>
        <p:txBody>
          <a:bodyPr lIns="0" rIns="0" tIns="0" bIns="0" anchor="ctr"/>
          <a:p>
            <a:pPr algn="ctr"/>
            <a:r>
              <a:rPr b="0" lang="en-US" sz="6240" spc="-1" strike="noStrike">
                <a:latin typeface="DejaVu Sans"/>
              </a:rPr>
              <a:t>Click to edit the title text format</a:t>
            </a:r>
            <a:endParaRPr b="0" lang="en-US" sz="6240" spc="-1" strike="noStrike">
              <a:latin typeface="DejaVu Sans"/>
            </a:endParaRPr>
          </a:p>
        </p:txBody>
      </p:sp>
      <p:sp>
        <p:nvSpPr>
          <p:cNvPr id="88" name="TextShape 2"/>
          <p:cNvSpPr txBox="1"/>
          <p:nvPr/>
        </p:nvSpPr>
        <p:spPr>
          <a:xfrm>
            <a:off x="504000" y="1768680"/>
            <a:ext cx="9071640" cy="4384440"/>
          </a:xfrm>
          <a:prstGeom prst="rect">
            <a:avLst/>
          </a:prstGeom>
          <a:noFill/>
          <a:ln>
            <a:noFill/>
          </a:ln>
        </p:spPr>
      </p:sp>
      <p:sp>
        <p:nvSpPr>
          <p:cNvPr id="89" name="PlaceHolder 3"/>
          <p:cNvSpPr>
            <a:spLocks noGrp="1"/>
          </p:cNvSpPr>
          <p:nvPr>
            <p:ph type="dt"/>
          </p:nvPr>
        </p:nvSpPr>
        <p:spPr>
          <a:xfrm>
            <a:off x="504000" y="6886800"/>
            <a:ext cx="2348280" cy="52092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90" name="PlaceHolder 4"/>
          <p:cNvSpPr>
            <a:spLocks noGrp="1"/>
          </p:cNvSpPr>
          <p:nvPr>
            <p:ph type="ftr"/>
          </p:nvPr>
        </p:nvSpPr>
        <p:spPr>
          <a:xfrm>
            <a:off x="3447360" y="6886800"/>
            <a:ext cx="3195000" cy="52092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91" name="PlaceHolder 5"/>
          <p:cNvSpPr>
            <a:spLocks noGrp="1"/>
          </p:cNvSpPr>
          <p:nvPr>
            <p:ph type="sldNum"/>
          </p:nvPr>
        </p:nvSpPr>
        <p:spPr>
          <a:xfrm>
            <a:off x="7227360" y="6886800"/>
            <a:ext cx="2348280" cy="520920"/>
          </a:xfrm>
          <a:prstGeom prst="rect">
            <a:avLst/>
          </a:prstGeom>
        </p:spPr>
        <p:txBody>
          <a:bodyPr lIns="0" rIns="0" tIns="0" bIns="0"/>
          <a:p>
            <a:pPr algn="r"/>
            <a:fld id="{442DE906-3E01-4E9B-9617-BC4BB553DE4C}" type="slidenum">
              <a:rPr b="0" lang="en-US" sz="1400" spc="-1" strike="noStrike">
                <a:latin typeface="Times New Roman"/>
              </a:rPr>
              <a:t>&lt;number&gt;</a:t>
            </a:fld>
            <a:endParaRPr b="0" lang="en-US" sz="1400" spc="-1" strike="noStrike">
              <a:latin typeface="Times New Roman"/>
            </a:endParaRPr>
          </a:p>
        </p:txBody>
      </p:sp>
      <p:sp>
        <p:nvSpPr>
          <p:cNvPr id="92" name="PlaceHolder 6"/>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US" sz="4270" spc="-1" strike="noStrike">
                <a:latin typeface="DejaVu Sans"/>
              </a:rPr>
              <a:t>Click to edit the outline text format</a:t>
            </a:r>
            <a:endParaRPr b="0" lang="en-US" sz="4270" spc="-1" strike="noStrike">
              <a:latin typeface="DejaVu Sans"/>
            </a:endParaRPr>
          </a:p>
          <a:p>
            <a:pPr lvl="1" marL="864000" indent="-324000">
              <a:spcBef>
                <a:spcPts val="1511"/>
              </a:spcBef>
              <a:buClr>
                <a:srgbClr val="000000"/>
              </a:buClr>
              <a:buSzPct val="75000"/>
              <a:buFont typeface="Symbol" charset="2"/>
              <a:buChar char=""/>
            </a:pPr>
            <a:r>
              <a:rPr b="0" lang="en-US" sz="3730" spc="-1" strike="noStrike">
                <a:latin typeface="DejaVu Sans"/>
              </a:rPr>
              <a:t>Second Outline Level</a:t>
            </a:r>
            <a:endParaRPr b="0" lang="en-US" sz="3730" spc="-1" strike="noStrike">
              <a:latin typeface="DejaVu Sans"/>
            </a:endParaRPr>
          </a:p>
          <a:p>
            <a:pPr lvl="2" marL="1296000" indent="-288000">
              <a:spcBef>
                <a:spcPts val="1134"/>
              </a:spcBef>
              <a:buClr>
                <a:srgbClr val="000000"/>
              </a:buClr>
              <a:buSzPct val="45000"/>
              <a:buFont typeface="Wingdings" charset="2"/>
              <a:buChar char=""/>
            </a:pPr>
            <a:r>
              <a:rPr b="0" lang="en-US" sz="3200" spc="-1" strike="noStrike">
                <a:latin typeface="DejaVu Sans"/>
              </a:rPr>
              <a:t>Third Outline Level</a:t>
            </a:r>
            <a:endParaRPr b="0" lang="en-US" sz="3200" spc="-1" strike="noStrike">
              <a:latin typeface="DejaVu Sans"/>
            </a:endParaRPr>
          </a:p>
          <a:p>
            <a:pPr lvl="3" marL="1728000" indent="-216000">
              <a:spcBef>
                <a:spcPts val="754"/>
              </a:spcBef>
              <a:buClr>
                <a:srgbClr val="000000"/>
              </a:buClr>
              <a:buSzPct val="75000"/>
              <a:buFont typeface="Symbol" charset="2"/>
              <a:buChar char=""/>
            </a:pPr>
            <a:r>
              <a:rPr b="0" lang="en-US" sz="2670" spc="-1" strike="noStrike">
                <a:latin typeface="DejaVu Sans"/>
              </a:rPr>
              <a:t>Fourth Outline Level</a:t>
            </a:r>
            <a:endParaRPr b="0" lang="en-US" sz="2670" spc="-1" strike="noStrike">
              <a:latin typeface="DejaVu Sans"/>
            </a:endParaRPr>
          </a:p>
          <a:p>
            <a:pPr lvl="4" marL="2160000" indent="-216000">
              <a:spcBef>
                <a:spcPts val="377"/>
              </a:spcBef>
              <a:buClr>
                <a:srgbClr val="000000"/>
              </a:buClr>
              <a:buSzPct val="45000"/>
              <a:buFont typeface="Wingdings" charset="2"/>
              <a:buChar char=""/>
            </a:pPr>
            <a:r>
              <a:rPr b="0" lang="en-US" sz="2670" spc="-1" strike="noStrike">
                <a:latin typeface="DejaVu Sans"/>
              </a:rPr>
              <a:t>Fifth Outline Level</a:t>
            </a:r>
            <a:endParaRPr b="0" lang="en-US" sz="2670" spc="-1" strike="noStrike">
              <a:latin typeface="DejaVu Sans"/>
            </a:endParaRPr>
          </a:p>
          <a:p>
            <a:pPr lvl="5" marL="2592000" indent="-216000">
              <a:spcBef>
                <a:spcPts val="377"/>
              </a:spcBef>
              <a:buClr>
                <a:srgbClr val="000000"/>
              </a:buClr>
              <a:buSzPct val="45000"/>
              <a:buFont typeface="Wingdings" charset="2"/>
              <a:buChar char=""/>
            </a:pPr>
            <a:r>
              <a:rPr b="0" lang="en-US" sz="2670" spc="-1" strike="noStrike">
                <a:latin typeface="DejaVu Sans"/>
              </a:rPr>
              <a:t>Sixth Outline Level</a:t>
            </a:r>
            <a:endParaRPr b="0" lang="en-US" sz="2670" spc="-1" strike="noStrike">
              <a:latin typeface="DejaVu Sans"/>
            </a:endParaRPr>
          </a:p>
          <a:p>
            <a:pPr lvl="6" marL="3024000" indent="-216000">
              <a:spcBef>
                <a:spcPts val="377"/>
              </a:spcBef>
              <a:buClr>
                <a:srgbClr val="000000"/>
              </a:buClr>
              <a:buSzPct val="45000"/>
              <a:buFont typeface="Wingdings" charset="2"/>
              <a:buChar char=""/>
            </a:pPr>
            <a:r>
              <a:rPr b="0" lang="en-US" sz="2670" spc="-1" strike="noStrike">
                <a:latin typeface="DejaVu Sans"/>
              </a:rPr>
              <a:t>Seventh Outline Level</a:t>
            </a:r>
            <a:endParaRPr b="0" lang="en-US" sz="267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32640" y="329184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Android Development</a:t>
            </a:r>
            <a:endParaRPr b="1" lang="en-US" sz="3200" spc="-1" strike="noStrike">
              <a:solidFill>
                <a:srgbClr val="ffffff"/>
              </a:solidFill>
              <a:latin typeface="Source Sans Pro Black"/>
            </a:endParaRPr>
          </a:p>
        </p:txBody>
      </p:sp>
      <p:pic>
        <p:nvPicPr>
          <p:cNvPr id="130" name="" descr=""/>
          <p:cNvPicPr/>
          <p:nvPr/>
        </p:nvPicPr>
        <p:blipFill>
          <a:blip r:embed="rId1"/>
          <a:stretch/>
        </p:blipFill>
        <p:spPr>
          <a:xfrm>
            <a:off x="3840480" y="4572000"/>
            <a:ext cx="2142000" cy="252000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4000" y="301320"/>
            <a:ext cx="9071640" cy="1261800"/>
          </a:xfrm>
          <a:prstGeom prst="rect">
            <a:avLst/>
          </a:prstGeom>
          <a:noFill/>
          <a:ln>
            <a:noFill/>
          </a:ln>
        </p:spPr>
        <p:txBody>
          <a:bodyPr lIns="0" rIns="0" tIns="0" bIns="0" anchor="ctr"/>
          <a:p>
            <a:pPr algn="ctr"/>
            <a:endParaRPr b="0" lang="en-US" sz="6240" spc="-1" strike="noStrike">
              <a:latin typeface="DejaVu Sans"/>
            </a:endParaRPr>
          </a:p>
        </p:txBody>
      </p:sp>
      <p:pic>
        <p:nvPicPr>
          <p:cNvPr id="146" name="" descr=""/>
          <p:cNvPicPr/>
          <p:nvPr/>
        </p:nvPicPr>
        <p:blipFill>
          <a:blip r:embed="rId1"/>
          <a:stretch/>
        </p:blipFill>
        <p:spPr>
          <a:xfrm>
            <a:off x="0" y="0"/>
            <a:ext cx="10080000" cy="7560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Android Architecture</a:t>
            </a:r>
            <a:endParaRPr b="1" lang="en-US" sz="3200" spc="-1" strike="noStrike">
              <a:solidFill>
                <a:srgbClr val="ffffff"/>
              </a:solidFill>
              <a:latin typeface="Source Sans Pro Black"/>
            </a:endParaRPr>
          </a:p>
        </p:txBody>
      </p:sp>
      <p:sp>
        <p:nvSpPr>
          <p:cNvPr id="148"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Linux kernel</a:t>
            </a:r>
            <a:endParaRPr b="0" lang="en-US" sz="2000" spc="-1" strike="noStrike">
              <a:solidFill>
                <a:srgbClr val="1c1c1c"/>
              </a:solidFill>
              <a:latin typeface="Source Sans Pro Semibold"/>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contains all the low-level device drivers for the various hardware                components of an Android device</a:t>
            </a:r>
            <a:endParaRPr b="0" lang="en-US" sz="1800" spc="-1" strike="noStrike">
              <a:solidFill>
                <a:srgbClr val="1c1c1c"/>
              </a:solidFill>
              <a:latin typeface="Source Sans Pro Light"/>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Libraries</a:t>
            </a:r>
            <a:endParaRPr b="0" lang="en-US" sz="2000" spc="-1" strike="noStrike">
              <a:solidFill>
                <a:srgbClr val="1c1c1c"/>
              </a:solidFill>
              <a:latin typeface="Source Sans Pro Semibold"/>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contain all the code that provides the main features of an Android OS</a:t>
            </a:r>
            <a:endParaRPr b="0" lang="en-US" sz="1800" spc="-1" strike="noStrike">
              <a:solidFill>
                <a:srgbClr val="1c1c1c"/>
              </a:solidFill>
              <a:latin typeface="Source Sans Pro Light"/>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Android Runtime</a:t>
            </a:r>
            <a:endParaRPr b="0" lang="en-US" sz="2000" spc="-1" strike="noStrike">
              <a:solidFill>
                <a:srgbClr val="1c1c1c"/>
              </a:solidFill>
              <a:latin typeface="Source Sans Pro Semibold"/>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provides a set of core libraries that enable developers to write Android       apps using the Java programming language</a:t>
            </a:r>
            <a:endParaRPr b="0" lang="en-US" sz="1800" spc="-1" strike="noStrike">
              <a:solidFill>
                <a:srgbClr val="1c1c1c"/>
              </a:solidFill>
              <a:latin typeface="Source Sans Pro Light"/>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Dalvik virtual machine, which enables every Android application to run in   its own process, with its own instance of the Dalvik virtual machine</a:t>
            </a:r>
            <a:endParaRPr b="0" lang="en-US" sz="1800" spc="-1" strike="noStrike">
              <a:solidFill>
                <a:srgbClr val="1c1c1c"/>
              </a:solidFill>
              <a:latin typeface="Source Sans Pro Light"/>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Android applications are compiled into the Dalvik executables</a:t>
            </a:r>
            <a:endParaRPr b="0" lang="en-US" sz="1800" spc="-1" strike="noStrike">
              <a:solidFill>
                <a:srgbClr val="1c1c1c"/>
              </a:solidFill>
              <a:latin typeface="Source Sans Pro Light"/>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60000" y="360000"/>
            <a:ext cx="9360000" cy="900000"/>
          </a:xfrm>
          <a:prstGeom prst="rect">
            <a:avLst/>
          </a:prstGeom>
          <a:noFill/>
          <a:ln>
            <a:noFill/>
          </a:ln>
        </p:spPr>
        <p:txBody>
          <a:bodyPr lIns="0" rIns="0" tIns="0" bIns="0" anchor="b"/>
          <a:p>
            <a:endParaRPr b="1" lang="en-US" sz="3200" spc="-1" strike="noStrike">
              <a:solidFill>
                <a:srgbClr val="ffffff"/>
              </a:solidFill>
              <a:latin typeface="Source Sans Pro Black"/>
            </a:endParaRPr>
          </a:p>
        </p:txBody>
      </p:sp>
      <p:sp>
        <p:nvSpPr>
          <p:cNvPr id="150"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Application Framework</a:t>
            </a:r>
            <a:endParaRPr b="0" lang="en-US" sz="2000" spc="-1" strike="noStrike">
              <a:solidFill>
                <a:srgbClr val="1c1c1c"/>
              </a:solidFill>
              <a:latin typeface="Source Sans Pro Semibold"/>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Exposes the various capabilities of the Android OS to application                 developers so that they can make use of them in their applications</a:t>
            </a:r>
            <a:endParaRPr b="0" lang="en-US" sz="1800" spc="-1" strike="noStrike">
              <a:solidFill>
                <a:srgbClr val="1c1c1c"/>
              </a:solidFill>
              <a:latin typeface="Source Sans Pro Light"/>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This is all written in java. These applications include the ones that come    with a phone or which you will be developing soon. </a:t>
            </a:r>
            <a:endParaRPr b="0" lang="en-US" sz="1800" spc="-1" strike="noStrike">
              <a:solidFill>
                <a:srgbClr val="1c1c1c"/>
              </a:solidFill>
              <a:latin typeface="Source Sans Pro Light"/>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Applications</a:t>
            </a:r>
            <a:endParaRPr b="0" lang="en-US" sz="2000" spc="-1" strike="noStrike">
              <a:solidFill>
                <a:srgbClr val="1c1c1c"/>
              </a:solidFill>
              <a:latin typeface="Source Sans Pro Semibold"/>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Includes applications that ship with the Android device</a:t>
            </a:r>
            <a:endParaRPr b="0" lang="en-US" sz="1800" spc="-1" strike="noStrike">
              <a:solidFill>
                <a:srgbClr val="1c1c1c"/>
              </a:solidFill>
              <a:latin typeface="Source Sans Pro Light"/>
            </a:endParaRPr>
          </a:p>
          <a:p>
            <a:pPr lvl="2" marL="576000">
              <a:spcAft>
                <a:spcPts val="850"/>
              </a:spcAft>
              <a:buClr>
                <a:srgbClr val="000000"/>
              </a:buClr>
              <a:buSzPct val="45000"/>
              <a:buFont typeface="Wingdings" charset="2"/>
              <a:buChar char=""/>
            </a:pPr>
            <a:r>
              <a:rPr b="0" lang="en-US" sz="1800" spc="-1" strike="noStrike">
                <a:solidFill>
                  <a:srgbClr val="1c1c1c"/>
                </a:solidFill>
                <a:latin typeface="Source Sans Pro Light"/>
              </a:rPr>
              <a:t> </a:t>
            </a:r>
            <a:r>
              <a:rPr b="0" lang="en-US" sz="1800" spc="-1" strike="noStrike">
                <a:solidFill>
                  <a:srgbClr val="1c1c1c"/>
                </a:solidFill>
                <a:latin typeface="Source Sans Pro Light"/>
              </a:rPr>
              <a:t>as well as applications that you download and install from play store</a:t>
            </a:r>
            <a:endParaRPr b="0" lang="en-US" sz="1800" spc="-1" strike="noStrike">
              <a:solidFill>
                <a:srgbClr val="1c1c1c"/>
              </a:solidFill>
              <a:latin typeface="Source Sans Pro Light"/>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Android Life Cycle</a:t>
            </a:r>
            <a:endParaRPr b="1" lang="en-US" sz="3200" spc="-1" strike="noStrike">
              <a:solidFill>
                <a:srgbClr val="ffffff"/>
              </a:solidFill>
              <a:latin typeface="Source Sans Pro Black"/>
            </a:endParaRPr>
          </a:p>
        </p:txBody>
      </p:sp>
      <p:pic>
        <p:nvPicPr>
          <p:cNvPr id="152" name="" descr=""/>
          <p:cNvPicPr/>
          <p:nvPr/>
        </p:nvPicPr>
        <p:blipFill>
          <a:blip r:embed="rId1"/>
          <a:stretch/>
        </p:blipFill>
        <p:spPr>
          <a:xfrm>
            <a:off x="1756800" y="1645920"/>
            <a:ext cx="6749640" cy="57607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Application programming interface (API)</a:t>
            </a:r>
            <a:endParaRPr b="1" lang="en-US" sz="3200" spc="-1" strike="noStrike">
              <a:solidFill>
                <a:srgbClr val="ffffff"/>
              </a:solidFill>
              <a:latin typeface="Source Sans Pro Black"/>
            </a:endParaRPr>
          </a:p>
        </p:txBody>
      </p:sp>
      <p:sp>
        <p:nvSpPr>
          <p:cNvPr id="154"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In computer programming, an application programming interface (API) is a set of subroutine definitions, communication protocols, and tools for building software. In general terms, it is a set of clearly defined methods of communication between various components.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(This is what Wikipedia says)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Just as a graphical user interface (GUI) makes it easier for people to use programs, application programming interfaces make it easier for developers to use certain technologies in building applications. By abstracting the underlying implementation and only exposing objects or actions the developer needs, an API simplifies programming.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For ex – Teleduino API.</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Teleduino API</a:t>
            </a:r>
            <a:endParaRPr b="1" lang="en-US" sz="3200" spc="-1" strike="noStrike">
              <a:solidFill>
                <a:srgbClr val="ffffff"/>
              </a:solidFill>
              <a:latin typeface="Source Sans Pro Black"/>
            </a:endParaRPr>
          </a:p>
        </p:txBody>
      </p:sp>
      <p:sp>
        <p:nvSpPr>
          <p:cNvPr id="156"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Teleduino converts your ethernet enabled Arduino into a powerful and versatile tool for interacting with devices over the internet. Not only that, but it makes it quick and easy. </a:t>
            </a:r>
            <a:endParaRPr b="0" lang="en-US" sz="2000" spc="-1" strike="noStrike">
              <a:solidFill>
                <a:srgbClr val="1c1c1c"/>
              </a:solidFill>
              <a:latin typeface="Source Sans Pro Semibold"/>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Tasks you can perform</a:t>
            </a:r>
            <a:endParaRPr b="1" lang="en-US" sz="3200" spc="-1" strike="noStrike">
              <a:solidFill>
                <a:srgbClr val="ffffff"/>
              </a:solidFill>
              <a:latin typeface="Source Sans Pro Black"/>
            </a:endParaRPr>
          </a:p>
        </p:txBody>
      </p:sp>
      <p:sp>
        <p:nvSpPr>
          <p:cNvPr id="158" name="TextShape 2"/>
          <p:cNvSpPr txBox="1"/>
          <p:nvPr/>
        </p:nvSpPr>
        <p:spPr>
          <a:xfrm>
            <a:off x="360000" y="1446480"/>
            <a:ext cx="9180000" cy="4680000"/>
          </a:xfrm>
          <a:prstGeom prst="rect">
            <a:avLst/>
          </a:prstGeom>
          <a:noFill/>
          <a:ln>
            <a:noFill/>
          </a:ln>
        </p:spPr>
        <p:txBody>
          <a:bodyPr lIns="0" rIns="0" tIns="0" bIns="0">
            <a:normAutofit/>
          </a:bodyPr>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Reset, ping, get uptime, get free memory.</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Define pin modes, set digital outputs, set analog outputs, read digital inputs, read analog inputs, or read all inputs with a single API call.</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Define up to 2 'banks' (4 for the Mega) of shift registers. Each 'bank' can contain up to 32 cascaded shift registers, giving a total of 512 digital outputs (1024 for the Mega).</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Shift register outputs can be set, or merged, and expire times can be set on merges (you could set an output(s) high for X number of milliseconds).</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Define, and read and write from serial port (4 for the Mega).</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Read and write from EEPROM.</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Define and position up to 6 servos (48 for the Mega).</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Interface with I2C (TWI) sensors and devices.</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Set preset values for the above functions, which get set during boot. Preset values are stored in the first 178 bytes of the EEPROM (413 for the Mega).</a:t>
            </a:r>
            <a:endParaRPr b="0" lang="en-US" sz="2000" spc="-1" strike="noStrike">
              <a:solidFill>
                <a:srgbClr val="1c1c1c"/>
              </a:solidFill>
              <a:latin typeface="Source Sans Pro Semibold"/>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What is Android?</a:t>
            </a:r>
            <a:endParaRPr b="1" lang="en-US" sz="3200" spc="-1" strike="noStrike">
              <a:solidFill>
                <a:srgbClr val="ffffff"/>
              </a:solidFill>
              <a:latin typeface="Source Sans Pro Black"/>
            </a:endParaRPr>
          </a:p>
        </p:txBody>
      </p:sp>
      <p:sp>
        <p:nvSpPr>
          <p:cNvPr id="132" name="TextShape 2"/>
          <p:cNvSpPr txBox="1"/>
          <p:nvPr/>
        </p:nvSpPr>
        <p:spPr>
          <a:xfrm>
            <a:off x="365760" y="1903680"/>
            <a:ext cx="9180000" cy="4680000"/>
          </a:xfrm>
          <a:prstGeom prst="rect">
            <a:avLst/>
          </a:prstGeom>
          <a:noFill/>
          <a:ln>
            <a:noFill/>
          </a:ln>
        </p:spPr>
        <p:txBody>
          <a:bodyPr lIns="0" rIns="0" tIns="0" bIns="0">
            <a:normAutofit/>
          </a:bodyPr>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Android is a mobile operating system that is based on a modified version of Linux</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originally developed by a startup of the same name, Android, Inc</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In 2005 Google purchased Android</a:t>
            </a:r>
            <a:endParaRPr b="0" lang="en-US" sz="2000" spc="-1" strike="noStrike">
              <a:solidFill>
                <a:srgbClr val="1c1c1c"/>
              </a:solidFill>
              <a:latin typeface="Source Sans Pro Semibold"/>
            </a:endParaRPr>
          </a:p>
          <a:p>
            <a:pPr>
              <a:spcAft>
                <a:spcPts val="876"/>
              </a:spcAft>
              <a:buClr>
                <a:srgbClr val="000000"/>
              </a:buClr>
              <a:buSzPct val="45000"/>
              <a:buFont typeface="Wingdings" charset="2"/>
              <a:buChar char=""/>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Free and Open source software</a:t>
            </a:r>
            <a:endParaRPr b="0" lang="en-US" sz="2000" spc="-1" strike="noStrike">
              <a:solidFill>
                <a:srgbClr val="1c1c1c"/>
              </a:solidFill>
              <a:latin typeface="Source Sans Pro Semibold"/>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 </a:t>
            </a:r>
            <a:r>
              <a:rPr b="1" lang="en-US" sz="3200" spc="-1" strike="noStrike">
                <a:solidFill>
                  <a:srgbClr val="ffffff"/>
                </a:solidFill>
                <a:latin typeface="Source Sans Pro Black"/>
              </a:rPr>
              <a:t>Application Fundamentals </a:t>
            </a:r>
            <a:endParaRPr b="1" lang="en-US" sz="3200" spc="-1" strike="noStrike">
              <a:solidFill>
                <a:srgbClr val="ffffff"/>
              </a:solidFill>
              <a:latin typeface="Source Sans Pro Black"/>
            </a:endParaRPr>
          </a:p>
        </p:txBody>
      </p:sp>
      <p:sp>
        <p:nvSpPr>
          <p:cNvPr id="134"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1" lang="en-US" sz="2000" spc="-1" strike="noStrike">
                <a:solidFill>
                  <a:srgbClr val="1c1c1c"/>
                </a:solidFill>
                <a:latin typeface="Source Sans Pro Semibold"/>
              </a:rPr>
              <a:t>Android apps can be written using Kotlin, Java, and C++ languages. The Android SDK tools compile your code along with any data and resource files into an APK, an Android package, which is an archive file with an .apk suffix. One APK file contains all the contents of an Android app and is the file that Android-powered devices use to install the app.</a:t>
            </a:r>
            <a:endParaRPr b="0" lang="en-US" sz="2000" spc="-1" strike="noStrike">
              <a:solidFill>
                <a:srgbClr val="1c1c1c"/>
              </a:solidFill>
              <a:latin typeface="Source Sans Pro Semibo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1440" y="1554480"/>
            <a:ext cx="9332640" cy="629424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Each Android app lives in its own security sandbox, protected by the following Android security features: </a:t>
            </a:r>
            <a:b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The Android operating system is a multi-user Linux system in which each app is a different user.</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By default, the system assigns each app a unique Linux user ID (the ID is used only by the system and is unknown to the app). The system sets permissions for all the files in an app so that only the user ID assigned to that app can access them.</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Each process has its own virtual machine (VM), so an app's code runs in isolation from other apps.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By default, every app runs in its own Linux process. The Android system starts the process when any of the app's components need to be executed, and then shuts down the process when it's no longer needed or when the system must recover memory for other apps.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The Android system implements the principle of least privilege.</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It's possible to arrange for two apps to share the same Linux user ID, in which case they are able to access each other's files. To conserve system resources, apps with the same user ID can also arrange to run in the same Linux process and share the same VM. The apps must also be signed with the same certificate.</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An app can request permission to access device data such as the user's contacts, SMS messages, the mountable storage (SD card), camera, and Bluetooth. The user has to explicitly grant these permissions.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App components</a:t>
            </a:r>
            <a:endParaRPr b="1" lang="en-US" sz="3200" spc="-1" strike="noStrike">
              <a:solidFill>
                <a:srgbClr val="ffffff"/>
              </a:solidFill>
              <a:latin typeface="Source Sans Pro Black"/>
            </a:endParaRPr>
          </a:p>
        </p:txBody>
      </p:sp>
      <p:sp>
        <p:nvSpPr>
          <p:cNvPr id="138"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App components are the essential building blocks of an Android app. Each component is an entry point through which the system or a user can enter your app. Some components depend on others.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There are four different types of app components: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Activities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Services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Broadcast receivers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r>
              <a:rPr b="0" lang="en-US" sz="2000" spc="-1" strike="noStrike">
                <a:solidFill>
                  <a:srgbClr val="1c1c1c"/>
                </a:solidFill>
                <a:latin typeface="Source Sans Pro Semibold"/>
              </a:rPr>
              <a:t>Content providers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Each type serves a distinct purpose and has a distinct lifecycle that defines how the component is created and destroyed. The following sections describe the four types of app components.</a:t>
            </a:r>
            <a:endParaRPr b="0" lang="en-US" sz="2000" spc="-1" strike="noStrike">
              <a:solidFill>
                <a:srgbClr val="1c1c1c"/>
              </a:solidFill>
              <a:latin typeface="Source Sans Pro Semibold"/>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Activities</a:t>
            </a:r>
            <a:endParaRPr b="1" lang="en-US" sz="3200" spc="-1" strike="noStrike">
              <a:solidFill>
                <a:srgbClr val="ffffff"/>
              </a:solidFill>
              <a:latin typeface="Source Sans Pro Black"/>
            </a:endParaRPr>
          </a:p>
        </p:txBody>
      </p:sp>
      <p:sp>
        <p:nvSpPr>
          <p:cNvPr id="140"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An activity is the entry point for interacting with the user. It represents a single screen with a user interface. For example, an email app might have one activity that shows a list of new emails, another activity to compose an email, and another activity for reading emails. Although the activities work together to form a cohesive user experience in the email app, each one is independent of the others. As such, a different app can start any one of these activities if the email app allows it. For example, a camera app can start the activity in the email app that composes new mail to allow the user to share a picture. An activity facilitates the following key interactions between system and app</a:t>
            </a:r>
            <a:br/>
            <a:r>
              <a:rPr b="0" lang="en-US" sz="2000" spc="-1" strike="noStrike">
                <a:solidFill>
                  <a:srgbClr val="1c1c1c"/>
                </a:solidFill>
                <a:latin typeface="Source Sans Pro Semibold"/>
              </a:rPr>
              <a:t>You implement an activity as a subclass of the Activity class.</a:t>
            </a:r>
            <a:endParaRPr b="0" lang="en-US" sz="2000" spc="-1" strike="noStrike">
              <a:solidFill>
                <a:srgbClr val="1c1c1c"/>
              </a:solidFill>
              <a:latin typeface="Source Sans Pro Semibold"/>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Activating components</a:t>
            </a:r>
            <a:endParaRPr b="1" lang="en-US" sz="3200" spc="-1" strike="noStrike">
              <a:solidFill>
                <a:srgbClr val="ffffff"/>
              </a:solidFill>
              <a:latin typeface="Source Sans Pro Black"/>
            </a:endParaRPr>
          </a:p>
        </p:txBody>
      </p:sp>
      <p:sp>
        <p:nvSpPr>
          <p:cNvPr id="142"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Three of the four component types—activities, services, and broadcast receivers—are activated by an asynchronous message called an intent. Intents bind individual components to each other at runtime. You can think of them as the messengers that request an action from other components, whether the component belongs to your app or another.</a:t>
            </a:r>
            <a:endParaRPr b="0" lang="en-US" sz="2000" spc="-1" strike="noStrike">
              <a:solidFill>
                <a:srgbClr val="1c1c1c"/>
              </a:solidFill>
              <a:latin typeface="Source Sans Pro Semibold"/>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Android Architecture</a:t>
            </a:r>
            <a:endParaRPr b="1" lang="en-US" sz="3200" spc="-1" strike="noStrike">
              <a:solidFill>
                <a:srgbClr val="ffffff"/>
              </a:solidFill>
              <a:latin typeface="Source Sans Pro Black"/>
            </a:endParaRPr>
          </a:p>
        </p:txBody>
      </p:sp>
      <p:sp>
        <p:nvSpPr>
          <p:cNvPr id="144" name="TextShape 2"/>
          <p:cNvSpPr txBox="1"/>
          <p:nvPr/>
        </p:nvSpPr>
        <p:spPr>
          <a:xfrm>
            <a:off x="360000" y="1980000"/>
            <a:ext cx="9180000" cy="4680000"/>
          </a:xfrm>
          <a:prstGeom prst="rect">
            <a:avLst/>
          </a:prstGeom>
          <a:noFill/>
          <a:ln>
            <a:noFill/>
          </a:ln>
        </p:spPr>
        <p:txBody>
          <a:bodyPr lIns="0" rIns="0" tIns="0" bIns="0">
            <a:normAutofit/>
          </a:bodyPr>
          <a:p>
            <a:pPr>
              <a:spcAft>
                <a:spcPts val="876"/>
              </a:spcAft>
            </a:pPr>
            <a:r>
              <a:rPr b="0" lang="en-US" sz="2000" spc="-1" strike="noStrike">
                <a:solidFill>
                  <a:srgbClr val="1c1c1c"/>
                </a:solidFill>
                <a:latin typeface="Source Sans Pro Semibold"/>
              </a:rPr>
              <a:t>The software stack is split into 5 layers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1) The application layer</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2) The application framework</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3) The android runtime </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4) Libraries</a:t>
            </a:r>
            <a:endParaRPr b="0" lang="en-US" sz="2000" spc="-1" strike="noStrike">
              <a:solidFill>
                <a:srgbClr val="1c1c1c"/>
              </a:solidFill>
              <a:latin typeface="Source Sans Pro Semibold"/>
            </a:endParaRPr>
          </a:p>
          <a:p>
            <a:pPr>
              <a:spcAft>
                <a:spcPts val="876"/>
              </a:spcAft>
            </a:pPr>
            <a:r>
              <a:rPr b="0" lang="en-US" sz="2000" spc="-1" strike="noStrike">
                <a:solidFill>
                  <a:srgbClr val="1c1c1c"/>
                </a:solidFill>
                <a:latin typeface="Source Sans Pro Semibold"/>
              </a:rPr>
              <a:t>5) Linux Kernel</a:t>
            </a:r>
            <a:endParaRPr b="0" lang="en-US" sz="2000" spc="-1" strike="noStrike">
              <a:solidFill>
                <a:srgbClr val="1c1c1c"/>
              </a:solidFill>
              <a:latin typeface="Source Sans Pro Semibold"/>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721</TotalTime>
  <Application>LibreOffice/5.4.7.2$Linux_X86_64 LibreOffice_project/c838ef25c16710f8838b1faec480ebba495259d0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2018-08-27T18:48:23Z</dcterms:created>
  <dc:creator/>
  <dc:description/>
  <dc:language>en-US</dc:language>
  <cp:lastModifiedBy/>
  <dcterms:modified xsi:type="dcterms:W3CDTF">2018-08-30T09:40:50Z</dcterms:modified>
  <cp:revision>3</cp:revision>
  <dc:subject/>
  <dc:title>Alizarin</dc:title>
</cp:coreProperties>
</file>