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300" r:id="rId10"/>
    <p:sldId id="301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6" r:id="rId27"/>
    <p:sldId id="283" r:id="rId28"/>
    <p:sldId id="284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35" r:id="rId52"/>
    <p:sldId id="336" r:id="rId53"/>
    <p:sldId id="315" r:id="rId54"/>
    <p:sldId id="316" r:id="rId55"/>
    <p:sldId id="317" r:id="rId56"/>
    <p:sldId id="337" r:id="rId57"/>
    <p:sldId id="338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C9B43-6C86-4105-AE8A-26C6AC82A91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B555-7100-4285-9AD5-4C99DEA7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7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5B555-7100-4285-9AD5-4C99DEA7EC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0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461F-61FE-4D81-8611-0097AAEF7B68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2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E650-B1F9-41B7-A814-30DF5D824348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8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AA3-ECFC-423D-9D1F-F2B307D4D685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5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6075-E8DF-4742-8C24-79E95A67D237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8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2289-7CF1-4619-A455-B0B4017B374E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DEA8-FDD0-47AB-9B1E-6412E7EC60D7}" type="datetime1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6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D6ED-9C9A-4467-8EC7-039C0829B3DE}" type="datetime1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1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30DE-6A64-4BEE-8EF3-DF084BEA05C1}" type="datetime1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CAAF-2F01-498F-89B0-DB7EA8EC2343}" type="datetime1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0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F7E6-27E1-42EF-8BDB-5661503F4C2D}" type="datetime1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5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6676-04F5-493E-A02A-6B73A4AE7951}" type="datetime1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7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69F45-234F-4D98-8AAE-7ED1F80960E9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9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oc.python.org/2/library/datetim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py.org/scipylib/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rcs.bu.edu/examples/python/data_analysis/dataScience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55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 err="1" smtClean="0"/>
              <a:t>nootebook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#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On the Shared Computing Cluster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[scc1 ~]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97" y="3263448"/>
            <a:ext cx="10273934" cy="246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9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2576" y="1865480"/>
            <a:ext cx="15408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Python Libraries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23276" y="1865480"/>
            <a:ext cx="8491513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#Import Python Libraries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mport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mpl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seaborn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2516" y="1773836"/>
            <a:ext cx="10160166" cy="1918741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92516" y="1773836"/>
            <a:ext cx="0" cy="1918741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2516" y="4947793"/>
            <a:ext cx="853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Shift+Enter</a:t>
            </a:r>
            <a:r>
              <a:rPr lang="en-US" dirty="0" smtClean="0"/>
              <a:t> to execute the </a:t>
            </a:r>
            <a:r>
              <a:rPr lang="en-US" i="1" dirty="0" err="1" smtClean="0"/>
              <a:t>jupyter</a:t>
            </a:r>
            <a:r>
              <a:rPr lang="en-US" dirty="0" smtClean="0"/>
              <a:t> 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7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using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#Read csv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</a:p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rcs.bu.edu/examples/python/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data_analysis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/Salaries.csv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560" y="3538091"/>
            <a:ext cx="114125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a number of pandas commands to read other data formats: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('myfile.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sheet_name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='Sheet1',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=None,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na_values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=['NA'])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pd.read_stata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myfile.dta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pd.read_sas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('myfile.sas7bdat')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pd.read_hdf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('myfile.h5','df')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3986" y="2574376"/>
            <a:ext cx="954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Note: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 above command has many optional arguments to fine-tune the data import process.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27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data 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#List first 5 records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df.head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520" y="2797367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Out[3]: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091" y="2797367"/>
            <a:ext cx="3261643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7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Try to read the first 10, 20, 50 records;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Can you guess how to view the last few records;             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Hint:</a:t>
            </a: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659" y="3212891"/>
            <a:ext cx="971733" cy="68704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627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 data types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045177"/>
              </p:ext>
            </p:extLst>
          </p:nvPr>
        </p:nvGraphicFramePr>
        <p:xfrm>
          <a:off x="838200" y="1690688"/>
          <a:ext cx="9153729" cy="4432090"/>
        </p:xfrm>
        <a:graphic>
          <a:graphicData uri="http://schemas.openxmlformats.org/drawingml/2006/table">
            <a:tbl>
              <a:tblPr/>
              <a:tblGrid>
                <a:gridCol w="3051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1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1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Pandas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Native Python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30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object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string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The most general dtype. Will be assigned to your column if column has mixed types (numbers and strings).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int64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characters. 64 refers to the memory allocated to hold this character.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009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 with decimals. If a column contains numbers and NaNs(see below), pandas will default to float64, in case your missing value has a decimal.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datetime64, timedelta[ns]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N/A (but see the </a:t>
                      </a:r>
                      <a:r>
                        <a:rPr lang="en-US" sz="1600" u="none" strike="noStrike" dirty="0" err="1">
                          <a:solidFill>
                            <a:srgbClr val="337AB7"/>
                          </a:solidFill>
                          <a:effectLst/>
                          <a:hlinkClick r:id="rId2"/>
                        </a:rPr>
                        <a:t>datetime</a:t>
                      </a:r>
                      <a:r>
                        <a:rPr lang="en-US" sz="1600" dirty="0">
                          <a:effectLst/>
                        </a:rPr>
                        <a:t> module in Python’s standard library)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Values meant to hold time data. Look into these for time series experiments.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4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a particular column type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520" y="2607492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('int64')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0527" y="3386978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[5]: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6417" y="3386978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types for all the columns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df.dtypes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024" y="431886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913" y="4360681"/>
            <a:ext cx="3227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rank             </a:t>
            </a:r>
          </a:p>
          <a:p>
            <a:r>
              <a:rPr lang="en-US" dirty="0" smtClean="0"/>
              <a:t>discipline  </a:t>
            </a:r>
            <a:endParaRPr lang="en-US" dirty="0"/>
          </a:p>
          <a:p>
            <a:r>
              <a:rPr lang="en-US" dirty="0" err="1" smtClean="0"/>
              <a:t>phd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service      </a:t>
            </a:r>
            <a:endParaRPr lang="en-US" dirty="0"/>
          </a:p>
          <a:p>
            <a:r>
              <a:rPr lang="en-US" dirty="0"/>
              <a:t>sex              </a:t>
            </a:r>
          </a:p>
          <a:p>
            <a:r>
              <a:rPr lang="en-US" dirty="0"/>
              <a:t>salary         </a:t>
            </a:r>
          </a:p>
          <a:p>
            <a:r>
              <a:rPr lang="en-US" dirty="0" err="1"/>
              <a:t>dtype</a:t>
            </a:r>
            <a:r>
              <a:rPr lang="en-US" dirty="0"/>
              <a:t>: object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20380" y="4358185"/>
            <a:ext cx="3227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  <a:p>
            <a:r>
              <a:rPr lang="en-US" dirty="0" smtClean="0"/>
              <a:t>object</a:t>
            </a:r>
            <a:endParaRPr lang="en-US" dirty="0"/>
          </a:p>
          <a:p>
            <a:r>
              <a:rPr lang="en-US" dirty="0" smtClean="0"/>
              <a:t>int64</a:t>
            </a:r>
            <a:endParaRPr lang="en-US" dirty="0"/>
          </a:p>
          <a:p>
            <a:r>
              <a:rPr lang="en-US" dirty="0" smtClean="0"/>
              <a:t>int64</a:t>
            </a:r>
            <a:endParaRPr lang="en-US" dirty="0"/>
          </a:p>
          <a:p>
            <a:r>
              <a:rPr lang="en-US" dirty="0" smtClean="0"/>
              <a:t>object</a:t>
            </a:r>
            <a:endParaRPr lang="en-US" dirty="0"/>
          </a:p>
          <a:p>
            <a:r>
              <a:rPr lang="en-US" dirty="0" smtClean="0"/>
              <a:t>int64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03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Frames attributes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748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 objects have </a:t>
            </a:r>
            <a:r>
              <a:rPr lang="en-US" i="1" dirty="0" smtClean="0"/>
              <a:t>attributes</a:t>
            </a:r>
            <a:r>
              <a:rPr lang="en-US" dirty="0" smtClean="0"/>
              <a:t> and </a:t>
            </a:r>
            <a:r>
              <a:rPr lang="en-US" i="1" dirty="0" smtClean="0"/>
              <a:t>methods</a:t>
            </a:r>
            <a:r>
              <a:rPr lang="en-US" dirty="0" smtClean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027669"/>
              </p:ext>
            </p:extLst>
          </p:nvPr>
        </p:nvGraphicFramePr>
        <p:xfrm>
          <a:off x="927725" y="2363450"/>
          <a:ext cx="8431134" cy="349270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00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0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df.attribute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the types of the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the column names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705">
                <a:tc>
                  <a:txBody>
                    <a:bodyPr/>
                    <a:lstStyle/>
                    <a:p>
                      <a:r>
                        <a:rPr lang="en-US" dirty="0" smtClean="0"/>
                        <a:t>axes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the row labels</a:t>
                      </a:r>
                      <a:r>
                        <a:rPr lang="en-US" baseline="0" dirty="0" smtClean="0"/>
                        <a:t> and column names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69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dimensions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elements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 smtClean="0"/>
                        <a:t>shape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 tuple</a:t>
                      </a:r>
                      <a:r>
                        <a:rPr lang="en-US" baseline="0" dirty="0" smtClean="0"/>
                        <a:t> representing the dimensionality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numpy</a:t>
                      </a:r>
                      <a:r>
                        <a:rPr lang="en-US" baseline="0" dirty="0" smtClean="0"/>
                        <a:t> representation of the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849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Find how many records this data frame has;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How many elements are there?    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What are the column names?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What types of columns we have in this data frame?</a:t>
            </a:r>
            <a:endParaRPr lang="en-US" sz="2400" dirty="0"/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0485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Frames methods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27113"/>
              </p:ext>
            </p:extLst>
          </p:nvPr>
        </p:nvGraphicFramePr>
        <p:xfrm>
          <a:off x="927725" y="2418414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df.method</a:t>
                      </a:r>
                      <a:r>
                        <a:rPr lang="en-US" sz="2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smtClean="0"/>
                        <a:t>head( [n] ), tail( [n]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first/last</a:t>
                      </a:r>
                      <a:r>
                        <a:rPr lang="en-US" baseline="0" dirty="0" smtClean="0"/>
                        <a:t> n rows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smtClean="0"/>
                        <a:t>describe()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 descriptive statistics (for numeric columns only)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 smtClean="0"/>
                        <a:t>max(), 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max/min</a:t>
                      </a:r>
                      <a:r>
                        <a:rPr lang="en-US" baseline="0" dirty="0" smtClean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smtClean="0"/>
                        <a:t>mean(), median()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mean/median</a:t>
                      </a:r>
                      <a:r>
                        <a:rPr lang="en-US" baseline="0" dirty="0" smtClean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deviation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smtClean="0"/>
                        <a:t>sample([n])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 random sample of the</a:t>
                      </a:r>
                      <a:r>
                        <a:rPr lang="en-US" baseline="0" dirty="0" smtClean="0"/>
                        <a:t> data frame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dropna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all the records with missing 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1610741"/>
            <a:ext cx="748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Unlike attributes, python methods have </a:t>
            </a:r>
            <a:r>
              <a:rPr lang="en-US" i="1" dirty="0" smtClean="0"/>
              <a:t>parenthesis.</a:t>
            </a:r>
          </a:p>
          <a:p>
            <a:r>
              <a:rPr lang="en-US" dirty="0" smtClean="0"/>
              <a:t>All attributes and methods can be listed with a </a:t>
            </a:r>
            <a:r>
              <a:rPr lang="en-US" i="1" dirty="0" err="1" smtClean="0"/>
              <a:t>dir</a:t>
            </a:r>
            <a:r>
              <a:rPr lang="en-US" i="1" dirty="0" smtClean="0"/>
              <a:t>() </a:t>
            </a:r>
            <a:r>
              <a:rPr lang="en-US" dirty="0" smtClean="0"/>
              <a:t>function: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98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Many popular Python toolboxes/libraries:</a:t>
            </a:r>
          </a:p>
          <a:p>
            <a:pPr lvl="1"/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Visualization libraries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atplotlib</a:t>
            </a:r>
            <a:endParaRPr lang="en-US" dirty="0" smtClean="0"/>
          </a:p>
          <a:p>
            <a:pPr lvl="1"/>
            <a:r>
              <a:rPr lang="en-US" dirty="0" err="1" smtClean="0"/>
              <a:t>Seaborn</a:t>
            </a: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                                                     and many more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</a:t>
            </a:fld>
            <a:endParaRPr lang="en-US"/>
          </a:p>
        </p:txBody>
      </p:sp>
      <p:sp>
        <p:nvSpPr>
          <p:cNvPr id="6" name="Folded Corner 5"/>
          <p:cNvSpPr/>
          <p:nvPr/>
        </p:nvSpPr>
        <p:spPr>
          <a:xfrm>
            <a:off x="4364736" y="2383536"/>
            <a:ext cx="2584704" cy="19812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38472" y="2846832"/>
            <a:ext cx="223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All these libraries are installed on the SCC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73478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Give the summary for the numeric columns in the dataset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Calculate standard deviation for all numeric columns;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What are the mean values of the first 50 records in the dataset?</a:t>
            </a: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Hint: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use head() method to subset the first 50 records and then calculate the mean</a:t>
            </a: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5685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 column in a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Method 1:   </a:t>
            </a:r>
            <a:r>
              <a:rPr lang="en-US" dirty="0" smtClean="0"/>
              <a:t>Subset the data frame using column name: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</a:t>
            </a:r>
            <a:r>
              <a:rPr lang="en-US" dirty="0" err="1" smtClean="0"/>
              <a:t>df</a:t>
            </a:r>
            <a:r>
              <a:rPr lang="en-US" dirty="0" smtClean="0"/>
              <a:t>['sex']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Method 2</a:t>
            </a:r>
            <a:r>
              <a:rPr lang="en-US" dirty="0" smtClean="0"/>
              <a:t>:   Use the column name as an attribute: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</a:t>
            </a:r>
            <a:r>
              <a:rPr lang="en-US" dirty="0" err="1" smtClean="0"/>
              <a:t>df.sex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there is an attribute 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rank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pandas data frames, so to select a column with a name "rank" we should use method 1.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7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Calculate the basic statistics for the </a:t>
            </a:r>
            <a:r>
              <a:rPr lang="en-US" sz="2400" i="1" dirty="0" smtClean="0"/>
              <a:t>salary</a:t>
            </a:r>
            <a:r>
              <a:rPr lang="en-US" sz="2400" dirty="0" smtClean="0"/>
              <a:t> column;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Find how many values in the </a:t>
            </a:r>
            <a:r>
              <a:rPr lang="en-US" sz="2400" i="1" dirty="0" smtClean="0"/>
              <a:t>salary</a:t>
            </a:r>
            <a:r>
              <a:rPr lang="en-US" sz="2400" dirty="0" smtClean="0"/>
              <a:t> column (use </a:t>
            </a:r>
            <a:r>
              <a:rPr lang="en-US" sz="2400" i="1" dirty="0" smtClean="0"/>
              <a:t>count</a:t>
            </a:r>
            <a:r>
              <a:rPr lang="en-US" sz="2400" dirty="0" smtClean="0"/>
              <a:t> method);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Calculate the average salary;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1018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 </a:t>
            </a:r>
            <a:r>
              <a:rPr lang="en-US" i="1" dirty="0" err="1" smtClean="0"/>
              <a:t>groupby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1361272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 smtClean="0"/>
              <a:t>Using "group by" method we can: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Split the data into groups based on some criteria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Calculate statistics (or apply a function) to each group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Similar to </a:t>
            </a:r>
            <a:r>
              <a:rPr lang="en-US" sz="2400" dirty="0" err="1" smtClean="0"/>
              <a:t>dplyr</a:t>
            </a:r>
            <a:r>
              <a:rPr lang="en-US" sz="2400" dirty="0" smtClean="0"/>
              <a:t>() function in 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2201" y="356258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8091" y="356258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#Group data using rank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354" y="440335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1244" y="440335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value for each numeric column per each group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df_rank.mean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44" y="5244117"/>
            <a:ext cx="3185436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17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 </a:t>
            </a:r>
            <a:r>
              <a:rPr lang="en-US" i="1" dirty="0" err="1" smtClean="0"/>
              <a:t>groupby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86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 smtClean="0"/>
              <a:t>Once </a:t>
            </a:r>
            <a:r>
              <a:rPr lang="en-US" sz="2400" dirty="0" err="1" smtClean="0"/>
              <a:t>groupby</a:t>
            </a:r>
            <a:r>
              <a:rPr lang="en-US" sz="2400" dirty="0" smtClean="0"/>
              <a:t> object is create we can calculate various statistics for each group: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324408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3244085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8913" y="5935512"/>
            <a:ext cx="10217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 single brackets are used to specify the column (e.g. salary), then the output is Pandas Series object. When double brackets are used the output is a Data Frame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4058122"/>
            <a:ext cx="1928027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80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 </a:t>
            </a:r>
            <a:r>
              <a:rPr lang="en-US" i="1" dirty="0" err="1" smtClean="0"/>
              <a:t>groupby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i="1" dirty="0" err="1" smtClean="0"/>
              <a:t>groupby</a:t>
            </a:r>
            <a:r>
              <a:rPr lang="en-US" sz="2400" dirty="0" smtClean="0"/>
              <a:t> performance notes:</a:t>
            </a:r>
          </a:p>
          <a:p>
            <a:pPr lvl="1"/>
            <a:r>
              <a:rPr lang="en-US" sz="2400" dirty="0" smtClean="0"/>
              <a:t>- no grouping/splitting occurs until it's needed. Creating the </a:t>
            </a:r>
            <a:r>
              <a:rPr lang="en-US" sz="2400" i="1" dirty="0" err="1" smtClean="0"/>
              <a:t>groupby</a:t>
            </a:r>
            <a:r>
              <a:rPr lang="en-US" sz="2400" dirty="0" smtClean="0"/>
              <a:t> object only verifies that you have passed a valid mapping</a:t>
            </a:r>
          </a:p>
          <a:p>
            <a:pPr lvl="1"/>
            <a:r>
              <a:rPr lang="en-US" sz="2400" dirty="0" smtClean="0"/>
              <a:t>- by default the group keys are sorted during the </a:t>
            </a:r>
            <a:r>
              <a:rPr lang="en-US" sz="2400" i="1" dirty="0" err="1" smtClean="0"/>
              <a:t>groupby</a:t>
            </a:r>
            <a:r>
              <a:rPr lang="en-US" sz="2400" dirty="0" smtClean="0"/>
              <a:t> operation. You may want to pass sort=False for potential speedup:</a:t>
            </a:r>
          </a:p>
          <a:p>
            <a:pPr>
              <a:lnSpc>
                <a:spcPct val="250000"/>
              </a:lnSpc>
            </a:pPr>
            <a:endParaRPr lang="en-US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03023" y="4867404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4867404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sort=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210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Frame: filtering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subset the data we can apply Boolean indexing. This indexing is commonly known as a filter.  For example if we want to subset the rows in which the salary value is greater than $120K: </a:t>
            </a:r>
          </a:p>
          <a:p>
            <a:pPr>
              <a:lnSpc>
                <a:spcPct val="250000"/>
              </a:lnSpc>
            </a:pPr>
            <a:endParaRPr lang="en-US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03023" y="342306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342306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120000 ]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731" y="588225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621" y="588225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only those rows that contain female professors: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df_f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'sex']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'Female'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1267" y="4296216"/>
            <a:ext cx="10418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Any Boolean operator can be used to subset the data:</a:t>
            </a:r>
            <a:r>
              <a:rPr lang="en-US" sz="2400" dirty="0"/>
              <a:t> </a:t>
            </a:r>
          </a:p>
          <a:p>
            <a:r>
              <a:rPr lang="en-US" sz="2400" dirty="0"/>
              <a:t>&gt;   greater; </a:t>
            </a:r>
            <a:r>
              <a:rPr lang="en-US" sz="2400" dirty="0" smtClean="0"/>
              <a:t>    </a:t>
            </a:r>
            <a:r>
              <a:rPr lang="en-US" sz="2400" dirty="0"/>
              <a:t>&gt;= greater </a:t>
            </a:r>
            <a:r>
              <a:rPr lang="en-US" sz="2400" dirty="0" smtClean="0"/>
              <a:t>or equal;</a:t>
            </a:r>
          </a:p>
          <a:p>
            <a:r>
              <a:rPr lang="en-US" sz="2400" dirty="0" smtClean="0"/>
              <a:t>&lt;   less;           &lt;= less or equal;</a:t>
            </a:r>
          </a:p>
          <a:p>
            <a:r>
              <a:rPr lang="en-US" sz="2400" dirty="0" smtClean="0"/>
              <a:t>== equal;        != not equal;  </a:t>
            </a:r>
          </a:p>
        </p:txBody>
      </p:sp>
    </p:spTree>
    <p:extLst>
      <p:ext uri="{BB962C8B-B14F-4D97-AF65-F5344CB8AC3E}">
        <p14:creationId xmlns:p14="http://schemas.microsoft.com/office/powerpoint/2010/main" val="270616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Slicing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are a number of ways to subset the Data Frame: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one or more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one or more rows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subset of rows and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/>
            <a:r>
              <a:rPr lang="en-US" sz="2400" dirty="0" smtClean="0"/>
              <a:t>Rows and columns can be selected by their position or label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5203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Slicing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selecting one column, it is possible to use single set of brackets, but the resulting object will be  a Series (not a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):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we need to select more than one column and/or make the output to be a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, we should use double brackets: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6400" y="498888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2290" y="498888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69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Selecting rows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we need to select a range of rows, we can specify the range using ":"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position: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Notice that the first row has a position 0, and the last value in the range is omitted:</a:t>
            </a:r>
          </a:p>
          <a:p>
            <a:r>
              <a:rPr lang="en-US" sz="2400" dirty="0" smtClean="0"/>
              <a:t>So for 0:10 range the first 10 rows are returned with the positions starting with 0 and ending with 9</a:t>
            </a:r>
          </a:p>
        </p:txBody>
      </p:sp>
    </p:spTree>
    <p:extLst>
      <p:ext uri="{BB962C8B-B14F-4D97-AF65-F5344CB8AC3E}">
        <p14:creationId xmlns:p14="http://schemas.microsoft.com/office/powerpoint/2010/main" val="11100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NumPy</a:t>
            </a:r>
            <a:r>
              <a:rPr lang="en-US" i="1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introduces objects for multidimensional arrays and matrices, as well as functions that allow to easily perform advanced mathematical and statistical operations on those objects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rovides vectorization of mathematical operations on arrays and matrices which significantly improves the performance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many other python libraries are built on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Num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823" y="127698"/>
            <a:ext cx="17145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5807631"/>
            <a:ext cx="445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http://www.numpy.org/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method </a:t>
            </a:r>
            <a:r>
              <a:rPr lang="en-US" dirty="0" err="1" smtClean="0"/>
              <a:t>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we need to select a range of rows, using their labels we can use method </a:t>
            </a:r>
            <a:r>
              <a:rPr lang="en-US" sz="2400" dirty="0" err="1" smtClean="0"/>
              <a:t>loc</a:t>
            </a:r>
            <a:r>
              <a:rPr lang="en-US" sz="2400" dirty="0" smtClean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rank','sex','salary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693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76" y="3565667"/>
            <a:ext cx="2286319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66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method </a:t>
            </a:r>
            <a:r>
              <a:rPr lang="en-US" dirty="0" err="1" smtClean="0"/>
              <a:t>iloc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we need to select a range of rows and/or columns, using their positions we can use method </a:t>
            </a:r>
            <a:r>
              <a:rPr lang="en-US" sz="2400" dirty="0" err="1" smtClean="0"/>
              <a:t>iloc</a:t>
            </a:r>
            <a:r>
              <a:rPr lang="en-US" sz="2400" dirty="0" smtClean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0, 3, 4, 5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738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3612849"/>
            <a:ext cx="2400508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65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method </a:t>
            </a:r>
            <a:r>
              <a:rPr lang="en-US" dirty="0" err="1" smtClean="0"/>
              <a:t>iloc</a:t>
            </a:r>
            <a:r>
              <a:rPr lang="en-US" dirty="0" smtClean="0"/>
              <a:t> (summary)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8200" y="1797118"/>
            <a:ext cx="10268267" cy="120032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row of a data frame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#(i+1)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 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row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735" y="3269170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column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column 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735" y="4588817"/>
            <a:ext cx="10268267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   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7 rows 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0:2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2 columns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1:3,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#Second through third rows and first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</a:t>
            </a:r>
            <a:r>
              <a:rPr lang="en-US" i="1" baseline="30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6</a:t>
            </a:r>
            <a:r>
              <a:rPr lang="en-US" i="1" baseline="30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 and 2</a:t>
            </a:r>
            <a:r>
              <a:rPr lang="en-US" i="1" baseline="30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4</a:t>
            </a:r>
            <a:r>
              <a:rPr lang="en-US" i="1" baseline="30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columns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44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can sort the data by a value in the column. By default the sorting will occur in ascending order and a new data frame is return.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023" y="31479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8913" y="3147936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new data frame from the original sorted by the column Salary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f_sorted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f_sorted.head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1693" y="42728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4378943"/>
            <a:ext cx="3566469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49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can sort the data using 2 or more columns: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7533" y="256604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8357" y="2566042"/>
            <a:ext cx="10653925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f_sorted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=[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'salary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 ascending = [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48863" y="369098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57" y="3578891"/>
            <a:ext cx="3642676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47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Missing values are marked as </a:t>
            </a:r>
            <a:r>
              <a:rPr lang="en-US" sz="2400" dirty="0" err="1" smtClean="0"/>
              <a:t>NaN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-77533" y="23270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8357" y="2327049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a dataset with missing values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rcs.bu.edu/examples/python/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data_analysis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/flights.csv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91389" y="323799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4501" y="3237992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the rows that have at least one missing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flights[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flights.isnull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().any(axis=1)].head()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80036" y="3992320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01" y="4079954"/>
            <a:ext cx="8740897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02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are a number of methods to deal with missing values in the data frame: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67797"/>
              </p:ext>
            </p:extLst>
          </p:nvPr>
        </p:nvGraphicFramePr>
        <p:xfrm>
          <a:off x="927725" y="2418414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df.method</a:t>
                      </a:r>
                      <a:r>
                        <a:rPr lang="en-US" sz="2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dropna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missing observations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dropna</a:t>
                      </a:r>
                      <a:r>
                        <a:rPr lang="en-US" dirty="0" smtClean="0"/>
                        <a:t>(how='all')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observations where all cells is 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dropna</a:t>
                      </a:r>
                      <a:r>
                        <a:rPr lang="en-US" dirty="0" smtClean="0"/>
                        <a:t>(axis=1, how='all')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column if all the values are</a:t>
                      </a:r>
                      <a:r>
                        <a:rPr lang="en-US" baseline="0" dirty="0" smtClean="0"/>
                        <a:t> missing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dropna</a:t>
                      </a:r>
                      <a:r>
                        <a:rPr lang="en-US" dirty="0" smtClean="0"/>
                        <a:t>(thresh = 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rows that contain less than 5 non-missing 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fillna</a:t>
                      </a:r>
                      <a:r>
                        <a:rPr lang="en-US" dirty="0" smtClean="0"/>
                        <a:t>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 missing values with zeros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isnull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if the value is missing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notnull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for non-missing 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06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When summing the data, missing values will be treated as zero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all values are missing, the sum will be equal to </a:t>
            </a:r>
            <a:r>
              <a:rPr lang="en-US" sz="2400" dirty="0" err="1" smtClean="0"/>
              <a:t>NaN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cumsum</a:t>
            </a:r>
            <a:r>
              <a:rPr lang="en-US" sz="2400" dirty="0" smtClean="0"/>
              <a:t>() and </a:t>
            </a:r>
            <a:r>
              <a:rPr lang="en-US" sz="2400" dirty="0" err="1" smtClean="0"/>
              <a:t>cumprod</a:t>
            </a:r>
            <a:r>
              <a:rPr lang="en-US" sz="2400" dirty="0" smtClean="0"/>
              <a:t>() methods ignore missing values but preserve them in the resulting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Missing values in </a:t>
            </a:r>
            <a:r>
              <a:rPr lang="en-US" sz="2400" dirty="0" err="1" smtClean="0"/>
              <a:t>GroupBy</a:t>
            </a:r>
            <a:r>
              <a:rPr lang="en-US" sz="2400" dirty="0" smtClean="0"/>
              <a:t> method are excluded (just like in 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Many descriptive statistics methods have </a:t>
            </a:r>
            <a:r>
              <a:rPr lang="en-US" sz="2400" i="1" dirty="0" err="1" smtClean="0"/>
              <a:t>skipna</a:t>
            </a:r>
            <a:r>
              <a:rPr lang="en-US" sz="2400" i="1" dirty="0" smtClean="0"/>
              <a:t> </a:t>
            </a:r>
            <a:r>
              <a:rPr lang="en-US" sz="2400" dirty="0" smtClean="0"/>
              <a:t>option to control if missing data should be excluded . This value is set to </a:t>
            </a:r>
            <a:r>
              <a:rPr lang="en-US" sz="2400" i="1" dirty="0" smtClean="0"/>
              <a:t>True </a:t>
            </a:r>
            <a:r>
              <a:rPr lang="en-US" sz="2400" dirty="0" smtClean="0"/>
              <a:t>by default (unlike R)</a:t>
            </a:r>
          </a:p>
        </p:txBody>
      </p:sp>
    </p:spTree>
    <p:extLst>
      <p:ext uri="{BB962C8B-B14F-4D97-AF65-F5344CB8AC3E}">
        <p14:creationId xmlns:p14="http://schemas.microsoft.com/office/powerpoint/2010/main" val="36152513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Functions in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Aggregation - computing a summary statistic about each group, i.e.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compute group sums or means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compute group sizes/counts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Common aggregation functions:</a:t>
            </a:r>
          </a:p>
          <a:p>
            <a:endParaRPr lang="en-US" sz="2400" dirty="0"/>
          </a:p>
          <a:p>
            <a:pPr lvl="1"/>
            <a:r>
              <a:rPr lang="en-US" sz="2400" dirty="0" smtClean="0"/>
              <a:t>min, max</a:t>
            </a:r>
          </a:p>
          <a:p>
            <a:pPr lvl="1"/>
            <a:r>
              <a:rPr lang="en-US" sz="2400" dirty="0" smtClean="0"/>
              <a:t>count, sum, prod</a:t>
            </a:r>
          </a:p>
          <a:p>
            <a:pPr lvl="1"/>
            <a:r>
              <a:rPr lang="en-US" sz="2400" dirty="0" smtClean="0"/>
              <a:t>mean, median, mode, mad</a:t>
            </a:r>
          </a:p>
          <a:p>
            <a:pPr lvl="1"/>
            <a:r>
              <a:rPr lang="en-US" sz="2400" dirty="0" err="1" smtClean="0"/>
              <a:t>std</a:t>
            </a:r>
            <a:r>
              <a:rPr lang="en-US" sz="2400" dirty="0" smtClean="0"/>
              <a:t>, </a:t>
            </a:r>
            <a:r>
              <a:rPr lang="en-US" sz="2400" dirty="0" err="1" smtClean="0"/>
              <a:t>var</a:t>
            </a:r>
            <a:endParaRPr lang="en-US" sz="2400" dirty="0" smtClean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72796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Functions in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agg</a:t>
            </a:r>
            <a:r>
              <a:rPr lang="en-US" sz="2400" dirty="0" smtClean="0"/>
              <a:t>() method are useful when multiple statistics are computed per column:</a:t>
            </a:r>
          </a:p>
          <a:p>
            <a:pPr lvl="1"/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-77533" y="23270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8357" y="2327049"/>
            <a:ext cx="10653925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lights[[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'dep_delay'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arr_delay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]].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min'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'mean'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'max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0036" y="3046744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98" y="3034395"/>
            <a:ext cx="2534004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SciPy</a:t>
            </a:r>
            <a:r>
              <a:rPr lang="en-US" i="1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collection of algorithms for linear algebra, differential equations, numerical integration, optimization, statistics and more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part of </a:t>
            </a:r>
            <a:r>
              <a:rPr lang="en-US" dirty="0" err="1" smtClean="0"/>
              <a:t>SciPy</a:t>
            </a:r>
            <a:r>
              <a:rPr lang="en-US" dirty="0" smtClean="0"/>
              <a:t> Stack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built on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r="41257"/>
          <a:stretch/>
        </p:blipFill>
        <p:spPr>
          <a:xfrm>
            <a:off x="10137648" y="130874"/>
            <a:ext cx="1789176" cy="525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https://www.scipy.org/scipylib/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441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Plotting a histogram in Python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980" y="2289435"/>
            <a:ext cx="5419725" cy="4200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88" y="2549865"/>
            <a:ext cx="6138015" cy="87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2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Bins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356068"/>
            <a:ext cx="10515600" cy="2185622"/>
          </a:xfrm>
        </p:spPr>
        <p:txBody>
          <a:bodyPr>
            <a:normAutofit/>
          </a:bodyPr>
          <a:lstStyle/>
          <a:p>
            <a:r>
              <a:rPr lang="en-GB" sz="2400" dirty="0" smtClean="0"/>
              <a:t>You may have noticed the two histograms we’ve seen so far look different, despite using the </a:t>
            </a:r>
            <a:r>
              <a:rPr lang="en-GB" sz="2400" b="1" dirty="0"/>
              <a:t>exact</a:t>
            </a:r>
            <a:r>
              <a:rPr lang="en-GB" sz="2400" dirty="0"/>
              <a:t> same </a:t>
            </a:r>
            <a:r>
              <a:rPr lang="en-GB" sz="2400" dirty="0" smtClean="0"/>
              <a:t>data</a:t>
            </a:r>
            <a:r>
              <a:rPr lang="en-GB" sz="2400" dirty="0"/>
              <a:t>.</a:t>
            </a:r>
            <a:endParaRPr lang="en-GB" sz="2400" dirty="0" smtClean="0"/>
          </a:p>
          <a:p>
            <a:r>
              <a:rPr lang="en-GB" sz="2400" dirty="0" smtClean="0"/>
              <a:t>This is because they </a:t>
            </a:r>
            <a:r>
              <a:rPr lang="en-GB" sz="2400" dirty="0"/>
              <a:t>have different bin values.</a:t>
            </a:r>
          </a:p>
          <a:p>
            <a:r>
              <a:rPr lang="en-GB" sz="2400" dirty="0"/>
              <a:t>The left graph used the default bins generated by </a:t>
            </a:r>
            <a:r>
              <a:rPr lang="en-GB" sz="2400" dirty="0" err="1">
                <a:latin typeface="Agency FB" panose="020B0503020202020204" pitchFamily="34" charset="0"/>
              </a:rPr>
              <a:t>plt.hist</a:t>
            </a:r>
            <a:r>
              <a:rPr lang="en-GB" sz="2400" dirty="0">
                <a:latin typeface="Agency FB" panose="020B0503020202020204" pitchFamily="34" charset="0"/>
              </a:rPr>
              <a:t>()</a:t>
            </a:r>
            <a:r>
              <a:rPr lang="en-GB" sz="2400" dirty="0"/>
              <a:t>, while the one on the right used bins that I specified</a:t>
            </a:r>
            <a:r>
              <a:rPr lang="en-GB" sz="2400" dirty="0" smtClean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04" y="3715474"/>
            <a:ext cx="3759047" cy="2807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075" y="3607821"/>
            <a:ext cx="3900669" cy="302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297" y="746468"/>
            <a:ext cx="10515600" cy="4351338"/>
          </a:xfrm>
        </p:spPr>
        <p:txBody>
          <a:bodyPr/>
          <a:lstStyle/>
          <a:p>
            <a:r>
              <a:rPr lang="en-GB" dirty="0" smtClean="0"/>
              <a:t>There are a couple of ways to manipulate bins in </a:t>
            </a:r>
            <a:r>
              <a:rPr lang="en-GB" dirty="0" err="1" smtClean="0">
                <a:latin typeface="Agency FB" panose="020B0503020202020204" pitchFamily="34" charset="0"/>
              </a:rPr>
              <a:t>matplotlib</a:t>
            </a:r>
            <a:r>
              <a:rPr lang="en-GB" dirty="0" smtClean="0"/>
              <a:t>.</a:t>
            </a:r>
          </a:p>
          <a:p>
            <a:r>
              <a:rPr lang="en-GB" dirty="0" smtClean="0"/>
              <a:t>Here, I specified where the edges of the bars of the histogram are; the bin edges.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90" y="2382618"/>
            <a:ext cx="7413626" cy="10790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285" y="3254605"/>
            <a:ext cx="4539205" cy="338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9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422" y="876732"/>
            <a:ext cx="11454858" cy="4351338"/>
          </a:xfrm>
        </p:spPr>
        <p:txBody>
          <a:bodyPr/>
          <a:lstStyle/>
          <a:p>
            <a:r>
              <a:rPr lang="en-GB" dirty="0" smtClean="0"/>
              <a:t>You could also specify the number of bins, and </a:t>
            </a:r>
            <a:r>
              <a:rPr lang="en-GB" dirty="0" err="1">
                <a:latin typeface="Agency FB" panose="020B0503020202020204" pitchFamily="34" charset="0"/>
              </a:rPr>
              <a:t>M</a:t>
            </a:r>
            <a:r>
              <a:rPr lang="en-GB" dirty="0" err="1" smtClean="0">
                <a:latin typeface="Agency FB" panose="020B0503020202020204" pitchFamily="34" charset="0"/>
              </a:rPr>
              <a:t>atplotlib</a:t>
            </a:r>
            <a:r>
              <a:rPr lang="en-GB" dirty="0" smtClean="0"/>
              <a:t> will automatically generate a number of evenly spaced bins.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35" y="2375582"/>
            <a:ext cx="5217906" cy="7032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939" y="2375582"/>
            <a:ext cx="53816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2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 err="1" smtClean="0"/>
              <a:t>Seaborn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012" y="1198460"/>
            <a:ext cx="10515600" cy="2108158"/>
          </a:xfrm>
        </p:spPr>
        <p:txBody>
          <a:bodyPr>
            <a:normAutofit/>
          </a:bodyPr>
          <a:lstStyle/>
          <a:p>
            <a:r>
              <a:rPr lang="en-GB" dirty="0" err="1" smtClean="0">
                <a:latin typeface="Agency FB" panose="020B0503020202020204" pitchFamily="34" charset="0"/>
              </a:rPr>
              <a:t>Matplotlib</a:t>
            </a:r>
            <a:r>
              <a:rPr lang="en-GB" dirty="0" smtClean="0">
                <a:latin typeface="Agency FB" panose="020B0503020202020204" pitchFamily="34" charset="0"/>
              </a:rPr>
              <a:t> </a:t>
            </a:r>
            <a:r>
              <a:rPr lang="en-GB" dirty="0" smtClean="0"/>
              <a:t>is a powerful, but sometimes unwieldy, Python library.</a:t>
            </a:r>
          </a:p>
          <a:p>
            <a:r>
              <a:rPr lang="en-GB" dirty="0" err="1" smtClean="0"/>
              <a:t>Seaborn</a:t>
            </a:r>
            <a:r>
              <a:rPr lang="en-GB" dirty="0" smtClean="0"/>
              <a:t> </a:t>
            </a:r>
            <a:r>
              <a:rPr lang="en-GB" dirty="0"/>
              <a:t>provides a high-level interface to </a:t>
            </a:r>
            <a:r>
              <a:rPr lang="en-GB" dirty="0" err="1" smtClean="0">
                <a:latin typeface="Agency FB" panose="020B0503020202020204" pitchFamily="34" charset="0"/>
              </a:rPr>
              <a:t>Matplotlib</a:t>
            </a:r>
            <a:r>
              <a:rPr lang="en-GB" dirty="0"/>
              <a:t> </a:t>
            </a:r>
            <a:r>
              <a:rPr lang="en-GB" dirty="0" smtClean="0"/>
              <a:t>and makes it easier to produce graphs like the one on the right.</a:t>
            </a:r>
          </a:p>
          <a:p>
            <a:r>
              <a:rPr lang="en-GB" dirty="0" smtClean="0"/>
              <a:t>Some IDEs incorporate elements of this “under the hood” nowadays.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13" y="3657814"/>
            <a:ext cx="4704499" cy="3200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913" y="3657814"/>
            <a:ext cx="4153931" cy="315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7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Benefits of </a:t>
            </a:r>
            <a:r>
              <a:rPr lang="en-GB" dirty="0" err="1"/>
              <a:t>S</a:t>
            </a:r>
            <a:r>
              <a:rPr lang="en-GB" dirty="0" err="1" smtClean="0"/>
              <a:t>eaborn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Seaborn</a:t>
            </a:r>
            <a:r>
              <a:rPr lang="en-GB" dirty="0" smtClean="0"/>
              <a:t> offers:</a:t>
            </a:r>
          </a:p>
          <a:p>
            <a:pPr marL="0" indent="0" fontAlgn="base">
              <a:buNone/>
            </a:pPr>
            <a:r>
              <a:rPr lang="en-GB" dirty="0" smtClean="0"/>
              <a:t>	- Using</a:t>
            </a:r>
            <a:r>
              <a:rPr lang="en-GB" dirty="0"/>
              <a:t> default themes that are aesthetically pleasing.</a:t>
            </a:r>
          </a:p>
          <a:p>
            <a:pPr marL="0" indent="0" fontAlgn="base">
              <a:buNone/>
            </a:pPr>
            <a:r>
              <a:rPr lang="en-GB" dirty="0" smtClean="0"/>
              <a:t>	- Setting </a:t>
            </a:r>
            <a:r>
              <a:rPr lang="en-GB" dirty="0"/>
              <a:t>custom </a:t>
            </a:r>
            <a:r>
              <a:rPr lang="en-GB" dirty="0" smtClean="0"/>
              <a:t>colour </a:t>
            </a:r>
            <a:r>
              <a:rPr lang="en-GB" dirty="0"/>
              <a:t>palettes.</a:t>
            </a:r>
          </a:p>
          <a:p>
            <a:pPr marL="0" indent="0" fontAlgn="base">
              <a:buNone/>
            </a:pPr>
            <a:r>
              <a:rPr lang="en-GB" dirty="0" smtClean="0"/>
              <a:t>	- Making </a:t>
            </a:r>
            <a:r>
              <a:rPr lang="en-GB" dirty="0"/>
              <a:t>attractive statistical </a:t>
            </a:r>
            <a:r>
              <a:rPr lang="en-GB" dirty="0" smtClean="0"/>
              <a:t>plots.</a:t>
            </a:r>
          </a:p>
          <a:p>
            <a:pPr marL="0" indent="0" fontAlgn="base">
              <a:buNone/>
            </a:pPr>
            <a:r>
              <a:rPr lang="en-GB" dirty="0"/>
              <a:t>	</a:t>
            </a:r>
            <a:r>
              <a:rPr lang="en-GB" dirty="0" smtClean="0"/>
              <a:t>- Easily </a:t>
            </a:r>
            <a:r>
              <a:rPr lang="en-GB" dirty="0"/>
              <a:t>and flexibly displaying distributions.</a:t>
            </a:r>
          </a:p>
          <a:p>
            <a:pPr marL="0" indent="0" fontAlgn="base">
              <a:buNone/>
            </a:pPr>
            <a:r>
              <a:rPr lang="en-GB" dirty="0" smtClean="0"/>
              <a:t>	- Visualising </a:t>
            </a:r>
            <a:r>
              <a:rPr lang="en-GB" dirty="0"/>
              <a:t>information from matrices and </a:t>
            </a:r>
            <a:r>
              <a:rPr lang="en-GB" dirty="0" err="1"/>
              <a:t>DataFrames</a:t>
            </a:r>
            <a:r>
              <a:rPr lang="en-GB" dirty="0" smtClean="0"/>
              <a:t>.</a:t>
            </a:r>
          </a:p>
          <a:p>
            <a:pPr fontAlgn="base"/>
            <a:r>
              <a:rPr lang="en-GB" dirty="0" smtClean="0"/>
              <a:t>The last three points have led to </a:t>
            </a:r>
            <a:r>
              <a:rPr lang="en-GB" dirty="0" err="1" smtClean="0"/>
              <a:t>Seaborn</a:t>
            </a:r>
            <a:r>
              <a:rPr lang="en-GB" dirty="0" smtClean="0"/>
              <a:t> becoming the exploratory data analysis tool of choice for many Python users.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71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Plotting with </a:t>
            </a:r>
            <a:r>
              <a:rPr lang="en-GB" dirty="0" err="1" smtClean="0"/>
              <a:t>Seaborn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of </a:t>
            </a:r>
            <a:r>
              <a:rPr lang="en-GB" dirty="0" err="1"/>
              <a:t>Seaborn's</a:t>
            </a:r>
            <a:r>
              <a:rPr lang="en-GB" dirty="0"/>
              <a:t> greatest strengths is its diversity of plotting functions. </a:t>
            </a:r>
            <a:endParaRPr lang="en-GB" dirty="0" smtClean="0"/>
          </a:p>
          <a:p>
            <a:r>
              <a:rPr lang="en-GB" dirty="0" smtClean="0"/>
              <a:t>Most plots can be created with one line of code.</a:t>
            </a:r>
          </a:p>
          <a:p>
            <a:r>
              <a:rPr lang="en-GB" dirty="0" smtClean="0"/>
              <a:t>For example….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670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240" y="1630302"/>
            <a:ext cx="10515600" cy="541398"/>
          </a:xfrm>
        </p:spPr>
        <p:txBody>
          <a:bodyPr/>
          <a:lstStyle/>
          <a:p>
            <a:r>
              <a:rPr lang="en-GB" dirty="0" smtClean="0"/>
              <a:t>Allow </a:t>
            </a:r>
            <a:r>
              <a:rPr lang="en-GB" dirty="0"/>
              <a:t>you to plot the distributions of numeric variables.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83" y="2774890"/>
            <a:ext cx="3945166" cy="8237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040" y="2462981"/>
            <a:ext cx="55911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0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types of graphs: Creating a scatter plot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55" y="3568267"/>
            <a:ext cx="4800600" cy="257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656" y="1953490"/>
            <a:ext cx="5592618" cy="427417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4715167" y="2937164"/>
            <a:ext cx="13853" cy="5635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560618" y="3825442"/>
            <a:ext cx="0" cy="8035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16727" y="2937164"/>
            <a:ext cx="4619" cy="5511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288474" y="3799321"/>
            <a:ext cx="0" cy="8035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8055" y="4629006"/>
            <a:ext cx="2011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Seaborn</a:t>
            </a:r>
            <a:r>
              <a:rPr lang="en-GB" dirty="0" smtClean="0"/>
              <a:t> “linear model plot” function for creating a scatter graph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639294" y="4602885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Name of variable we want on the y-axis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380838" y="2290833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Name of variable we want on the x-axis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726875" y="2049933"/>
            <a:ext cx="223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Name of our </a:t>
            </a:r>
            <a:r>
              <a:rPr lang="en-GB" dirty="0" err="1" smtClean="0"/>
              <a:t>dataframe</a:t>
            </a:r>
            <a:r>
              <a:rPr lang="en-GB" dirty="0" smtClean="0"/>
              <a:t> fed to the “data=“ command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548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187" y="331122"/>
            <a:ext cx="10515600" cy="2441575"/>
          </a:xfrm>
        </p:spPr>
        <p:txBody>
          <a:bodyPr/>
          <a:lstStyle/>
          <a:p>
            <a:r>
              <a:rPr lang="en-GB" dirty="0" err="1"/>
              <a:t>Seaborn</a:t>
            </a:r>
            <a:r>
              <a:rPr lang="en-GB" dirty="0"/>
              <a:t> doesn't have a dedicated scatter plot </a:t>
            </a:r>
            <a:r>
              <a:rPr lang="en-GB" dirty="0" smtClean="0"/>
              <a:t>function.</a:t>
            </a:r>
          </a:p>
          <a:p>
            <a:r>
              <a:rPr lang="en-GB" dirty="0" smtClean="0"/>
              <a:t>We used</a:t>
            </a:r>
            <a:r>
              <a:rPr lang="en-GB" dirty="0"/>
              <a:t> </a:t>
            </a:r>
            <a:r>
              <a:rPr lang="en-GB" dirty="0" err="1"/>
              <a:t>Seaborn's</a:t>
            </a:r>
            <a:r>
              <a:rPr lang="en-GB" dirty="0"/>
              <a:t> function for fitting and plotting a </a:t>
            </a:r>
            <a:r>
              <a:rPr lang="en-GB" dirty="0" smtClean="0"/>
              <a:t>regression line; hence </a:t>
            </a:r>
            <a:r>
              <a:rPr lang="en-GB" dirty="0" err="1" smtClean="0">
                <a:latin typeface="Agency FB" panose="020B0503020202020204" pitchFamily="34" charset="0"/>
              </a:rPr>
              <a:t>lmplot</a:t>
            </a:r>
            <a:r>
              <a:rPr lang="en-GB" dirty="0" smtClean="0">
                <a:latin typeface="Agency FB" panose="020B0503020202020204" pitchFamily="34" charset="0"/>
              </a:rPr>
              <a:t>() </a:t>
            </a:r>
          </a:p>
          <a:p>
            <a:r>
              <a:rPr lang="en-GB" dirty="0" smtClean="0"/>
              <a:t>However, </a:t>
            </a:r>
            <a:r>
              <a:rPr lang="en-GB" dirty="0" err="1" smtClean="0"/>
              <a:t>Seaborn</a:t>
            </a:r>
            <a:r>
              <a:rPr lang="en-GB" dirty="0" smtClean="0"/>
              <a:t> makes it easy to alter plots.</a:t>
            </a:r>
          </a:p>
          <a:p>
            <a:r>
              <a:rPr lang="en-GB" dirty="0" smtClean="0"/>
              <a:t>To remove the regression line, we use the </a:t>
            </a:r>
            <a:r>
              <a:rPr lang="en-GB" dirty="0" err="1" smtClean="0">
                <a:latin typeface="Agency FB" panose="020B0503020202020204" pitchFamily="34" charset="0"/>
              </a:rPr>
              <a:t>fit_reg</a:t>
            </a:r>
            <a:r>
              <a:rPr lang="en-GB" dirty="0" smtClean="0">
                <a:latin typeface="Agency FB" panose="020B0503020202020204" pitchFamily="34" charset="0"/>
              </a:rPr>
              <a:t>=False</a:t>
            </a:r>
            <a:r>
              <a:rPr lang="en-GB" dirty="0" smtClean="0"/>
              <a:t> command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735" y="2961421"/>
            <a:ext cx="4192075" cy="3475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79" y="3919845"/>
            <a:ext cx="63627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7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Pandas: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adds data structures and tools designed to work with table-like data (similar to Series and Data Frames in R)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rovides tools for data manipulation: reshaping, merging, sorting, slicing, aggregation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</a:t>
            </a:r>
            <a:r>
              <a:rPr lang="en-US" dirty="0" smtClean="0"/>
              <a:t>llows handling missing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http://pandas.pydata.org/</a:t>
            </a:r>
            <a:endParaRPr lang="en-US" dirty="0"/>
          </a:p>
        </p:txBody>
      </p:sp>
      <p:pic>
        <p:nvPicPr>
          <p:cNvPr id="3074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218" y="80519"/>
            <a:ext cx="3318046" cy="69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3285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>
                <a:latin typeface="Agency FB" panose="020B0503020202020204" pitchFamily="34" charset="0"/>
              </a:rPr>
              <a:t>hue</a:t>
            </a:r>
            <a:r>
              <a:rPr lang="en-GB" dirty="0" smtClean="0"/>
              <a:t>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6904"/>
          </a:xfrm>
        </p:spPr>
        <p:txBody>
          <a:bodyPr/>
          <a:lstStyle/>
          <a:p>
            <a:r>
              <a:rPr lang="en-GB" dirty="0" smtClean="0"/>
              <a:t>Another useful function in </a:t>
            </a:r>
            <a:r>
              <a:rPr lang="en-GB" dirty="0" err="1" smtClean="0"/>
              <a:t>Seaborn</a:t>
            </a:r>
            <a:r>
              <a:rPr lang="en-GB" dirty="0" smtClean="0"/>
              <a:t> is the </a:t>
            </a:r>
            <a:r>
              <a:rPr lang="en-GB" dirty="0" smtClean="0">
                <a:latin typeface="Agency FB" panose="020B0503020202020204" pitchFamily="34" charset="0"/>
              </a:rPr>
              <a:t>hue</a:t>
            </a:r>
            <a:r>
              <a:rPr lang="en-GB" dirty="0" smtClean="0"/>
              <a:t> function, which enables us to use a variable to colour code our data points.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71" y="3661747"/>
            <a:ext cx="5556426" cy="792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997" y="2917466"/>
            <a:ext cx="4829322" cy="361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0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Heatmaps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4856"/>
          </a:xfrm>
        </p:spPr>
        <p:txBody>
          <a:bodyPr/>
          <a:lstStyle/>
          <a:p>
            <a:r>
              <a:rPr lang="en-GB" dirty="0" smtClean="0"/>
              <a:t>Useful for visualising matrix-like data.</a:t>
            </a:r>
          </a:p>
          <a:p>
            <a:r>
              <a:rPr lang="en-GB" dirty="0" smtClean="0"/>
              <a:t>Here, we’ll plot the correlation of the </a:t>
            </a:r>
            <a:r>
              <a:rPr lang="en-GB" dirty="0" err="1" smtClean="0">
                <a:latin typeface="Agency FB" panose="020B0503020202020204" pitchFamily="34" charset="0"/>
              </a:rPr>
              <a:t>stats_df</a:t>
            </a:r>
            <a:r>
              <a:rPr lang="en-GB" dirty="0" smtClean="0"/>
              <a:t> variables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900" y="3713785"/>
            <a:ext cx="3011912" cy="5977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51074"/>
            <a:ext cx="47434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6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Bar plot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077" y="1891978"/>
            <a:ext cx="5855343" cy="469714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419989"/>
            <a:ext cx="10515600" cy="541398"/>
          </a:xfrm>
        </p:spPr>
        <p:txBody>
          <a:bodyPr/>
          <a:lstStyle/>
          <a:p>
            <a:r>
              <a:rPr lang="en-GB" dirty="0" smtClean="0"/>
              <a:t>Visualises the distributions </a:t>
            </a:r>
            <a:r>
              <a:rPr lang="en-GB" dirty="0"/>
              <a:t>of categorical variables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89" y="2893790"/>
            <a:ext cx="4364708" cy="9200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5973" y="4240549"/>
            <a:ext cx="337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Rotates the x-ticks 45 degrees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002421" y="3767879"/>
            <a:ext cx="5787" cy="5726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74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box plot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89" y="2165862"/>
            <a:ext cx="2971050" cy="4298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1445495"/>
            <a:ext cx="69723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1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368" y="576928"/>
            <a:ext cx="10911348" cy="1999124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The </a:t>
            </a:r>
            <a:r>
              <a:rPr lang="en-GB" dirty="0" smtClean="0">
                <a:latin typeface="Agency FB" panose="020B0503020202020204" pitchFamily="34" charset="0"/>
              </a:rPr>
              <a:t>total, stage, and legendary </a:t>
            </a:r>
            <a:r>
              <a:rPr lang="en-GB" dirty="0" smtClean="0"/>
              <a:t>entries are not combat stats so we should remove them.</a:t>
            </a:r>
          </a:p>
          <a:p>
            <a:r>
              <a:rPr lang="en-GB" dirty="0" smtClean="0"/>
              <a:t>Pandas makes this easy to do, we just create a new </a:t>
            </a:r>
            <a:r>
              <a:rPr lang="en-GB" dirty="0" err="1" smtClean="0"/>
              <a:t>dataframe</a:t>
            </a:r>
            <a:endParaRPr lang="en-GB" dirty="0" smtClean="0"/>
          </a:p>
          <a:p>
            <a:r>
              <a:rPr lang="en-GB" dirty="0" smtClean="0"/>
              <a:t>We just use Pandas’ </a:t>
            </a:r>
            <a:r>
              <a:rPr lang="en-GB" dirty="0" smtClean="0">
                <a:latin typeface="Agency FB" panose="020B0503020202020204" pitchFamily="34" charset="0"/>
              </a:rPr>
              <a:t>.drop() </a:t>
            </a:r>
            <a:r>
              <a:rPr lang="en-GB" dirty="0" smtClean="0"/>
              <a:t>function to create a </a:t>
            </a:r>
            <a:r>
              <a:rPr lang="en-GB" dirty="0" err="1" smtClean="0"/>
              <a:t>dataframe</a:t>
            </a:r>
            <a:r>
              <a:rPr lang="en-GB" dirty="0" smtClean="0"/>
              <a:t> that doesn’t include the variables we don’t want.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412" y="2777935"/>
            <a:ext cx="8500251" cy="523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909" y="3241927"/>
            <a:ext cx="4722249" cy="341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6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Seaborn’s</a:t>
            </a:r>
            <a:r>
              <a:rPr lang="en-GB" dirty="0" smtClean="0"/>
              <a:t> theme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495"/>
            <a:ext cx="10515600" cy="1546840"/>
          </a:xfrm>
        </p:spPr>
        <p:txBody>
          <a:bodyPr/>
          <a:lstStyle/>
          <a:p>
            <a:r>
              <a:rPr lang="en-GB" dirty="0" err="1" smtClean="0"/>
              <a:t>Seaborn</a:t>
            </a:r>
            <a:r>
              <a:rPr lang="en-GB" dirty="0" smtClean="0"/>
              <a:t> has a number of themes you can use to alter the appearance of plots.</a:t>
            </a:r>
          </a:p>
          <a:p>
            <a:r>
              <a:rPr lang="en-GB" dirty="0" smtClean="0"/>
              <a:t>For example, we can use “</a:t>
            </a:r>
            <a:r>
              <a:rPr lang="en-GB" dirty="0" err="1" smtClean="0"/>
              <a:t>whitegrid</a:t>
            </a:r>
            <a:r>
              <a:rPr lang="en-GB" dirty="0" smtClean="0"/>
              <a:t>” to add grid lines to our boxplot.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88429"/>
            <a:ext cx="6334125" cy="733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325" y="3028335"/>
            <a:ext cx="4773869" cy="353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8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Joint Distribution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004" y="1594132"/>
            <a:ext cx="11141597" cy="940724"/>
          </a:xfrm>
        </p:spPr>
        <p:txBody>
          <a:bodyPr/>
          <a:lstStyle/>
          <a:p>
            <a:r>
              <a:rPr lang="en-GB" dirty="0"/>
              <a:t>Joint distribution plots combine information from scatter plots and histograms to give you detailed information for bi-variate distributions.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334" y="2839293"/>
            <a:ext cx="3435052" cy="8646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474" y="2534856"/>
            <a:ext cx="4155926" cy="418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0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365" y="2923130"/>
            <a:ext cx="10515600" cy="1325563"/>
          </a:xfrm>
        </p:spPr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921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http://scikit-learn.org/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SciKit</a:t>
            </a:r>
            <a:r>
              <a:rPr lang="en-US" i="1" dirty="0" smtClean="0"/>
              <a:t>-Learn: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rovides machine learning algorithms: classification, regression, clustering, model validation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built on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 and </a:t>
            </a:r>
            <a:r>
              <a:rPr lang="en-US" dirty="0" err="1" smtClean="0"/>
              <a:t>matplotlib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6</a:t>
            </a:fld>
            <a:endParaRPr lang="en-US"/>
          </a:p>
        </p:txBody>
      </p:sp>
      <p:pic>
        <p:nvPicPr>
          <p:cNvPr id="5122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527" y="149923"/>
            <a:ext cx="15240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19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matplotlib</a:t>
            </a:r>
            <a:r>
              <a:rPr lang="en-US" i="1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ython </a:t>
            </a:r>
            <a:r>
              <a:rPr lang="en-US" dirty="0"/>
              <a:t>2D plotting library which produces publication quality figures in a variety of hardcopy formats 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</a:t>
            </a:r>
            <a:r>
              <a:rPr lang="en-US" dirty="0" smtClean="0"/>
              <a:t> set of functionalities similar to those of MATLAB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line plots, scatter plots, </a:t>
            </a:r>
            <a:r>
              <a:rPr lang="en-US" dirty="0" err="1" smtClean="0"/>
              <a:t>barcharts</a:t>
            </a:r>
            <a:r>
              <a:rPr lang="en-US" dirty="0" smtClean="0"/>
              <a:t>, histograms, pie charts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relatively low-level; some effort needed to create advanced visualization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https://matplotlib.org/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23" y="119373"/>
            <a:ext cx="2183346" cy="4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Seaborn</a:t>
            </a:r>
            <a:r>
              <a:rPr lang="en-US" i="1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based on </a:t>
            </a:r>
            <a:r>
              <a:rPr lang="en-US" dirty="0" err="1" smtClean="0"/>
              <a:t>matplotlib</a:t>
            </a:r>
            <a:r>
              <a:rPr lang="en-US" dirty="0"/>
              <a:t> 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rovides high level interface for drawing attractive statistical graphics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Similar (in style) to the popular ggplot2 library in 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https://seaborn.pydata.org/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3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tutorial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#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On the Shared Computing Cluster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[scc1 ~]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project/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/examples/python/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data_analysis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dataScience.ipynb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#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On a local computer save the link:</a:t>
            </a:r>
            <a:endParaRPr lang="en-US" sz="2000" dirty="0">
              <a:solidFill>
                <a:schemeClr val="accent6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://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rcs.bu.edu/examples/python/data_analysis/dataScience.ipynb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76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3477</TotalTime>
  <Words>2764</Words>
  <Application>Microsoft Office PowerPoint</Application>
  <PresentationFormat>Widescreen</PresentationFormat>
  <Paragraphs>432</Paragraphs>
  <Slides>57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Agency FB</vt:lpstr>
      <vt:lpstr>Arial</vt:lpstr>
      <vt:lpstr>Calibri</vt:lpstr>
      <vt:lpstr>Calibri Light</vt:lpstr>
      <vt:lpstr>Courier New</vt:lpstr>
      <vt:lpstr>Wingdings</vt:lpstr>
      <vt:lpstr>Office Theme</vt:lpstr>
      <vt:lpstr>Python for Data Analysis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Download tutorial notebook</vt:lpstr>
      <vt:lpstr>Start Jupyter nootebook</vt:lpstr>
      <vt:lpstr>Loading Python Libraries</vt:lpstr>
      <vt:lpstr>Reading data using pandas</vt:lpstr>
      <vt:lpstr>Exploring data frames</vt:lpstr>
      <vt:lpstr>      Hands-on exercises</vt:lpstr>
      <vt:lpstr>Data Frame data types</vt:lpstr>
      <vt:lpstr>Data Frame data types</vt:lpstr>
      <vt:lpstr>Data Frames attributes</vt:lpstr>
      <vt:lpstr>      Hands-on exercises</vt:lpstr>
      <vt:lpstr>Data Frames methods</vt:lpstr>
      <vt:lpstr>      Hands-on exercises</vt:lpstr>
      <vt:lpstr>Selecting a column in a Data Frame</vt:lpstr>
      <vt:lpstr>      Hands-on exercises</vt:lpstr>
      <vt:lpstr>Data Frames groupby method</vt:lpstr>
      <vt:lpstr>Data Frames groupby method</vt:lpstr>
      <vt:lpstr>Data Frames groupby method</vt:lpstr>
      <vt:lpstr>Data Frame: filtering</vt:lpstr>
      <vt:lpstr>Data Frames: Slicing</vt:lpstr>
      <vt:lpstr>Data Frames: Slicing</vt:lpstr>
      <vt:lpstr>Data Frames: Selecting rows</vt:lpstr>
      <vt:lpstr>Data Frames: method loc</vt:lpstr>
      <vt:lpstr>Data Frames: method iloc</vt:lpstr>
      <vt:lpstr>Data Frames: method iloc (summary)</vt:lpstr>
      <vt:lpstr>Data Frames: Sorting</vt:lpstr>
      <vt:lpstr>Data Frames: Sorting</vt:lpstr>
      <vt:lpstr>Missing Values</vt:lpstr>
      <vt:lpstr>Missing Values</vt:lpstr>
      <vt:lpstr>Missing Values</vt:lpstr>
      <vt:lpstr>Aggregation Functions in Pandas</vt:lpstr>
      <vt:lpstr>Aggregation Functions in Pandas</vt:lpstr>
      <vt:lpstr>Plotting a histogram in Python</vt:lpstr>
      <vt:lpstr>Bins</vt:lpstr>
      <vt:lpstr>PowerPoint Presentation</vt:lpstr>
      <vt:lpstr>PowerPoint Presentation</vt:lpstr>
      <vt:lpstr>Seaborn</vt:lpstr>
      <vt:lpstr>Benefits of Seaborn</vt:lpstr>
      <vt:lpstr>Plotting with Seaborn</vt:lpstr>
      <vt:lpstr>Histograms</vt:lpstr>
      <vt:lpstr>Other types of graphs: Creating a scatter plot</vt:lpstr>
      <vt:lpstr>PowerPoint Presentation</vt:lpstr>
      <vt:lpstr>The hue function</vt:lpstr>
      <vt:lpstr>Heatmaps</vt:lpstr>
      <vt:lpstr>Bar plot</vt:lpstr>
      <vt:lpstr>A box plot</vt:lpstr>
      <vt:lpstr>PowerPoint Presentation</vt:lpstr>
      <vt:lpstr>Seaborn’s theme</vt:lpstr>
      <vt:lpstr>Joint Distribution Plot</vt:lpstr>
      <vt:lpstr>Any questions?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Oleinik, Katia</dc:creator>
  <cp:lastModifiedBy>Sumanto</cp:lastModifiedBy>
  <cp:revision>95</cp:revision>
  <dcterms:created xsi:type="dcterms:W3CDTF">2017-08-29T17:00:17Z</dcterms:created>
  <dcterms:modified xsi:type="dcterms:W3CDTF">2023-12-01T18:41:58Z</dcterms:modified>
</cp:coreProperties>
</file>