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0" r:id="rId5"/>
    <p:sldId id="256" r:id="rId6"/>
    <p:sldId id="257" r:id="rId7"/>
    <p:sldId id="272" r:id="rId8"/>
    <p:sldId id="258" r:id="rId9"/>
    <p:sldId id="259" r:id="rId10"/>
    <p:sldId id="271" r:id="rId11"/>
    <p:sldId id="264" r:id="rId12"/>
    <p:sldId id="266" r:id="rId13"/>
    <p:sldId id="267" r:id="rId14"/>
    <p:sldId id="268" r:id="rId15"/>
    <p:sldId id="260" r:id="rId16"/>
    <p:sldId id="263" r:id="rId17"/>
    <p:sldId id="261" r:id="rId18"/>
    <p:sldId id="262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16986-26A2-D12A-323B-7AC511C8D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0F6D2-ED3C-E9DE-6321-6E04B82EA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50"/>
            <a:ext cx="6220278" cy="192933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87A443-EFBF-4733-8EF5-741D24BE4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362" y="2480650"/>
            <a:ext cx="6446068" cy="4124801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Aditi Rawat – SAP ID: 500126511</a:t>
            </a:r>
          </a:p>
          <a:p>
            <a:r>
              <a:rPr lang="en-IN" dirty="0"/>
              <a:t>	Bachelor of Computer Applications (Cybersecurity)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Pranav Pandey – SAP ID: 500123757</a:t>
            </a:r>
          </a:p>
          <a:p>
            <a:r>
              <a:rPr lang="en-IN" dirty="0"/>
              <a:t>	Bachelor of Computer Applications (Data Science)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Shubham Swain – SAP ID: 500126459</a:t>
            </a:r>
          </a:p>
          <a:p>
            <a:r>
              <a:rPr lang="en-IN" dirty="0"/>
              <a:t>	Bachelor of Computer Applications (Data Science)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Yash Yadav – SAP ID: 500126266</a:t>
            </a:r>
          </a:p>
          <a:p>
            <a:r>
              <a:rPr lang="en-IN" dirty="0"/>
              <a:t>	Bachelor of Computer Applications (Data Science)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Harsh Agarwal – SAP ID: 500124905</a:t>
            </a:r>
          </a:p>
          <a:p>
            <a:r>
              <a:rPr lang="en-IN" dirty="0"/>
              <a:t>	Bachelor of Computer Applications (Data Science)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06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21FD6-8974-1D30-42B9-5D0E32A78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4222D8-6530-E130-8527-BEFF8DD7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14" y="3036490"/>
            <a:ext cx="9779183" cy="785019"/>
          </a:xfrm>
        </p:spPr>
        <p:txBody>
          <a:bodyPr/>
          <a:lstStyle/>
          <a:p>
            <a:r>
              <a:rPr lang="en-US" dirty="0" err="1"/>
              <a:t>WorkFlow</a:t>
            </a:r>
            <a:endParaRPr lang="en-IN" dirty="0"/>
          </a:p>
        </p:txBody>
      </p:sp>
      <p:pic>
        <p:nvPicPr>
          <p:cNvPr id="2" name="Content Placeholder 1" descr="Generated image">
            <a:extLst>
              <a:ext uri="{FF2B5EF4-FFF2-40B4-BE49-F238E27FC236}">
                <a16:creationId xmlns:a16="http://schemas.microsoft.com/office/drawing/2014/main" id="{AA562F5B-538C-E658-E389-085257060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0" b="17128"/>
          <a:stretch>
            <a:fillRect/>
          </a:stretch>
        </p:blipFill>
        <p:spPr bwMode="auto">
          <a:xfrm>
            <a:off x="5649362" y="303770"/>
            <a:ext cx="5297313" cy="625046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970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2E424-7BC3-064C-F79D-B9F966E3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Steps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3694FF9-48B0-24EE-C2E5-7B0558B3D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337892"/>
              </p:ext>
            </p:extLst>
          </p:nvPr>
        </p:nvGraphicFramePr>
        <p:xfrm>
          <a:off x="1159047" y="1967504"/>
          <a:ext cx="9779000" cy="365469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458392">
                  <a:extLst>
                    <a:ext uri="{9D8B030D-6E8A-4147-A177-3AD203B41FA5}">
                      <a16:colId xmlns:a16="http://schemas.microsoft.com/office/drawing/2014/main" val="2168097284"/>
                    </a:ext>
                  </a:extLst>
                </a:gridCol>
                <a:gridCol w="6320608">
                  <a:extLst>
                    <a:ext uri="{9D8B030D-6E8A-4147-A177-3AD203B41FA5}">
                      <a16:colId xmlns:a16="http://schemas.microsoft.com/office/drawing/2014/main" val="3757021085"/>
                    </a:ext>
                  </a:extLst>
                </a:gridCol>
              </a:tblGrid>
              <a:tr h="4568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kern="100">
                          <a:effectLst/>
                        </a:rPr>
                        <a:t>Step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81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kern="100">
                          <a:effectLst/>
                        </a:rPr>
                        <a:t>Process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8149" anchor="ctr"/>
                </a:tc>
                <a:extLst>
                  <a:ext uri="{0D108BD9-81ED-4DB2-BD59-A6C34878D82A}">
                    <a16:rowId xmlns:a16="http://schemas.microsoft.com/office/drawing/2014/main" val="4231972050"/>
                  </a:ext>
                </a:extLst>
              </a:tr>
              <a:tr h="4568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kern="100">
                          <a:effectLst/>
                        </a:rPr>
                        <a:t>1. File Upload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81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kern="100">
                          <a:effectLst/>
                        </a:rPr>
                        <a:t>User uploads threat data (CSV or ZIP containing CSV).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8149" anchor="ctr"/>
                </a:tc>
                <a:extLst>
                  <a:ext uri="{0D108BD9-81ED-4DB2-BD59-A6C34878D82A}">
                    <a16:rowId xmlns:a16="http://schemas.microsoft.com/office/drawing/2014/main" val="1279215475"/>
                  </a:ext>
                </a:extLst>
              </a:tr>
              <a:tr h="4568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kern="100">
                          <a:effectLst/>
                        </a:rPr>
                        <a:t>2. Data Parsing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81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kern="100">
                          <a:effectLst/>
                        </a:rPr>
                        <a:t>System reads and parses file content into a Pandas DataFrame.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8149" anchor="ctr"/>
                </a:tc>
                <a:extLst>
                  <a:ext uri="{0D108BD9-81ED-4DB2-BD59-A6C34878D82A}">
                    <a16:rowId xmlns:a16="http://schemas.microsoft.com/office/drawing/2014/main" val="952067177"/>
                  </a:ext>
                </a:extLst>
              </a:tr>
              <a:tr h="4568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kern="100">
                          <a:effectLst/>
                        </a:rPr>
                        <a:t>3. Severity Filtering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81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kern="100">
                          <a:effectLst/>
                        </a:rPr>
                        <a:t>Data is filtered based on the Severity column to focus on high-risk threats.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8149" anchor="ctr"/>
                </a:tc>
                <a:extLst>
                  <a:ext uri="{0D108BD9-81ED-4DB2-BD59-A6C34878D82A}">
                    <a16:rowId xmlns:a16="http://schemas.microsoft.com/office/drawing/2014/main" val="3641064197"/>
                  </a:ext>
                </a:extLst>
              </a:tr>
              <a:tr h="4568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kern="100">
                          <a:effectLst/>
                        </a:rPr>
                        <a:t>4. Geolocation (IP Mapping)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81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kern="100" dirty="0">
                          <a:effectLst/>
                        </a:rPr>
                        <a:t>IP addresses are sent to the ip-api.com API for location resolution.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8149" anchor="ctr"/>
                </a:tc>
                <a:extLst>
                  <a:ext uri="{0D108BD9-81ED-4DB2-BD59-A6C34878D82A}">
                    <a16:rowId xmlns:a16="http://schemas.microsoft.com/office/drawing/2014/main" val="3655776774"/>
                  </a:ext>
                </a:extLst>
              </a:tr>
              <a:tr h="4568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kern="100">
                          <a:effectLst/>
                        </a:rPr>
                        <a:t>5. Map Visualization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81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kern="100" dirty="0">
                          <a:effectLst/>
                        </a:rPr>
                        <a:t>Using Folium, attacker locations are plotted on a world map with marker clustering and heatmaps.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8149" anchor="ctr"/>
                </a:tc>
                <a:extLst>
                  <a:ext uri="{0D108BD9-81ED-4DB2-BD59-A6C34878D82A}">
                    <a16:rowId xmlns:a16="http://schemas.microsoft.com/office/drawing/2014/main" val="2510355402"/>
                  </a:ext>
                </a:extLst>
              </a:tr>
              <a:tr h="4568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kern="100">
                          <a:effectLst/>
                        </a:rPr>
                        <a:t>6. Live Data Coordinates Mapping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81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kern="100" dirty="0">
                          <a:effectLst/>
                        </a:rPr>
                        <a:t>If the dataset has </a:t>
                      </a:r>
                      <a:r>
                        <a:rPr lang="en-IN" sz="900" kern="100" dirty="0" err="1">
                          <a:effectLst/>
                        </a:rPr>
                        <a:t>lat</a:t>
                      </a:r>
                      <a:r>
                        <a:rPr lang="en-IN" sz="900" kern="100" dirty="0">
                          <a:effectLst/>
                        </a:rPr>
                        <a:t>/</a:t>
                      </a:r>
                      <a:r>
                        <a:rPr lang="en-IN" sz="900" kern="100" dirty="0" err="1">
                          <a:effectLst/>
                        </a:rPr>
                        <a:t>lon</a:t>
                      </a:r>
                      <a:r>
                        <a:rPr lang="en-IN" sz="900" kern="100" dirty="0">
                          <a:effectLst/>
                        </a:rPr>
                        <a:t>, locations are plotted directly.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8149" anchor="ctr"/>
                </a:tc>
                <a:extLst>
                  <a:ext uri="{0D108BD9-81ED-4DB2-BD59-A6C34878D82A}">
                    <a16:rowId xmlns:a16="http://schemas.microsoft.com/office/drawing/2014/main" val="1544110254"/>
                  </a:ext>
                </a:extLst>
              </a:tr>
              <a:tr h="4564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kern="100">
                          <a:effectLst/>
                        </a:rPr>
                        <a:t>7. Nearby Open Stores 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81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kern="100" dirty="0">
                          <a:effectLst/>
                        </a:rPr>
                        <a:t>Using Google Places API, open stores are fetched and visualized near threat points.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8149" anchor="ctr"/>
                </a:tc>
                <a:extLst>
                  <a:ext uri="{0D108BD9-81ED-4DB2-BD59-A6C34878D82A}">
                    <a16:rowId xmlns:a16="http://schemas.microsoft.com/office/drawing/2014/main" val="2278941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43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E0F916-14F9-8752-5DF7-0081271F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26" y="69008"/>
            <a:ext cx="10095649" cy="1569669"/>
          </a:xfrm>
        </p:spPr>
        <p:txBody>
          <a:bodyPr/>
          <a:lstStyle/>
          <a:p>
            <a:r>
              <a:rPr lang="en-IN" dirty="0"/>
              <a:t>Dashboard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E9400-DF97-B8AA-5403-A006D8AA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90"/>
          <a:stretch>
            <a:fillRect/>
          </a:stretch>
        </p:blipFill>
        <p:spPr>
          <a:xfrm>
            <a:off x="779115" y="1760313"/>
            <a:ext cx="10239469" cy="48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4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D7595-A802-9FE1-0DA3-1C7067DA4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F3DE-8A94-85EB-3C4C-93A73DAF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D624C-901D-6DCC-DF23-BE6E8697D96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User-Friendly Interface – Simple and interactive design for easy navigation.</a:t>
            </a:r>
          </a:p>
          <a:p>
            <a:r>
              <a:rPr lang="en-IN" dirty="0"/>
              <a:t>Data Preprocessing – Automated cleaning, handling missing values, and normalization.</a:t>
            </a:r>
          </a:p>
          <a:p>
            <a:r>
              <a:rPr lang="en-IN" dirty="0"/>
              <a:t>Hybrid Recommendation System – Uses Collaborative Filtering + Popularity-Based Filtering.</a:t>
            </a:r>
          </a:p>
          <a:p>
            <a:r>
              <a:rPr lang="en-IN" dirty="0"/>
              <a:t>Search &amp; Filter Options – Users can refine recommendations based on preferences.</a:t>
            </a:r>
          </a:p>
          <a:p>
            <a:r>
              <a:rPr lang="en-IN" dirty="0"/>
              <a:t>Scalability – Supports large datasets with optimized performance.</a:t>
            </a:r>
          </a:p>
          <a:p>
            <a:r>
              <a:rPr lang="en-IN" dirty="0"/>
              <a:t>Visualization – Graphs and charts for model evaluation &amp; insights.</a:t>
            </a:r>
          </a:p>
          <a:p>
            <a:r>
              <a:rPr lang="en-IN" dirty="0"/>
              <a:t>Web Integration – Deployed using Flask/</a:t>
            </a:r>
            <a:r>
              <a:rPr lang="en-IN" dirty="0" err="1"/>
              <a:t>Streamlit</a:t>
            </a:r>
            <a:r>
              <a:rPr lang="en-IN" dirty="0"/>
              <a:t> for real-time recommendations.</a:t>
            </a:r>
          </a:p>
          <a:p>
            <a:r>
              <a:rPr lang="en-IN" dirty="0"/>
              <a:t>Future-Ready – Extensible to add more ML models or deep learning methods.</a:t>
            </a:r>
          </a:p>
        </p:txBody>
      </p:sp>
    </p:spTree>
    <p:extLst>
      <p:ext uri="{BB962C8B-B14F-4D97-AF65-F5344CB8AC3E}">
        <p14:creationId xmlns:p14="http://schemas.microsoft.com/office/powerpoint/2010/main" val="410193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5788-E8DB-767A-485F-CCEC39E0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52BA9-EFF7-4376-BD35-CD57F670559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Real-time ingestion (Kafka, Socket streams)</a:t>
            </a:r>
          </a:p>
          <a:p>
            <a:r>
              <a:rPr lang="en-US" dirty="0"/>
              <a:t>Use transformer-based models (BERT, GPT) for better understanding of user preferences</a:t>
            </a:r>
          </a:p>
          <a:p>
            <a:r>
              <a:rPr lang="en-US" dirty="0"/>
              <a:t>Automated alerting (Email, Slack, SIEM integration)</a:t>
            </a:r>
          </a:p>
          <a:p>
            <a:r>
              <a:rPr lang="en-US" dirty="0"/>
              <a:t>Integration with threat intelligence feeds</a:t>
            </a:r>
          </a:p>
          <a:p>
            <a:r>
              <a:rPr lang="en-US" dirty="0"/>
              <a:t>Deployable as SOC dashboard</a:t>
            </a:r>
          </a:p>
          <a:p>
            <a:r>
              <a:rPr lang="en-US" dirty="0"/>
              <a:t>Build a user-friendly mobile version for broader accessibility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82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2922-80DA-9A7F-B30F-4EE8918A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D8BB5-3221-86E4-E636-C217210AD1E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The project successfully demonstrates how ML-based recommendation systems improve user experience.</a:t>
            </a:r>
          </a:p>
          <a:p>
            <a:r>
              <a:rPr lang="en-US" dirty="0"/>
              <a:t>Combining collaborative filtering and popularity-based approaches yields more accurate and personalized results.</a:t>
            </a:r>
          </a:p>
          <a:p>
            <a:r>
              <a:rPr lang="en-US" dirty="0"/>
              <a:t>The system provides a scalable and flexible solution that can be integrated into real-world platforms.</a:t>
            </a:r>
          </a:p>
          <a:p>
            <a:r>
              <a:rPr lang="en-US" dirty="0"/>
              <a:t>Future enhancements will focus on hybrid methods, NLP-based reviews, and real-time adaptability.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241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3EF8B-C780-5AFF-58FC-27D450078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50"/>
            <a:ext cx="6220278" cy="1929336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A77C33-8257-8EA1-8085-F0B72344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2480650"/>
            <a:ext cx="6220277" cy="4124801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80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960465" cy="3830130"/>
          </a:xfrm>
        </p:spPr>
        <p:txBody>
          <a:bodyPr/>
          <a:lstStyle/>
          <a:p>
            <a:r>
              <a:rPr lang="en-IN" dirty="0"/>
              <a:t>Zero-Day Vulnerability Detection Dashboard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C5E63-5F2C-96E8-CB37-21D953A917CE}"/>
              </a:ext>
            </a:extLst>
          </p:cNvPr>
          <p:cNvSpPr txBox="1"/>
          <p:nvPr/>
        </p:nvSpPr>
        <p:spPr>
          <a:xfrm>
            <a:off x="3324296" y="4063043"/>
            <a:ext cx="7700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Streamlit</a:t>
            </a:r>
            <a:r>
              <a:rPr lang="en-US" dirty="0"/>
              <a:t>-based real-time threat visualization tool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302C-C069-675C-6698-254BF201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23797-2284-302C-2669-151F26F1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err="1"/>
              <a:t>Streamlit</a:t>
            </a:r>
            <a:r>
              <a:rPr lang="en-IN" dirty="0"/>
              <a:t> dashboard for </a:t>
            </a:r>
            <a:r>
              <a:rPr lang="en-IN" dirty="0" err="1"/>
              <a:t>analyzing</a:t>
            </a:r>
            <a:r>
              <a:rPr lang="en-IN" dirty="0"/>
              <a:t> cybersecurity threat logs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Upload threat logs (CSV/ZIP), filter by severity, and map attacker 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Real-time IP geolocation using ip-api.com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Option to view nearby open stores using Google Places API</a:t>
            </a:r>
          </a:p>
        </p:txBody>
      </p:sp>
    </p:spTree>
    <p:extLst>
      <p:ext uri="{BB962C8B-B14F-4D97-AF65-F5344CB8AC3E}">
        <p14:creationId xmlns:p14="http://schemas.microsoft.com/office/powerpoint/2010/main" val="297944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AC2F-1278-CB63-D6B7-398EB28B5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94C7-AB5F-721D-604C-71F3DAA1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5425F-BB71-1423-041A-C462AF5F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677163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latin typeface="Tenorite (Body)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enorite (Body)"/>
                <a:cs typeface="Times New Roman" panose="02020603050405020304" pitchFamily="18" charset="0"/>
              </a:rPr>
              <a:t>Primary Objectives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b="1" dirty="0">
                <a:latin typeface="Tenorite (Body)"/>
                <a:cs typeface="Times New Roman" panose="02020603050405020304" pitchFamily="18" charset="0"/>
              </a:rPr>
              <a:t>Early Threat Detection</a:t>
            </a:r>
            <a:r>
              <a:rPr lang="en-IN" dirty="0">
                <a:latin typeface="Tenorite (Body)"/>
                <a:cs typeface="Times New Roman" panose="02020603050405020304" pitchFamily="18" charset="0"/>
              </a:rPr>
              <a:t> – Identify potential cyberattacks in real-time.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latin typeface="Tenorite (Body)"/>
                <a:cs typeface="Times New Roman" panose="02020603050405020304" pitchFamily="18" charset="0"/>
              </a:rPr>
              <a:t>  Data-Driven Insights</a:t>
            </a:r>
            <a:r>
              <a:rPr lang="en-IN" dirty="0">
                <a:latin typeface="Tenorite (Body)"/>
                <a:cs typeface="Times New Roman" panose="02020603050405020304" pitchFamily="18" charset="0"/>
              </a:rPr>
              <a:t> – </a:t>
            </a:r>
            <a:r>
              <a:rPr lang="en-IN" dirty="0" err="1">
                <a:latin typeface="Tenorite (Body)"/>
                <a:cs typeface="Times New Roman" panose="02020603050405020304" pitchFamily="18" charset="0"/>
              </a:rPr>
              <a:t>Analyze</a:t>
            </a:r>
            <a:r>
              <a:rPr lang="en-IN" dirty="0">
                <a:latin typeface="Tenorite (Body)"/>
                <a:cs typeface="Times New Roman" panose="02020603050405020304" pitchFamily="18" charset="0"/>
              </a:rPr>
              <a:t> large-scale logs for anomaly detection.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b="1" dirty="0">
                <a:latin typeface="Tenorite (Body)"/>
                <a:cs typeface="Times New Roman" panose="02020603050405020304" pitchFamily="18" charset="0"/>
              </a:rPr>
              <a:t>Automation</a:t>
            </a:r>
            <a:r>
              <a:rPr lang="en-IN" dirty="0">
                <a:latin typeface="Tenorite (Body)"/>
                <a:cs typeface="Times New Roman" panose="02020603050405020304" pitchFamily="18" charset="0"/>
              </a:rPr>
              <a:t> – Reduce manual intervention using ML-driven analysis.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b="1" dirty="0">
                <a:latin typeface="Tenorite (Body)"/>
                <a:cs typeface="Times New Roman" panose="02020603050405020304" pitchFamily="18" charset="0"/>
              </a:rPr>
              <a:t>Visualization</a:t>
            </a:r>
            <a:r>
              <a:rPr lang="en-IN" dirty="0">
                <a:latin typeface="Tenorite (Body)"/>
                <a:cs typeface="Times New Roman" panose="02020603050405020304" pitchFamily="18" charset="0"/>
              </a:rPr>
              <a:t> – Provide an interactive dashboard for better decision-making.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b="1" dirty="0">
                <a:latin typeface="Tenorite (Body)"/>
                <a:cs typeface="Times New Roman" panose="02020603050405020304" pitchFamily="18" charset="0"/>
              </a:rPr>
              <a:t>Scalability</a:t>
            </a:r>
            <a:r>
              <a:rPr lang="en-IN" dirty="0">
                <a:latin typeface="Tenorite (Body)"/>
                <a:cs typeface="Times New Roman" panose="02020603050405020304" pitchFamily="18" charset="0"/>
              </a:rPr>
              <a:t> – Handle high-volume log data efficiently.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dirty="0">
              <a:latin typeface="Tenorite (Body)"/>
              <a:cs typeface="Times New Roman" panose="02020603050405020304" pitchFamily="18" charset="0"/>
            </a:endParaRPr>
          </a:p>
          <a:p>
            <a:r>
              <a:rPr lang="en-IN" dirty="0">
                <a:latin typeface="Tenorite (Body)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enorite (Body)"/>
                <a:cs typeface="Times New Roman" panose="02020603050405020304" pitchFamily="18" charset="0"/>
              </a:rPr>
              <a:t>Secondary Objectives</a:t>
            </a:r>
            <a:endParaRPr lang="en-IN" dirty="0">
              <a:latin typeface="Tenorite (Body)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>
                <a:latin typeface="Tenorite (Body)"/>
                <a:cs typeface="Times New Roman" panose="02020603050405020304" pitchFamily="18" charset="0"/>
              </a:rPr>
              <a:t>Ensure </a:t>
            </a:r>
            <a:r>
              <a:rPr lang="en-IN" b="1" dirty="0">
                <a:latin typeface="Tenorite (Body)"/>
                <a:cs typeface="Times New Roman" panose="02020603050405020304" pitchFamily="18" charset="0"/>
              </a:rPr>
              <a:t>faster response</a:t>
            </a:r>
            <a:r>
              <a:rPr lang="en-IN" dirty="0">
                <a:latin typeface="Tenorite (Body)"/>
                <a:cs typeface="Times New Roman" panose="02020603050405020304" pitchFamily="18" charset="0"/>
              </a:rPr>
              <a:t> to incidents.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>
                <a:latin typeface="Tenorite (Body)"/>
                <a:cs typeface="Times New Roman" panose="02020603050405020304" pitchFamily="18" charset="0"/>
              </a:rPr>
              <a:t>Minimize </a:t>
            </a:r>
            <a:r>
              <a:rPr lang="en-IN" b="1" dirty="0">
                <a:latin typeface="Tenorite (Body)"/>
                <a:cs typeface="Times New Roman" panose="02020603050405020304" pitchFamily="18" charset="0"/>
              </a:rPr>
              <a:t>false positives</a:t>
            </a:r>
            <a:r>
              <a:rPr lang="en-IN" dirty="0">
                <a:latin typeface="Tenorite (Body)"/>
                <a:cs typeface="Times New Roman" panose="02020603050405020304" pitchFamily="18" charset="0"/>
              </a:rPr>
              <a:t> with ensemble models.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>
                <a:latin typeface="Tenorite (Body)"/>
                <a:cs typeface="Times New Roman" panose="02020603050405020304" pitchFamily="18" charset="0"/>
              </a:rPr>
              <a:t>Improve </a:t>
            </a:r>
            <a:r>
              <a:rPr lang="en-IN" b="1" dirty="0">
                <a:latin typeface="Tenorite (Body)"/>
                <a:cs typeface="Times New Roman" panose="02020603050405020304" pitchFamily="18" charset="0"/>
              </a:rPr>
              <a:t>threat intelligence</a:t>
            </a:r>
            <a:r>
              <a:rPr lang="en-IN" dirty="0">
                <a:latin typeface="Tenorite (Body)"/>
                <a:cs typeface="Times New Roman" panose="02020603050405020304" pitchFamily="18" charset="0"/>
              </a:rPr>
              <a:t> via pattern recognition.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latin typeface="Tenorite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7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710AEE-3A96-B543-AA59-5A0D40AD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114A27-0BB1-86A5-A947-D00D03308B3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89299" y="2381062"/>
            <a:ext cx="11126709" cy="3766242"/>
          </a:xfrm>
        </p:spPr>
        <p:txBody>
          <a:bodyPr numCol="2">
            <a:normAutofit fontScale="70000" lnSpcReduction="2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Programming &amp; Frameworks</a:t>
            </a:r>
          </a:p>
          <a:p>
            <a:pPr lvl="2"/>
            <a:r>
              <a:rPr lang="en-IN" dirty="0"/>
              <a:t>Python – Core development language</a:t>
            </a:r>
          </a:p>
          <a:p>
            <a:pPr lvl="2"/>
            <a:r>
              <a:rPr lang="en-IN" dirty="0" err="1"/>
              <a:t>Streamlit</a:t>
            </a:r>
            <a:r>
              <a:rPr lang="en-IN" dirty="0"/>
              <a:t> – Interactive web-based dashboard</a:t>
            </a:r>
          </a:p>
          <a:p>
            <a:pPr lvl="2"/>
            <a:r>
              <a:rPr lang="en-IN" dirty="0"/>
              <a:t>Scikit-learn – Machine Learning pipeline &amp; anomaly detection</a:t>
            </a:r>
          </a:p>
          <a:p>
            <a:pPr lvl="2"/>
            <a:r>
              <a:rPr lang="en-IN" dirty="0"/>
              <a:t>Pandas / NumPy – Data preprocessing &amp; manipulation</a:t>
            </a:r>
          </a:p>
          <a:p>
            <a:pPr lvl="2"/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Machine Learning &amp; Data Science</a:t>
            </a:r>
          </a:p>
          <a:p>
            <a:pPr lvl="2"/>
            <a:r>
              <a:rPr lang="en-IN" dirty="0"/>
              <a:t>Isolation Forest, One-Class SVM, Random Forest – Anomaly &amp; vulnerability detection</a:t>
            </a:r>
          </a:p>
          <a:p>
            <a:pPr lvl="2"/>
            <a:r>
              <a:rPr lang="en-IN" dirty="0"/>
              <a:t>Pickle – Model export &amp; pipeline versioning</a:t>
            </a:r>
          </a:p>
          <a:p>
            <a:pPr lvl="2"/>
            <a:r>
              <a:rPr lang="en-IN" dirty="0"/>
              <a:t>Scikit-learn Pipelines – End-to-end ML workflow</a:t>
            </a:r>
          </a:p>
          <a:p>
            <a:pPr lvl="2"/>
            <a:endParaRPr lang="en-IN" dirty="0"/>
          </a:p>
          <a:p>
            <a:pPr marL="566928" lvl="2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Visualization &amp; UI</a:t>
            </a:r>
          </a:p>
          <a:p>
            <a:pPr lvl="2"/>
            <a:r>
              <a:rPr lang="en-IN" dirty="0"/>
              <a:t>Matplotlib / Seaborn – Statistical plots &amp; ML insights</a:t>
            </a:r>
          </a:p>
          <a:p>
            <a:pPr lvl="2"/>
            <a:r>
              <a:rPr lang="en-IN" dirty="0"/>
              <a:t>Folium + </a:t>
            </a:r>
            <a:r>
              <a:rPr lang="en-IN" dirty="0" err="1"/>
              <a:t>streamlit</a:t>
            </a:r>
            <a:r>
              <a:rPr lang="en-IN" dirty="0"/>
              <a:t>-folium – Interactive </a:t>
            </a:r>
            <a:r>
              <a:rPr lang="en-IN" dirty="0" err="1"/>
              <a:t>Geomap</a:t>
            </a:r>
            <a:r>
              <a:rPr lang="en-IN" dirty="0"/>
              <a:t> of source Ips</a:t>
            </a:r>
          </a:p>
          <a:p>
            <a:pPr lvl="2"/>
            <a:r>
              <a:rPr lang="en-IN" dirty="0" err="1"/>
              <a:t>Plotly</a:t>
            </a:r>
            <a:r>
              <a:rPr lang="en-IN" dirty="0"/>
              <a:t> – Interactive filtering &amp; advanced charts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Databases &amp; Storage</a:t>
            </a:r>
          </a:p>
          <a:p>
            <a:pPr lvl="2"/>
            <a:r>
              <a:rPr lang="en-IN" dirty="0"/>
              <a:t>CSV / Log ingestion – Upload &amp; processing of security datasets</a:t>
            </a:r>
          </a:p>
          <a:p>
            <a:pPr lvl="2"/>
            <a:r>
              <a:rPr lang="en-IN" dirty="0"/>
              <a:t>Model Export – Trained ML models stored as .</a:t>
            </a:r>
            <a:r>
              <a:rPr lang="en-IN" dirty="0" err="1"/>
              <a:t>pkl</a:t>
            </a:r>
            <a:r>
              <a:rPr lang="en-IN" dirty="0"/>
              <a:t> files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System &amp; Deployment</a:t>
            </a:r>
          </a:p>
          <a:p>
            <a:pPr lvl="2"/>
            <a:r>
              <a:rPr lang="en-IN" dirty="0"/>
              <a:t>CPU/GPU Support – Efficient computation (Scikit-learn + CUDA-ready frameworks)</a:t>
            </a:r>
          </a:p>
          <a:p>
            <a:pPr lvl="2"/>
            <a:r>
              <a:rPr lang="en-IN" dirty="0"/>
              <a:t>Version Control – Git/GitHub for code and model pipelines</a:t>
            </a:r>
          </a:p>
        </p:txBody>
      </p:sp>
    </p:spTree>
    <p:extLst>
      <p:ext uri="{BB962C8B-B14F-4D97-AF65-F5344CB8AC3E}">
        <p14:creationId xmlns:p14="http://schemas.microsoft.com/office/powerpoint/2010/main" val="223133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BA41-9188-325D-510E-10037902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6EE2-340E-FFFA-D5AF-1188BF6913D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16049" y="2362954"/>
            <a:ext cx="10430626" cy="444996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b="1" dirty="0"/>
              <a:t>Data Ingestion &amp; Preprocessing</a:t>
            </a:r>
            <a:endParaRPr lang="en-IN" dirty="0"/>
          </a:p>
          <a:p>
            <a:pPr lvl="1"/>
            <a:r>
              <a:rPr lang="en-IN" dirty="0"/>
              <a:t>Import structured/unstructured log data (CSV, JSON, API feeds).</a:t>
            </a:r>
          </a:p>
          <a:p>
            <a:pPr lvl="1"/>
            <a:r>
              <a:rPr lang="en-IN" dirty="0"/>
              <a:t>Handle missing values, normalize fields, and unify schema (CVE, Incident, Flows, etc.).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Feature Engineering &amp; Encoding</a:t>
            </a:r>
            <a:endParaRPr lang="en-US" dirty="0"/>
          </a:p>
          <a:p>
            <a:pPr lvl="1"/>
            <a:r>
              <a:rPr lang="en-US" dirty="0"/>
              <a:t>Automatic handling of categorical + numerical features.</a:t>
            </a:r>
          </a:p>
          <a:p>
            <a:pPr lvl="1"/>
            <a:r>
              <a:rPr lang="en-US" dirty="0"/>
              <a:t>Dimensionality reduction and normalization for ML compatibility.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Machine Learning Pipeline</a:t>
            </a:r>
            <a:endParaRPr lang="en-US" dirty="0"/>
          </a:p>
          <a:p>
            <a:pPr lvl="1"/>
            <a:r>
              <a:rPr lang="en-US" dirty="0"/>
              <a:t>Ensemble anomaly detection (Isolation Forest, Autoencoder, One-Class SVM).</a:t>
            </a:r>
          </a:p>
          <a:p>
            <a:pPr lvl="1"/>
            <a:r>
              <a:rPr lang="en-US" dirty="0"/>
              <a:t>Categorical + numerical vulnerability detection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19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F8C6D-7D09-0897-A596-9BF337A7B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0DA7-0FAA-5F09-1B64-96EF00FC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1C4FE-ED7D-58A9-F1ED-4F0FE5A9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4274691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Data Collection &amp; Preprocessing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/>
              <a:t>Import log files (CSV format)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/>
              <a:t>Clean and normalize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/>
              <a:t>Handle missing values &amp; categorical encoding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Feature Engineering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/>
              <a:t>Extract relevant attributes (IP, Port, Protocol, Time, Event Type)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/>
              <a:t>Apply scaling/normalization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Model Training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/>
              <a:t>Apply anomaly detection models (Isolation Forest, LOF, Autoencoder)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/>
              <a:t>Ensemble methods for improved 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Evaluation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/>
              <a:t>Metrics: Precision, Recall, F1-score, ROC-AUC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/>
              <a:t>Cross-validation for robustness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Deployment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/>
              <a:t>Integrated into </a:t>
            </a:r>
            <a:r>
              <a:rPr lang="en-IN" dirty="0" err="1"/>
              <a:t>Streamlit</a:t>
            </a:r>
            <a:r>
              <a:rPr lang="en-IN" dirty="0"/>
              <a:t> Dashboard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/>
              <a:t>Real-time log monitoring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078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E68B5-AFCA-4991-39FA-3EBEEFE73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6D09-1BAE-36AE-81FC-7E0E35EF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6174-12CD-DCDE-07BE-C55E8EBDF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255533" cy="3332832"/>
          </a:xfrm>
        </p:spPr>
        <p:txBody>
          <a:bodyPr>
            <a:normAutofit/>
          </a:bodyPr>
          <a:lstStyle/>
          <a:p>
            <a:r>
              <a:rPr lang="en-US" sz="1900" b="1" dirty="0"/>
              <a:t>Data Source</a:t>
            </a:r>
            <a:br>
              <a:rPr lang="en-US" sz="1900" dirty="0"/>
            </a:br>
            <a:r>
              <a:rPr lang="en-US" sz="1900" dirty="0"/>
              <a:t>The system processes threat intelligence logs typically exported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Firewalls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Intrusion Detection Systems (IDS)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SIEM platforms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Network traffic monitors</a:t>
            </a:r>
          </a:p>
          <a:p>
            <a:endParaRPr lang="en-IN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C55EE-1D4F-C889-D578-5AD6282DD3F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84752" y="2023984"/>
            <a:ext cx="5585989" cy="3332832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Expected Dataset Schema</a:t>
            </a:r>
          </a:p>
          <a:p>
            <a:r>
              <a:rPr lang="en-IN" dirty="0"/>
              <a:t>While the system is dynamic and can adapt, the expected columns include:</a:t>
            </a:r>
          </a:p>
          <a:p>
            <a:r>
              <a:rPr lang="en-IN" u="sng" dirty="0"/>
              <a:t>Column Name</a:t>
            </a:r>
            <a:r>
              <a:rPr lang="en-IN" dirty="0"/>
              <a:t>		</a:t>
            </a:r>
            <a:r>
              <a:rPr lang="en-IN" u="sng" dirty="0"/>
              <a:t>Description</a:t>
            </a:r>
          </a:p>
          <a:p>
            <a:r>
              <a:rPr lang="en-IN" dirty="0"/>
              <a:t>Timestamp		Date/time of threat event</a:t>
            </a:r>
          </a:p>
          <a:p>
            <a:r>
              <a:rPr lang="en-IN" dirty="0"/>
              <a:t>Severity			Level of threat </a:t>
            </a:r>
          </a:p>
          <a:p>
            <a:r>
              <a:rPr lang="en-IN" dirty="0"/>
              <a:t>Source IP / IP Address	IP of the attacker</a:t>
            </a:r>
          </a:p>
          <a:p>
            <a:r>
              <a:rPr lang="en-IN" dirty="0"/>
              <a:t>Latitude / Longitude	Exact coordinates of the 			incident</a:t>
            </a:r>
          </a:p>
          <a:p>
            <a:r>
              <a:rPr lang="en-IN" dirty="0"/>
              <a:t>Description / Category	Type of threat or system 			vulnerability exploited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11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82F59C-CD61-E5B5-55A5-7B703255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7" y="510573"/>
            <a:ext cx="9779183" cy="785018"/>
          </a:xfrm>
        </p:spPr>
        <p:txBody>
          <a:bodyPr/>
          <a:lstStyle/>
          <a:p>
            <a:r>
              <a:rPr lang="en-IN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70FCA6-A267-F022-2BC7-386ED26F8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613" y="1295591"/>
            <a:ext cx="7730770" cy="51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745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230e9df3-be65-4c73-a93b-d1236ebd677e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224</TotalTime>
  <Words>959</Words>
  <Application>Microsoft Office PowerPoint</Application>
  <PresentationFormat>Widescreen</PresentationFormat>
  <Paragraphs>137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Tenorite</vt:lpstr>
      <vt:lpstr>Tenorite (Body)</vt:lpstr>
      <vt:lpstr>Wingdings</vt:lpstr>
      <vt:lpstr>Custom</vt:lpstr>
      <vt:lpstr>PowerPoint Presentation</vt:lpstr>
      <vt:lpstr>Zero-Day Vulnerability Detection Dashboard</vt:lpstr>
      <vt:lpstr>Project Overview</vt:lpstr>
      <vt:lpstr>Objectives</vt:lpstr>
      <vt:lpstr>Technologies Used</vt:lpstr>
      <vt:lpstr>Functional Modules</vt:lpstr>
      <vt:lpstr>ML Pipeline</vt:lpstr>
      <vt:lpstr>Dataset Description</vt:lpstr>
      <vt:lpstr>System Architecture</vt:lpstr>
      <vt:lpstr>WorkFlow</vt:lpstr>
      <vt:lpstr>Methodology Steps</vt:lpstr>
      <vt:lpstr>Dashboard Interface</vt:lpstr>
      <vt:lpstr>Key Features</vt:lpstr>
      <vt:lpstr>Potential Improvements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Swain</dc:creator>
  <cp:lastModifiedBy>Shubham Swain</cp:lastModifiedBy>
  <cp:revision>3</cp:revision>
  <dcterms:created xsi:type="dcterms:W3CDTF">2025-07-13T10:45:49Z</dcterms:created>
  <dcterms:modified xsi:type="dcterms:W3CDTF">2025-08-16T10:32:51Z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