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58" r:id="rId3"/>
    <p:sldId id="259" r:id="rId4"/>
    <p:sldId id="260" r:id="rId5"/>
    <p:sldId id="263" r:id="rId6"/>
    <p:sldId id="264" r:id="rId7"/>
    <p:sldId id="298" r:id="rId8"/>
    <p:sldId id="293" r:id="rId9"/>
    <p:sldId id="267" r:id="rId10"/>
    <p:sldId id="294" r:id="rId11"/>
    <p:sldId id="299" r:id="rId12"/>
    <p:sldId id="300" r:id="rId13"/>
    <p:sldId id="286" r:id="rId14"/>
    <p:sldId id="287" r:id="rId15"/>
    <p:sldId id="280" r:id="rId16"/>
    <p:sldId id="282" r:id="rId17"/>
    <p:sldId id="283" r:id="rId18"/>
    <p:sldId id="284" r:id="rId19"/>
    <p:sldId id="28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ndeyshubham1777@outlook.com" initials="p" lastIdx="1" clrIdx="0">
    <p:extLst>
      <p:ext uri="{19B8F6BF-5375-455C-9EA6-DF929625EA0E}">
        <p15:presenceInfo xmlns:p15="http://schemas.microsoft.com/office/powerpoint/2012/main" userId="331b060454e55f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30T12:47:17.233"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1D8BD707-D9CF-40AE-B4C6-C98DA3205C09}" type="datetimeFigureOut">
              <a:rPr lang="en-US" smtClean="0"/>
              <a:pPr/>
              <a:t>6/30/2021</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6/30/2021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6/30/2021</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9792" y="552450"/>
            <a:ext cx="8458200" cy="1323439"/>
          </a:xfrm>
          <a:prstGeom prst="rect">
            <a:avLst/>
          </a:prstGeom>
          <a:noFill/>
        </p:spPr>
        <p:txBody>
          <a:bodyPr wrap="square" rtlCol="0">
            <a:spAutoFit/>
          </a:bodyPr>
          <a:lstStyle/>
          <a:p>
            <a:pPr algn="ctr"/>
            <a:r>
              <a:rPr lang="en-US" sz="4000" b="1" dirty="0">
                <a:latin typeface="Times New Roman" pitchFamily="18" charset="0"/>
                <a:cs typeface="Times New Roman" pitchFamily="18" charset="0"/>
              </a:rPr>
              <a:t>ELECTION MANAGEMENT SYSTEM</a:t>
            </a:r>
            <a:endParaRPr lang="en-US" sz="4000" dirty="0"/>
          </a:p>
        </p:txBody>
      </p:sp>
      <p:sp>
        <p:nvSpPr>
          <p:cNvPr id="3" name="TextBox 2"/>
          <p:cNvSpPr txBox="1"/>
          <p:nvPr/>
        </p:nvSpPr>
        <p:spPr>
          <a:xfrm>
            <a:off x="228600" y="5029200"/>
            <a:ext cx="4800600" cy="1292662"/>
          </a:xfrm>
          <a:prstGeom prst="rect">
            <a:avLst/>
          </a:prstGeom>
          <a:noFill/>
        </p:spPr>
        <p:txBody>
          <a:bodyPr wrap="square" rtlCol="0">
            <a:spAutoFit/>
          </a:bodyPr>
          <a:lstStyle/>
          <a:p>
            <a:r>
              <a:rPr lang="en-US" sz="2000" u="sng" dirty="0">
                <a:latin typeface="Times New Roman" pitchFamily="18" charset="0"/>
                <a:cs typeface="Times New Roman" pitchFamily="18" charset="0"/>
              </a:rPr>
              <a:t>Submitted to:-</a:t>
            </a:r>
            <a:r>
              <a:rPr lang="en-US" sz="2000" dirty="0">
                <a:latin typeface="Times New Roman" pitchFamily="18" charset="0"/>
                <a:cs typeface="Times New Roman" pitchFamily="18" charset="0"/>
              </a:rPr>
              <a:t> </a:t>
            </a:r>
          </a:p>
          <a:p>
            <a:r>
              <a:rPr lang="en-US" sz="2000" i="1" dirty="0">
                <a:latin typeface="Times New Roman" pitchFamily="18" charset="0"/>
                <a:cs typeface="Times New Roman" pitchFamily="18" charset="0"/>
              </a:rPr>
              <a:t>Department: Training and Placement</a:t>
            </a:r>
          </a:p>
          <a:p>
            <a:r>
              <a:rPr lang="en-US" sz="2000" i="1" dirty="0">
                <a:latin typeface="Times New Roman" pitchFamily="18" charset="0"/>
                <a:cs typeface="Times New Roman" pitchFamily="18" charset="0"/>
              </a:rPr>
              <a:t>Faculty: Praveen Sharma</a:t>
            </a:r>
          </a:p>
          <a:p>
            <a:endParaRPr lang="en-US" dirty="0"/>
          </a:p>
        </p:txBody>
      </p:sp>
      <p:sp>
        <p:nvSpPr>
          <p:cNvPr id="4" name="TextBox 3"/>
          <p:cNvSpPr txBox="1"/>
          <p:nvPr/>
        </p:nvSpPr>
        <p:spPr>
          <a:xfrm>
            <a:off x="5029200" y="5105400"/>
            <a:ext cx="3505200" cy="369332"/>
          </a:xfrm>
          <a:prstGeom prst="rect">
            <a:avLst/>
          </a:prstGeom>
          <a:noFill/>
        </p:spPr>
        <p:txBody>
          <a:bodyPr wrap="square" rtlCol="0">
            <a:spAutoFit/>
          </a:bodyPr>
          <a:lstStyle/>
          <a:p>
            <a:endParaRPr lang="en-US" dirty="0"/>
          </a:p>
        </p:txBody>
      </p:sp>
      <p:sp>
        <p:nvSpPr>
          <p:cNvPr id="5" name="TextBox 4"/>
          <p:cNvSpPr txBox="1"/>
          <p:nvPr/>
        </p:nvSpPr>
        <p:spPr>
          <a:xfrm>
            <a:off x="5105400" y="5029200"/>
            <a:ext cx="3733800" cy="2462213"/>
          </a:xfrm>
          <a:prstGeom prst="rect">
            <a:avLst/>
          </a:prstGeom>
          <a:noFill/>
        </p:spPr>
        <p:txBody>
          <a:bodyPr wrap="square" rtlCol="0">
            <a:spAutoFit/>
          </a:bodyPr>
          <a:lstStyle/>
          <a:p>
            <a:r>
              <a:rPr lang="en-US" sz="2000" u="sng" dirty="0">
                <a:latin typeface="Times New Roman" pitchFamily="18" charset="0"/>
                <a:cs typeface="Times New Roman" pitchFamily="18" charset="0"/>
              </a:rPr>
              <a:t>Submitted by:-</a:t>
            </a:r>
          </a:p>
          <a:p>
            <a:r>
              <a:rPr lang="en-US" sz="2000" i="1" dirty="0">
                <a:latin typeface="Times New Roman" pitchFamily="18" charset="0"/>
                <a:cs typeface="Times New Roman" pitchFamily="18" charset="0"/>
              </a:rPr>
              <a:t>Student Name: Shubham Pandey</a:t>
            </a:r>
          </a:p>
          <a:p>
            <a:r>
              <a:rPr lang="en-US" sz="2000" i="1" dirty="0">
                <a:latin typeface="Times New Roman" pitchFamily="18" charset="0"/>
                <a:cs typeface="Times New Roman" pitchFamily="18" charset="0"/>
              </a:rPr>
              <a:t> Enrollment No: 0176EC181022</a:t>
            </a:r>
          </a:p>
          <a:p>
            <a:r>
              <a:rPr lang="en-US" sz="2000" i="1" dirty="0">
                <a:latin typeface="Times New Roman" pitchFamily="18" charset="0"/>
                <a:cs typeface="Times New Roman" pitchFamily="18" charset="0"/>
              </a:rPr>
              <a:t>Branch:  EC  (LNCT&amp;E)</a:t>
            </a:r>
          </a:p>
          <a:p>
            <a:r>
              <a:rPr lang="en-US" sz="2000" i="1" dirty="0">
                <a:latin typeface="Times New Roman" pitchFamily="18" charset="0"/>
                <a:cs typeface="Times New Roman" pitchFamily="18" charset="0"/>
              </a:rPr>
              <a:t>Semester: 6</a:t>
            </a:r>
            <a:r>
              <a:rPr lang="en-US" sz="2000" i="1" baseline="30000" dirty="0">
                <a:latin typeface="Times New Roman" pitchFamily="18" charset="0"/>
                <a:cs typeface="Times New Roman" pitchFamily="18" charset="0"/>
              </a:rPr>
              <a:t>TH</a:t>
            </a:r>
            <a:r>
              <a:rPr lang="en-US" sz="2000" i="1" dirty="0">
                <a:latin typeface="Times New Roman" pitchFamily="18" charset="0"/>
                <a:cs typeface="Times New Roman" pitchFamily="18" charset="0"/>
              </a:rPr>
              <a:t> </a:t>
            </a:r>
          </a:p>
          <a:p>
            <a:endParaRPr lang="en-US" u="sng" dirty="0">
              <a:latin typeface="Constantia" pitchFamily="18" charset="0"/>
            </a:endParaRPr>
          </a:p>
          <a:p>
            <a:r>
              <a:rPr lang="en-US" dirty="0"/>
              <a:t> </a:t>
            </a:r>
          </a:p>
          <a:p>
            <a:endParaRPr lang="en-US" dirty="0"/>
          </a:p>
        </p:txBody>
      </p:sp>
      <p:sp>
        <p:nvSpPr>
          <p:cNvPr id="60418" name="AutoShape 2" descr="Playful, Conservative, Business Software Logo Design for Easy Billing by  rafa studio | Design #13657924"/>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DEAF348C-EE7D-4FF9-856E-C7A28E617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133600"/>
            <a:ext cx="3429000" cy="22479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0727A9-B5CE-4A6B-91BE-ABA5EAE26F0F}"/>
              </a:ext>
            </a:extLst>
          </p:cNvPr>
          <p:cNvSpPr txBox="1"/>
          <p:nvPr/>
        </p:nvSpPr>
        <p:spPr>
          <a:xfrm>
            <a:off x="2133600" y="533400"/>
            <a:ext cx="4572000" cy="584775"/>
          </a:xfrm>
          <a:prstGeom prst="rect">
            <a:avLst/>
          </a:prstGeom>
          <a:noFill/>
        </p:spPr>
        <p:txBody>
          <a:bodyPr wrap="square">
            <a:spAutoFit/>
          </a:bodyPr>
          <a:lstStyle/>
          <a:p>
            <a:pPr algn="ctr"/>
            <a:r>
              <a:rPr lang="en-US" sz="3200" b="1" i="1" dirty="0">
                <a:latin typeface="Stencil" panose="040409050D0802020404" pitchFamily="82" charset="0"/>
                <a:cs typeface="Times New Roman" pitchFamily="18" charset="0"/>
              </a:rPr>
              <a:t>Output Screen</a:t>
            </a:r>
            <a:endParaRPr lang="en-IN" sz="3200" i="1" dirty="0">
              <a:latin typeface="Stencil" panose="040409050D0802020404" pitchFamily="82" charset="0"/>
            </a:endParaRPr>
          </a:p>
        </p:txBody>
      </p:sp>
      <p:pic>
        <p:nvPicPr>
          <p:cNvPr id="6" name="Picture 5">
            <a:extLst>
              <a:ext uri="{FF2B5EF4-FFF2-40B4-BE49-F238E27FC236}">
                <a16:creationId xmlns:a16="http://schemas.microsoft.com/office/drawing/2014/main" id="{F5995E48-F422-4D73-BB72-83BB5BB6FD5E}"/>
              </a:ext>
            </a:extLst>
          </p:cNvPr>
          <p:cNvPicPr>
            <a:picLocks noChangeAspect="1"/>
          </p:cNvPicPr>
          <p:nvPr/>
        </p:nvPicPr>
        <p:blipFill rotWithShape="1">
          <a:blip r:embed="rId2">
            <a:extLst>
              <a:ext uri="{28A0092B-C50C-407E-A947-70E740481C1C}">
                <a14:useLocalDpi xmlns:a14="http://schemas.microsoft.com/office/drawing/2010/main" val="0"/>
              </a:ext>
            </a:extLst>
          </a:blip>
          <a:srcRect l="10000" t="4074" r="9167" b="4074"/>
          <a:stretch/>
        </p:blipFill>
        <p:spPr>
          <a:xfrm>
            <a:off x="914400" y="1066800"/>
            <a:ext cx="7391400" cy="4724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AF76BD-CE55-40F6-9B89-2C6C6EFB2DED}"/>
              </a:ext>
            </a:extLst>
          </p:cNvPr>
          <p:cNvSpPr txBox="1"/>
          <p:nvPr/>
        </p:nvSpPr>
        <p:spPr>
          <a:xfrm>
            <a:off x="2286000" y="533400"/>
            <a:ext cx="4572000" cy="584775"/>
          </a:xfrm>
          <a:prstGeom prst="rect">
            <a:avLst/>
          </a:prstGeom>
          <a:noFill/>
        </p:spPr>
        <p:txBody>
          <a:bodyPr wrap="square">
            <a:spAutoFit/>
          </a:bodyPr>
          <a:lstStyle/>
          <a:p>
            <a:pPr algn="ctr"/>
            <a:r>
              <a:rPr lang="en-US" sz="3200" b="1" i="1" dirty="0">
                <a:latin typeface="Stencil" panose="040409050D0802020404" pitchFamily="82" charset="0"/>
                <a:cs typeface="Times New Roman" pitchFamily="18" charset="0"/>
              </a:rPr>
              <a:t>Output Screen</a:t>
            </a:r>
            <a:endParaRPr lang="en-IN" sz="3200" i="1" dirty="0">
              <a:latin typeface="Stencil" panose="040409050D0802020404" pitchFamily="82" charset="0"/>
            </a:endParaRPr>
          </a:p>
        </p:txBody>
      </p:sp>
      <p:pic>
        <p:nvPicPr>
          <p:cNvPr id="5" name="Picture 4">
            <a:extLst>
              <a:ext uri="{FF2B5EF4-FFF2-40B4-BE49-F238E27FC236}">
                <a16:creationId xmlns:a16="http://schemas.microsoft.com/office/drawing/2014/main" id="{F093BB12-05B6-48CB-9E50-076612A76203}"/>
              </a:ext>
            </a:extLst>
          </p:cNvPr>
          <p:cNvPicPr>
            <a:picLocks noChangeAspect="1"/>
          </p:cNvPicPr>
          <p:nvPr/>
        </p:nvPicPr>
        <p:blipFill rotWithShape="1">
          <a:blip r:embed="rId2">
            <a:extLst>
              <a:ext uri="{28A0092B-C50C-407E-A947-70E740481C1C}">
                <a14:useLocalDpi xmlns:a14="http://schemas.microsoft.com/office/drawing/2010/main" val="0"/>
              </a:ext>
            </a:extLst>
          </a:blip>
          <a:srcRect l="10000" t="5073" r="9167" b="7037"/>
          <a:stretch/>
        </p:blipFill>
        <p:spPr>
          <a:xfrm>
            <a:off x="914400" y="1118175"/>
            <a:ext cx="7391400" cy="4520626"/>
          </a:xfrm>
          <a:prstGeom prst="rect">
            <a:avLst/>
          </a:prstGeom>
        </p:spPr>
      </p:pic>
    </p:spTree>
    <p:extLst>
      <p:ext uri="{BB962C8B-B14F-4D97-AF65-F5344CB8AC3E}">
        <p14:creationId xmlns:p14="http://schemas.microsoft.com/office/powerpoint/2010/main" val="1797513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FB028E-9D4F-4759-ADEE-033BD07532F9}"/>
              </a:ext>
            </a:extLst>
          </p:cNvPr>
          <p:cNvSpPr txBox="1"/>
          <p:nvPr/>
        </p:nvSpPr>
        <p:spPr>
          <a:xfrm>
            <a:off x="2286000" y="533400"/>
            <a:ext cx="4572000" cy="584775"/>
          </a:xfrm>
          <a:prstGeom prst="rect">
            <a:avLst/>
          </a:prstGeom>
          <a:noFill/>
        </p:spPr>
        <p:txBody>
          <a:bodyPr wrap="square">
            <a:spAutoFit/>
          </a:bodyPr>
          <a:lstStyle/>
          <a:p>
            <a:pPr algn="ctr"/>
            <a:r>
              <a:rPr lang="en-US" sz="3200" b="1" i="1" dirty="0">
                <a:latin typeface="Stencil" panose="040409050D0802020404" pitchFamily="82" charset="0"/>
                <a:cs typeface="Times New Roman" pitchFamily="18" charset="0"/>
              </a:rPr>
              <a:t>Output Screen</a:t>
            </a:r>
            <a:endParaRPr lang="en-IN" sz="3200" i="1" dirty="0">
              <a:latin typeface="Stencil" panose="040409050D0802020404" pitchFamily="82" charset="0"/>
            </a:endParaRPr>
          </a:p>
        </p:txBody>
      </p:sp>
      <p:pic>
        <p:nvPicPr>
          <p:cNvPr id="5" name="Picture 4">
            <a:extLst>
              <a:ext uri="{FF2B5EF4-FFF2-40B4-BE49-F238E27FC236}">
                <a16:creationId xmlns:a16="http://schemas.microsoft.com/office/drawing/2014/main" id="{47E899BA-233B-483D-8604-9F3EB516A8FD}"/>
              </a:ext>
            </a:extLst>
          </p:cNvPr>
          <p:cNvPicPr>
            <a:picLocks noChangeAspect="1"/>
          </p:cNvPicPr>
          <p:nvPr/>
        </p:nvPicPr>
        <p:blipFill rotWithShape="1">
          <a:blip r:embed="rId2">
            <a:extLst>
              <a:ext uri="{28A0092B-C50C-407E-A947-70E740481C1C}">
                <a14:useLocalDpi xmlns:a14="http://schemas.microsoft.com/office/drawing/2010/main" val="0"/>
              </a:ext>
            </a:extLst>
          </a:blip>
          <a:srcRect l="12499" t="4074" r="15001" b="12963"/>
          <a:stretch/>
        </p:blipFill>
        <p:spPr>
          <a:xfrm>
            <a:off x="1143000" y="1295400"/>
            <a:ext cx="6629400" cy="4267200"/>
          </a:xfrm>
          <a:prstGeom prst="rect">
            <a:avLst/>
          </a:prstGeom>
        </p:spPr>
      </p:pic>
    </p:spTree>
    <p:extLst>
      <p:ext uri="{BB962C8B-B14F-4D97-AF65-F5344CB8AC3E}">
        <p14:creationId xmlns:p14="http://schemas.microsoft.com/office/powerpoint/2010/main" val="200209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pPr algn="ctr"/>
            <a:r>
              <a:rPr lang="en-US" sz="3900" b="1" dirty="0">
                <a:latin typeface="Times New Roman" pitchFamily="18" charset="0"/>
                <a:cs typeface="Times New Roman" pitchFamily="18" charset="0"/>
              </a:rPr>
              <a:t>Data Flow Diagram</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447800"/>
            <a:ext cx="8229600" cy="4678363"/>
          </a:xfrm>
        </p:spPr>
        <p:txBody>
          <a:bodyPr>
            <a:normAutofit fontScale="92500" lnSpcReduction="10000"/>
          </a:bodyPr>
          <a:lstStyle/>
          <a:p>
            <a:pPr algn="just"/>
            <a:endParaRPr lang="en-US" sz="2000" dirty="0"/>
          </a:p>
          <a:p>
            <a:pPr algn="just"/>
            <a:endParaRPr lang="en-US" sz="2000" dirty="0"/>
          </a:p>
          <a:p>
            <a:pPr algn="just"/>
            <a:r>
              <a:rPr lang="en-US" sz="2400" dirty="0"/>
              <a:t>Data flow diagram is used to define the flow of the system and its resources such as information. Data flow diagrams are a way of expressing project requirements in a graphical manner. Data flow diagram represents one of the most ingenious tools used for structured analysis. A Data Flow Diagram or DFD, as it shortly called is known as bubble chart. It has the purpose of clarifying system requirements and identifying major transformations that will become programs in the system design. It is the major starting point in the design phase </a:t>
            </a:r>
            <a:r>
              <a:rPr lang="en-US" sz="2400" dirty="0" err="1"/>
              <a:t>thatfunctionally</a:t>
            </a:r>
            <a:r>
              <a:rPr lang="en-US" sz="2400" dirty="0"/>
              <a:t> decomposes the requirements specifications down to the lowest level of detail.</a:t>
            </a:r>
          </a:p>
          <a:p>
            <a:pPr algn="just"/>
            <a:endParaRPr lang="en-US" dirty="0"/>
          </a:p>
          <a:p>
            <a:pPr algn="just"/>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457200"/>
            <a:ext cx="88392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PROJECT</a:t>
            </a:r>
            <a:r>
              <a:rPr kumimoji="0" lang="en-US" sz="3000"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FLOW</a:t>
            </a:r>
            <a:endParaRPr kumimoji="0" lang="en-US" sz="30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7891" name="Rectangle 3"/>
          <p:cNvSpPr>
            <a:spLocks noChangeArrowheads="1"/>
          </p:cNvSpPr>
          <p:nvPr/>
        </p:nvSpPr>
        <p:spPr bwMode="auto">
          <a:xfrm>
            <a:off x="0" y="34480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 name="Rectangle: Rounded Corners 1">
            <a:extLst>
              <a:ext uri="{FF2B5EF4-FFF2-40B4-BE49-F238E27FC236}">
                <a16:creationId xmlns:a16="http://schemas.microsoft.com/office/drawing/2014/main" id="{A01EACC1-56B2-4F66-91A4-59D37225684D}"/>
              </a:ext>
            </a:extLst>
          </p:cNvPr>
          <p:cNvSpPr/>
          <p:nvPr/>
        </p:nvSpPr>
        <p:spPr>
          <a:xfrm>
            <a:off x="2895600" y="1295400"/>
            <a:ext cx="3048000" cy="6857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0" i="0" dirty="0">
                <a:solidFill>
                  <a:srgbClr val="3B3835"/>
                </a:solidFill>
                <a:effectLst/>
                <a:latin typeface="Helvetica Neue"/>
              </a:rPr>
              <a:t>Context Diagram </a:t>
            </a:r>
            <a:endParaRPr lang="en-IN" dirty="0"/>
          </a:p>
        </p:txBody>
      </p:sp>
      <p:sp>
        <p:nvSpPr>
          <p:cNvPr id="3" name="Arrow: Down 2">
            <a:extLst>
              <a:ext uri="{FF2B5EF4-FFF2-40B4-BE49-F238E27FC236}">
                <a16:creationId xmlns:a16="http://schemas.microsoft.com/office/drawing/2014/main" id="{0DFFB271-0DBE-4584-9EA2-3BCCB02F7172}"/>
              </a:ext>
            </a:extLst>
          </p:cNvPr>
          <p:cNvSpPr/>
          <p:nvPr/>
        </p:nvSpPr>
        <p:spPr>
          <a:xfrm>
            <a:off x="3276600" y="1981190"/>
            <a:ext cx="609600" cy="6857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Down 3">
            <a:extLst>
              <a:ext uri="{FF2B5EF4-FFF2-40B4-BE49-F238E27FC236}">
                <a16:creationId xmlns:a16="http://schemas.microsoft.com/office/drawing/2014/main" id="{4D000F66-45CA-4A5C-A00F-BB96430EE6D5}"/>
              </a:ext>
            </a:extLst>
          </p:cNvPr>
          <p:cNvSpPr/>
          <p:nvPr/>
        </p:nvSpPr>
        <p:spPr>
          <a:xfrm>
            <a:off x="4953000" y="1981190"/>
            <a:ext cx="609600" cy="6857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B4D9AF64-6221-4809-91EA-63140566E4A7}"/>
              </a:ext>
            </a:extLst>
          </p:cNvPr>
          <p:cNvSpPr/>
          <p:nvPr/>
        </p:nvSpPr>
        <p:spPr>
          <a:xfrm>
            <a:off x="2819400" y="2667001"/>
            <a:ext cx="1447800" cy="13334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VOTER</a:t>
            </a:r>
          </a:p>
        </p:txBody>
      </p:sp>
      <p:sp>
        <p:nvSpPr>
          <p:cNvPr id="9" name="Oval 8">
            <a:extLst>
              <a:ext uri="{FF2B5EF4-FFF2-40B4-BE49-F238E27FC236}">
                <a16:creationId xmlns:a16="http://schemas.microsoft.com/office/drawing/2014/main" id="{0511FAB9-FDAB-4248-B25D-781F733AC85D}"/>
              </a:ext>
            </a:extLst>
          </p:cNvPr>
          <p:cNvSpPr/>
          <p:nvPr/>
        </p:nvSpPr>
        <p:spPr>
          <a:xfrm>
            <a:off x="4572002" y="2705065"/>
            <a:ext cx="1447800" cy="12954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ADMIN</a:t>
            </a:r>
          </a:p>
        </p:txBody>
      </p:sp>
      <p:sp>
        <p:nvSpPr>
          <p:cNvPr id="6" name="Rectangle: Rounded Corners 5">
            <a:extLst>
              <a:ext uri="{FF2B5EF4-FFF2-40B4-BE49-F238E27FC236}">
                <a16:creationId xmlns:a16="http://schemas.microsoft.com/office/drawing/2014/main" id="{539D602A-DE74-411C-AB67-8050D380CF6E}"/>
              </a:ext>
            </a:extLst>
          </p:cNvPr>
          <p:cNvSpPr/>
          <p:nvPr/>
        </p:nvSpPr>
        <p:spPr>
          <a:xfrm>
            <a:off x="3581400" y="4495800"/>
            <a:ext cx="1828800" cy="731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LOGIN</a:t>
            </a:r>
          </a:p>
        </p:txBody>
      </p:sp>
      <p:cxnSp>
        <p:nvCxnSpPr>
          <p:cNvPr id="10" name="Straight Arrow Connector 9">
            <a:extLst>
              <a:ext uri="{FF2B5EF4-FFF2-40B4-BE49-F238E27FC236}">
                <a16:creationId xmlns:a16="http://schemas.microsoft.com/office/drawing/2014/main" id="{F9EB9438-9114-405D-82B3-EAEFA8D450CB}"/>
              </a:ext>
            </a:extLst>
          </p:cNvPr>
          <p:cNvCxnSpPr>
            <a:stCxn id="9" idx="4"/>
          </p:cNvCxnSpPr>
          <p:nvPr/>
        </p:nvCxnSpPr>
        <p:spPr>
          <a:xfrm flipH="1">
            <a:off x="4953000" y="4000473"/>
            <a:ext cx="342902" cy="41912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 name="Straight Arrow Connector 11">
            <a:extLst>
              <a:ext uri="{FF2B5EF4-FFF2-40B4-BE49-F238E27FC236}">
                <a16:creationId xmlns:a16="http://schemas.microsoft.com/office/drawing/2014/main" id="{EC853C23-748C-41AD-A777-AC9020316E81}"/>
              </a:ext>
            </a:extLst>
          </p:cNvPr>
          <p:cNvCxnSpPr/>
          <p:nvPr/>
        </p:nvCxnSpPr>
        <p:spPr>
          <a:xfrm>
            <a:off x="3733800" y="4000473"/>
            <a:ext cx="457200" cy="41912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3" name="Arrow: Right 12">
            <a:extLst>
              <a:ext uri="{FF2B5EF4-FFF2-40B4-BE49-F238E27FC236}">
                <a16:creationId xmlns:a16="http://schemas.microsoft.com/office/drawing/2014/main" id="{2ED6C7BE-661C-441B-93FC-CDF536B4A060}"/>
              </a:ext>
            </a:extLst>
          </p:cNvPr>
          <p:cNvSpPr/>
          <p:nvPr/>
        </p:nvSpPr>
        <p:spPr>
          <a:xfrm>
            <a:off x="5715000" y="4495801"/>
            <a:ext cx="1219200" cy="68579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LOGINFAILED</a:t>
            </a:r>
          </a:p>
        </p:txBody>
      </p:sp>
      <p:sp>
        <p:nvSpPr>
          <p:cNvPr id="14" name="Arrow: Up 13">
            <a:extLst>
              <a:ext uri="{FF2B5EF4-FFF2-40B4-BE49-F238E27FC236}">
                <a16:creationId xmlns:a16="http://schemas.microsoft.com/office/drawing/2014/main" id="{3A19CBB9-A107-433D-9575-FD7F706C1D4C}"/>
              </a:ext>
            </a:extLst>
          </p:cNvPr>
          <p:cNvSpPr/>
          <p:nvPr/>
        </p:nvSpPr>
        <p:spPr>
          <a:xfrm>
            <a:off x="6934198" y="1676400"/>
            <a:ext cx="762002" cy="27432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Arrow: Left 14">
            <a:extLst>
              <a:ext uri="{FF2B5EF4-FFF2-40B4-BE49-F238E27FC236}">
                <a16:creationId xmlns:a16="http://schemas.microsoft.com/office/drawing/2014/main" id="{76584BAF-9761-4C40-B30B-B34836853BC3}"/>
              </a:ext>
            </a:extLst>
          </p:cNvPr>
          <p:cNvSpPr/>
          <p:nvPr/>
        </p:nvSpPr>
        <p:spPr>
          <a:xfrm>
            <a:off x="6019802" y="1364398"/>
            <a:ext cx="838198" cy="54060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3500" b="1" dirty="0"/>
              <a:t>Requirements</a:t>
            </a:r>
          </a:p>
        </p:txBody>
      </p:sp>
      <p:sp>
        <p:nvSpPr>
          <p:cNvPr id="3" name="Content Placeholder 2"/>
          <p:cNvSpPr>
            <a:spLocks noGrp="1"/>
          </p:cNvSpPr>
          <p:nvPr>
            <p:ph idx="1"/>
          </p:nvPr>
        </p:nvSpPr>
        <p:spPr>
          <a:xfrm>
            <a:off x="457200" y="1524000"/>
            <a:ext cx="8229600" cy="4602163"/>
          </a:xfrm>
        </p:spPr>
        <p:txBody>
          <a:bodyPr>
            <a:normAutofit fontScale="77500" lnSpcReduction="20000"/>
          </a:bodyPr>
          <a:lstStyle/>
          <a:p>
            <a:r>
              <a:rPr lang="en-US" b="1" u="sng" dirty="0"/>
              <a:t>SOFTWARE REQUIREMENTS SPECIFICATION</a:t>
            </a:r>
            <a:endParaRPr lang="en-US" dirty="0"/>
          </a:p>
          <a:p>
            <a:pPr>
              <a:buNone/>
            </a:pPr>
            <a:r>
              <a:rPr lang="en-US" dirty="0"/>
              <a:t> </a:t>
            </a:r>
          </a:p>
          <a:p>
            <a:pPr>
              <a:buNone/>
            </a:pPr>
            <a:r>
              <a:rPr lang="en-US" b="1" dirty="0"/>
              <a:t>Operating System</a:t>
            </a:r>
            <a:r>
              <a:rPr lang="en-US" dirty="0"/>
              <a:t>	         :  Windows 7</a:t>
            </a:r>
          </a:p>
          <a:p>
            <a:pPr>
              <a:buNone/>
            </a:pPr>
            <a:r>
              <a:rPr lang="en-US" b="1" dirty="0"/>
              <a:t>Programming Language</a:t>
            </a:r>
            <a:r>
              <a:rPr lang="en-US" dirty="0"/>
              <a:t>   :  JAVA</a:t>
            </a:r>
          </a:p>
          <a:p>
            <a:pPr>
              <a:buNone/>
            </a:pPr>
            <a:r>
              <a:rPr lang="en-US" b="1" dirty="0"/>
              <a:t>User Interface</a:t>
            </a:r>
            <a:r>
              <a:rPr lang="en-US" dirty="0"/>
              <a:t>                     :  CONSOLE  APPLICATION</a:t>
            </a:r>
            <a:r>
              <a:rPr lang="en-US" b="1" dirty="0"/>
              <a:t>	</a:t>
            </a:r>
            <a:endParaRPr lang="en-US" dirty="0"/>
          </a:p>
          <a:p>
            <a:pPr>
              <a:buNone/>
            </a:pPr>
            <a:r>
              <a:rPr lang="en-US" dirty="0"/>
              <a:t> </a:t>
            </a:r>
          </a:p>
          <a:p>
            <a:pPr>
              <a:buNone/>
            </a:pPr>
            <a:r>
              <a:rPr lang="en-US" dirty="0"/>
              <a:t> </a:t>
            </a:r>
          </a:p>
          <a:p>
            <a:r>
              <a:rPr lang="en-US" b="1" u="sng" dirty="0"/>
              <a:t>HARDWARE REQUIREMENTS SPECIFICATION</a:t>
            </a:r>
            <a:endParaRPr lang="en-US" dirty="0"/>
          </a:p>
          <a:p>
            <a:endParaRPr lang="en-US" dirty="0"/>
          </a:p>
          <a:p>
            <a:pPr>
              <a:buNone/>
            </a:pPr>
            <a:r>
              <a:rPr lang="en-US" b="1" dirty="0"/>
              <a:t>Processor :</a:t>
            </a:r>
            <a:r>
              <a:rPr lang="en-US" dirty="0"/>
              <a:t> Intel core i3 or higher</a:t>
            </a:r>
          </a:p>
          <a:p>
            <a:pPr>
              <a:buNone/>
            </a:pPr>
            <a:r>
              <a:rPr lang="en-US" b="1" dirty="0"/>
              <a:t>RAM       : </a:t>
            </a:r>
            <a:r>
              <a:rPr lang="en-US" dirty="0"/>
              <a:t>Minimum of 2GB RAM</a:t>
            </a:r>
          </a:p>
          <a:p>
            <a:pPr>
              <a:buNone/>
            </a:pPr>
            <a:r>
              <a:rPr lang="en-US" b="1" dirty="0"/>
              <a:t>Memory   :</a:t>
            </a:r>
            <a:r>
              <a:rPr lang="en-US" dirty="0"/>
              <a:t>1 GB or higher</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normAutofit/>
          </a:bodyPr>
          <a:lstStyle/>
          <a:p>
            <a:pPr algn="ctr"/>
            <a:r>
              <a:rPr lang="en-US" sz="3900" b="1" dirty="0">
                <a:latin typeface="Times New Roman" pitchFamily="18" charset="0"/>
                <a:cs typeface="Times New Roman" pitchFamily="18" charset="0"/>
              </a:rPr>
              <a:t>System Design</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143000"/>
            <a:ext cx="8229600" cy="5105400"/>
          </a:xfrm>
        </p:spPr>
        <p:txBody>
          <a:bodyPr>
            <a:normAutofit fontScale="77500" lnSpcReduction="20000"/>
          </a:bodyPr>
          <a:lstStyle/>
          <a:p>
            <a:pPr>
              <a:buNone/>
            </a:pPr>
            <a:r>
              <a:rPr lang="en-US" b="1" dirty="0"/>
              <a:t>      Introduction</a:t>
            </a:r>
            <a:endParaRPr lang="en-US" dirty="0"/>
          </a:p>
          <a:p>
            <a:pPr>
              <a:buNone/>
            </a:pPr>
            <a:r>
              <a:rPr lang="en-US" b="1" dirty="0"/>
              <a:t> </a:t>
            </a:r>
            <a:endParaRPr lang="en-US" dirty="0"/>
          </a:p>
          <a:p>
            <a:pPr algn="just">
              <a:buNone/>
            </a:pPr>
            <a:r>
              <a:rPr lang="en-US" dirty="0"/>
              <a:t>      System design is the creation of road map that shows system developers how to convert system requirements into a workable and operational system by exploring system and identifying the best design for the project.</a:t>
            </a:r>
          </a:p>
          <a:p>
            <a:pPr>
              <a:buNone/>
            </a:pPr>
            <a:r>
              <a:rPr lang="en-US" dirty="0"/>
              <a:t> </a:t>
            </a:r>
          </a:p>
          <a:p>
            <a:pPr>
              <a:buNone/>
            </a:pPr>
            <a:r>
              <a:rPr lang="en-US" b="1" dirty="0"/>
              <a:t> </a:t>
            </a:r>
          </a:p>
          <a:p>
            <a:pPr>
              <a:buNone/>
            </a:pPr>
            <a:r>
              <a:rPr lang="en-US" b="1" dirty="0"/>
              <a:t>      Logical design</a:t>
            </a:r>
            <a:endParaRPr lang="en-US" dirty="0"/>
          </a:p>
          <a:p>
            <a:pPr>
              <a:buNone/>
            </a:pPr>
            <a:r>
              <a:rPr lang="en-US" b="1" dirty="0"/>
              <a:t> </a:t>
            </a:r>
            <a:endParaRPr lang="en-US" dirty="0"/>
          </a:p>
          <a:p>
            <a:pPr algn="just">
              <a:buNone/>
            </a:pPr>
            <a:r>
              <a:rPr lang="en-US" dirty="0"/>
              <a:t>      Logical design identifies the record and relationship to be handled by the system. It focuses on the logic, or the reasoning, behind the system by breaking down the system into sub system until the process cannot be repeated any further.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371600"/>
          </a:xfrm>
        </p:spPr>
        <p:txBody>
          <a:bodyPr>
            <a:normAutofit/>
          </a:bodyPr>
          <a:lstStyle/>
          <a:p>
            <a:pPr algn="ctr"/>
            <a:r>
              <a:rPr lang="en-US" sz="3900" b="1" dirty="0">
                <a:latin typeface="Times New Roman" pitchFamily="18" charset="0"/>
                <a:cs typeface="Times New Roman" pitchFamily="18" charset="0"/>
              </a:rPr>
              <a:t>Future Enhancement</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676400"/>
            <a:ext cx="8229600" cy="5181600"/>
          </a:xfrm>
        </p:spPr>
        <p:txBody>
          <a:bodyPr>
            <a:normAutofit/>
          </a:bodyPr>
          <a:lstStyle/>
          <a:p>
            <a:pPr>
              <a:buNone/>
            </a:pPr>
            <a:r>
              <a:rPr lang="en-US" b="0" i="0" dirty="0">
                <a:solidFill>
                  <a:srgbClr val="3B3835"/>
                </a:solidFill>
                <a:effectLst/>
                <a:latin typeface="Helvetica Neue"/>
              </a:rPr>
              <a:t>    Reviewing the existing/current voting process;  Coming up with an automated voting system;  Implementing a an automated/online voting        system</a:t>
            </a:r>
          </a:p>
          <a:p>
            <a:pPr>
              <a:buNone/>
            </a:pPr>
            <a:r>
              <a:rPr lang="en-US" dirty="0">
                <a:solidFill>
                  <a:srgbClr val="3B3835"/>
                </a:solidFill>
                <a:latin typeface="Helvetica Neue"/>
              </a:rPr>
              <a:t>   </a:t>
            </a:r>
            <a:r>
              <a:rPr lang="en-US" b="0" i="0" dirty="0">
                <a:solidFill>
                  <a:srgbClr val="3B3835"/>
                </a:solidFill>
                <a:effectLst/>
                <a:latin typeface="Helvetica Neue"/>
              </a:rPr>
              <a:t> Validating the system to ensure that only   legible voters are allowed to vote.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normAutofit/>
          </a:bodyPr>
          <a:lstStyle/>
          <a:p>
            <a:pPr algn="ctr"/>
            <a:r>
              <a:rPr lang="en-US" sz="3900" b="1" dirty="0">
                <a:latin typeface="Times New Roman" pitchFamily="18" charset="0"/>
                <a:cs typeface="Times New Roman" pitchFamily="18" charset="0"/>
              </a:rPr>
              <a:t>Conclusion</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457200" y="1676400"/>
            <a:ext cx="8229600" cy="4800600"/>
          </a:xfrm>
        </p:spPr>
        <p:txBody>
          <a:bodyPr>
            <a:normAutofit fontScale="70000" lnSpcReduction="20000"/>
          </a:bodyPr>
          <a:lstStyle/>
          <a:p>
            <a:pPr algn="just">
              <a:buNone/>
            </a:pPr>
            <a:r>
              <a:rPr lang="en-US" b="0" i="0" dirty="0">
                <a:solidFill>
                  <a:srgbClr val="3B3835"/>
                </a:solidFill>
                <a:effectLst/>
                <a:latin typeface="Helvetica Neue"/>
              </a:rPr>
              <a:t>   The ONLINE VOTING SYSTEM-INDIA shall reduce the time spend making long queues at the polling stations during voting. It shall also enable the voters to vote from any part of the globe as explained since this is an online application available on the internet. Cases of vote miscounts shall also be solved since at the backend of this system resides a well-developed database using SQL Server that can provide the correct data once it’s correctly queried. Since the voting process shall be open as early as possible, the voters shall have ample time to decide when and whom to vote for. SCOPE OF </a:t>
            </a:r>
            <a:r>
              <a:rPr lang="en-US" b="0" i="0" dirty="0" err="1">
                <a:solidFill>
                  <a:srgbClr val="3B3835"/>
                </a:solidFill>
                <a:effectLst/>
                <a:latin typeface="Helvetica Neue"/>
              </a:rPr>
              <a:t>STUDYIt</a:t>
            </a:r>
            <a:r>
              <a:rPr lang="en-US" b="0" i="0" dirty="0">
                <a:solidFill>
                  <a:srgbClr val="3B3835"/>
                </a:solidFill>
                <a:effectLst/>
                <a:latin typeface="Helvetica Neue"/>
              </a:rPr>
              <a:t> is focused on studying the existing system of voting and to make sure that the peoples vote is counts, for fairness in the elective positions. This is also will produce: • Less effort and less labor intensive, as the primary cost and focus primary on creating, managing, and running a secure web voting portal. • Increasing number of voters as individuals will find it easier and more convenient to vote, especially those abroad.</a:t>
            </a:r>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057400"/>
            <a:ext cx="8686800" cy="1938992"/>
          </a:xfrm>
          <a:prstGeom prst="rect">
            <a:avLst/>
          </a:prstGeom>
          <a:noFill/>
        </p:spPr>
        <p:txBody>
          <a:bodyPr wrap="square" rtlCol="0">
            <a:spAutoFit/>
          </a:bodyPr>
          <a:lstStyle/>
          <a:p>
            <a:pPr algn="ctr"/>
            <a:r>
              <a:rPr lang="en-US" sz="6000" dirty="0">
                <a:solidFill>
                  <a:schemeClr val="bg2">
                    <a:lumMod val="50000"/>
                  </a:schemeClr>
                </a:solidFill>
                <a:latin typeface="Algerian" panose="04020705040A02060702" pitchFamily="82" charset="0"/>
              </a:rPr>
              <a:t>THANK </a:t>
            </a:r>
          </a:p>
          <a:p>
            <a:pPr algn="ctr"/>
            <a:r>
              <a:rPr lang="en-US" sz="6000" dirty="0">
                <a:solidFill>
                  <a:schemeClr val="bg2">
                    <a:lumMod val="50000"/>
                  </a:schemeClr>
                </a:solidFill>
                <a:latin typeface="Algerian" panose="04020705040A02060702" pitchFamily="82" charset="0"/>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44562"/>
          </a:xfrm>
        </p:spPr>
        <p:txBody>
          <a:bodyPr>
            <a:normAutofit/>
          </a:bodyPr>
          <a:lstStyle/>
          <a:p>
            <a:pPr algn="ctr"/>
            <a:r>
              <a:rPr lang="en-US" sz="3000" b="1" dirty="0">
                <a:latin typeface="Calibri" pitchFamily="34" charset="0"/>
              </a:rPr>
              <a:t>DECLARATION</a:t>
            </a:r>
            <a:endParaRPr lang="en-US" sz="3000" b="1" dirty="0"/>
          </a:p>
        </p:txBody>
      </p:sp>
      <p:sp>
        <p:nvSpPr>
          <p:cNvPr id="3" name="Content Placeholder 2"/>
          <p:cNvSpPr>
            <a:spLocks noGrp="1"/>
          </p:cNvSpPr>
          <p:nvPr>
            <p:ph idx="1"/>
          </p:nvPr>
        </p:nvSpPr>
        <p:spPr>
          <a:xfrm>
            <a:off x="228600" y="1600200"/>
            <a:ext cx="8458200" cy="4709160"/>
          </a:xfrm>
        </p:spPr>
        <p:txBody>
          <a:bodyPr>
            <a:normAutofit/>
          </a:bodyPr>
          <a:lstStyle/>
          <a:p>
            <a:pPr algn="just">
              <a:lnSpc>
                <a:spcPct val="150000"/>
              </a:lnSpc>
              <a:spcBef>
                <a:spcPts val="0"/>
              </a:spcBef>
              <a:spcAft>
                <a:spcPts val="1200"/>
              </a:spcAft>
              <a:buNone/>
            </a:pPr>
            <a:r>
              <a:rPr lang="en-US" dirty="0">
                <a:latin typeface="Angsana New" pitchFamily="18" charset="-34"/>
                <a:cs typeface="Angsana New" pitchFamily="18" charset="-34"/>
              </a:rPr>
              <a:t>       I hereby declare that this project of  “Election Management System”  has not been copied from anywhere but designed &amp; developed by me with the help of my college faculties ,friends for which I am very thankful to them.</a:t>
            </a:r>
          </a:p>
          <a:p>
            <a:pPr>
              <a:lnSpc>
                <a:spcPct val="150000"/>
              </a:lnSpc>
              <a:spcBef>
                <a:spcPts val="0"/>
              </a:spcBef>
              <a:spcAft>
                <a:spcPts val="1200"/>
              </a:spcAft>
              <a:buNone/>
            </a:pPr>
            <a:r>
              <a:rPr lang="en-US" dirty="0">
                <a:latin typeface="Angsana New" pitchFamily="18" charset="-34"/>
                <a:cs typeface="Angsana New" pitchFamily="18" charset="-34"/>
              </a:rPr>
              <a:t>       Student Name: Shubham Pandey</a:t>
            </a:r>
          </a:p>
          <a:p>
            <a:pPr>
              <a:lnSpc>
                <a:spcPct val="150000"/>
              </a:lnSpc>
              <a:spcBef>
                <a:spcPts val="0"/>
              </a:spcBef>
              <a:spcAft>
                <a:spcPts val="1200"/>
              </a:spcAft>
              <a:buNone/>
            </a:pPr>
            <a:r>
              <a:rPr lang="en-US" dirty="0">
                <a:latin typeface="Angsana New" pitchFamily="18" charset="-34"/>
                <a:cs typeface="Angsana New" pitchFamily="18" charset="-34"/>
              </a:rPr>
              <a:t>       Enrollment No: 0176EC181022</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ctr"/>
            <a:r>
              <a:rPr lang="en-US" sz="4000" b="1" dirty="0"/>
              <a:t>INDEX</a:t>
            </a:r>
          </a:p>
        </p:txBody>
      </p:sp>
      <p:sp>
        <p:nvSpPr>
          <p:cNvPr id="3" name="Content Placeholder 2"/>
          <p:cNvSpPr>
            <a:spLocks noGrp="1"/>
          </p:cNvSpPr>
          <p:nvPr>
            <p:ph idx="1"/>
          </p:nvPr>
        </p:nvSpPr>
        <p:spPr>
          <a:xfrm>
            <a:off x="457200" y="990600"/>
            <a:ext cx="8229600" cy="5638800"/>
          </a:xfrm>
        </p:spPr>
        <p:txBody>
          <a:bodyPr>
            <a:normAutofit/>
          </a:bodyPr>
          <a:lstStyle/>
          <a:p>
            <a:pPr>
              <a:buNone/>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Introduction</a:t>
            </a:r>
          </a:p>
          <a:p>
            <a:pPr>
              <a:buFont typeface="Wingdings" pitchFamily="2" charset="2"/>
              <a:buChar char="Ø"/>
            </a:pPr>
            <a:r>
              <a:rPr lang="en-US" dirty="0">
                <a:latin typeface="Times New Roman" pitchFamily="18" charset="0"/>
                <a:cs typeface="Times New Roman" pitchFamily="18" charset="0"/>
              </a:rPr>
              <a:t>Project Overview</a:t>
            </a:r>
          </a:p>
          <a:p>
            <a:pPr>
              <a:buFont typeface="Wingdings" pitchFamily="2" charset="2"/>
              <a:buChar char="Ø"/>
            </a:pPr>
            <a:r>
              <a:rPr lang="en-US" dirty="0">
                <a:latin typeface="Times New Roman" pitchFamily="18" charset="0"/>
                <a:cs typeface="Times New Roman" pitchFamily="18" charset="0"/>
              </a:rPr>
              <a:t>Output Screen</a:t>
            </a:r>
          </a:p>
          <a:p>
            <a:pPr>
              <a:buFont typeface="Wingdings" pitchFamily="2" charset="2"/>
              <a:buChar char="Ø"/>
            </a:pPr>
            <a:r>
              <a:rPr lang="en-US" dirty="0">
                <a:latin typeface="Times New Roman" pitchFamily="18" charset="0"/>
                <a:cs typeface="Times New Roman" pitchFamily="18" charset="0"/>
              </a:rPr>
              <a:t>Data Flow Diagram</a:t>
            </a:r>
          </a:p>
          <a:p>
            <a:pPr>
              <a:buFont typeface="Wingdings" pitchFamily="2" charset="2"/>
              <a:buChar char="Ø"/>
            </a:pPr>
            <a:r>
              <a:rPr lang="en-US" dirty="0">
                <a:latin typeface="Times New Roman" pitchFamily="18" charset="0"/>
                <a:cs typeface="Times New Roman" pitchFamily="18" charset="0"/>
              </a:rPr>
              <a:t>Project Flow</a:t>
            </a:r>
          </a:p>
          <a:p>
            <a:pPr>
              <a:buFont typeface="Wingdings" pitchFamily="2" charset="2"/>
              <a:buChar char="Ø"/>
            </a:pPr>
            <a:r>
              <a:rPr lang="en-US" dirty="0">
                <a:latin typeface="Times New Roman" pitchFamily="18" charset="0"/>
                <a:cs typeface="Times New Roman" pitchFamily="18" charset="0"/>
              </a:rPr>
              <a:t>Requirements</a:t>
            </a:r>
          </a:p>
          <a:p>
            <a:pPr>
              <a:buFont typeface="Wingdings" pitchFamily="2" charset="2"/>
              <a:buChar char="Ø"/>
            </a:pPr>
            <a:r>
              <a:rPr lang="en-US" dirty="0">
                <a:latin typeface="Times New Roman" pitchFamily="18" charset="0"/>
                <a:cs typeface="Times New Roman" pitchFamily="18" charset="0"/>
              </a:rPr>
              <a:t>System Design</a:t>
            </a:r>
          </a:p>
          <a:p>
            <a:pPr>
              <a:buFont typeface="Wingdings" pitchFamily="2" charset="2"/>
              <a:buChar char="Ø"/>
            </a:pPr>
            <a:r>
              <a:rPr lang="en-US" dirty="0">
                <a:latin typeface="Times New Roman" pitchFamily="18" charset="0"/>
                <a:cs typeface="Times New Roman" pitchFamily="18" charset="0"/>
              </a:rPr>
              <a:t>Future Enhancement</a:t>
            </a:r>
          </a:p>
          <a:p>
            <a:pPr>
              <a:buFont typeface="Wingdings" pitchFamily="2" charset="2"/>
              <a:buChar char="Ø"/>
            </a:pPr>
            <a:r>
              <a:rPr lang="en-US" dirty="0">
                <a:latin typeface="Times New Roman" pitchFamily="18" charset="0"/>
                <a:cs typeface="Times New Roman"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a:bodyPr>
          <a:lstStyle/>
          <a:p>
            <a:pPr algn="ctr"/>
            <a:r>
              <a:rPr lang="en-US" sz="3900" b="1" dirty="0">
                <a:latin typeface="Times New Roman" pitchFamily="18" charset="0"/>
                <a:cs typeface="Times New Roman" pitchFamily="18" charset="0"/>
              </a:rPr>
              <a:t>INTRODUCTION</a:t>
            </a:r>
            <a:br>
              <a:rPr lang="en-US" dirty="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502920" y="1066800"/>
            <a:ext cx="8183880" cy="4419600"/>
          </a:xfrm>
        </p:spPr>
        <p:txBody>
          <a:bodyPr>
            <a:normAutofit fontScale="77500" lnSpcReduction="20000"/>
          </a:bodyPr>
          <a:lstStyle/>
          <a:p>
            <a:pPr algn="just">
              <a:buNone/>
            </a:pPr>
            <a:r>
              <a:rPr lang="en-US" b="0" i="0" dirty="0">
                <a:solidFill>
                  <a:srgbClr val="3B3835"/>
                </a:solidFill>
                <a:effectLst/>
                <a:latin typeface="Helvetica Neue"/>
              </a:rPr>
              <a:t> “ONLINE VOTING SYSTEM” is an online voting technique. In this system people who are citizens and whose age is above 18 years of age and any sex can give his her vote online without going to any physical polling station. </a:t>
            </a:r>
            <a:endParaRPr lang="en-US" dirty="0">
              <a:solidFill>
                <a:srgbClr val="3B3835"/>
              </a:solidFill>
              <a:latin typeface="Helvetica Neue"/>
            </a:endParaRPr>
          </a:p>
          <a:p>
            <a:pPr algn="just">
              <a:buNone/>
            </a:pPr>
            <a:r>
              <a:rPr lang="en-US" b="0" i="0" dirty="0">
                <a:solidFill>
                  <a:srgbClr val="3B3835"/>
                </a:solidFill>
                <a:effectLst/>
                <a:latin typeface="Helvetica Neue"/>
              </a:rPr>
              <a:t>    In “ONLINE VOTING SYSTEM” a voter can use his her voting right online without any difficulty. He She has to be registered first for him/her to vote manually. Registration is mainly done by the system administrator for security reasons.  After registration, the voter is assigned a secret Login ID and password with which he/she can use to log into the system and enjoy services provided by the system such as voting. If invalid/wrong details are submitted, then the citizen is not registered to vote.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pPr algn="ctr"/>
            <a:r>
              <a:rPr lang="en-US" sz="4000" b="1" dirty="0">
                <a:latin typeface="Times New Roman" pitchFamily="18" charset="0"/>
                <a:cs typeface="Times New Roman" pitchFamily="18" charset="0"/>
              </a:rPr>
              <a:t>Project Overview</a:t>
            </a:r>
            <a:endParaRPr lang="en-US" sz="4000" b="1" dirty="0"/>
          </a:p>
        </p:txBody>
      </p:sp>
      <p:sp>
        <p:nvSpPr>
          <p:cNvPr id="3" name="Content Placeholder 2"/>
          <p:cNvSpPr>
            <a:spLocks noGrp="1"/>
          </p:cNvSpPr>
          <p:nvPr>
            <p:ph idx="1"/>
          </p:nvPr>
        </p:nvSpPr>
        <p:spPr>
          <a:xfrm>
            <a:off x="457200" y="1295400"/>
            <a:ext cx="8229600" cy="5257800"/>
          </a:xfrm>
        </p:spPr>
        <p:txBody>
          <a:bodyPr>
            <a:normAutofit/>
          </a:bodyPr>
          <a:lstStyle/>
          <a:p>
            <a:pPr>
              <a:buNone/>
            </a:pPr>
            <a:r>
              <a:rPr lang="en-US" b="1" dirty="0"/>
              <a:t>     </a:t>
            </a:r>
          </a:p>
          <a:p>
            <a:pPr>
              <a:buNone/>
            </a:pPr>
            <a:r>
              <a:rPr lang="en-US" b="1" dirty="0"/>
              <a:t>     Login:- </a:t>
            </a:r>
          </a:p>
          <a:p>
            <a:pPr>
              <a:buNone/>
            </a:pPr>
            <a:r>
              <a:rPr lang="en-IN" b="0" i="0" dirty="0">
                <a:solidFill>
                  <a:srgbClr val="3B3835"/>
                </a:solidFill>
                <a:effectLst/>
                <a:latin typeface="Helvetica Neue"/>
              </a:rPr>
              <a:t>  For Admin </a:t>
            </a:r>
            <a:r>
              <a:rPr lang="en-IN" b="0" i="0" dirty="0" err="1">
                <a:solidFill>
                  <a:srgbClr val="3B3835"/>
                </a:solidFill>
                <a:effectLst/>
                <a:latin typeface="Helvetica Neue"/>
              </a:rPr>
              <a:t>Admin</a:t>
            </a:r>
            <a:r>
              <a:rPr lang="en-IN" b="0" i="0" dirty="0">
                <a:solidFill>
                  <a:srgbClr val="3B3835"/>
                </a:solidFill>
                <a:effectLst/>
                <a:latin typeface="Helvetica Neue"/>
              </a:rPr>
              <a:t> Username&amp; Password Status Login Create Voter Create Candidate Voter’s entry Candidate’s entry Voter Candidate Voter’s Details Stored Candidate’s Details Stored.</a:t>
            </a:r>
          </a:p>
          <a:p>
            <a:pPr>
              <a:buNone/>
            </a:pPr>
            <a:r>
              <a:rPr lang="en-IN" b="0" i="0" dirty="0">
                <a:solidFill>
                  <a:srgbClr val="3B3835"/>
                </a:solidFill>
                <a:effectLst/>
                <a:latin typeface="Helvetica Neue"/>
              </a:rPr>
              <a:t>  For Voter Login Voting Result Voter </a:t>
            </a:r>
            <a:r>
              <a:rPr lang="en-IN" b="0" i="0" dirty="0" err="1">
                <a:solidFill>
                  <a:srgbClr val="3B3835"/>
                </a:solidFill>
                <a:effectLst/>
                <a:latin typeface="Helvetica Neue"/>
              </a:rPr>
              <a:t>Voter</a:t>
            </a:r>
            <a:r>
              <a:rPr lang="en-IN" b="0" i="0" dirty="0">
                <a:solidFill>
                  <a:srgbClr val="3B3835"/>
                </a:solidFill>
                <a:effectLst/>
                <a:latin typeface="Helvetica Neue"/>
              </a:rPr>
              <a:t> Candidate </a:t>
            </a:r>
            <a:r>
              <a:rPr lang="en-IN" b="0" i="0" dirty="0" err="1">
                <a:solidFill>
                  <a:srgbClr val="3B3835"/>
                </a:solidFill>
                <a:effectLst/>
                <a:latin typeface="Helvetica Neue"/>
              </a:rPr>
              <a:t>Vote_update</a:t>
            </a:r>
            <a:r>
              <a:rPr lang="en-IN" b="0" i="0" dirty="0">
                <a:solidFill>
                  <a:srgbClr val="3B3835"/>
                </a:solidFill>
                <a:effectLst/>
                <a:latin typeface="Helvetica Neue"/>
              </a:rPr>
              <a:t> Username&amp; Password Status Voter’s Info Authentication Candidate’s Info Accumulated Votes Counted Votes Result to Voter</a:t>
            </a:r>
            <a:endParaRPr lang="en-US"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447800"/>
            <a:ext cx="8183880" cy="4038600"/>
          </a:xfrm>
        </p:spPr>
        <p:txBody>
          <a:bodyPr>
            <a:normAutofit fontScale="90000"/>
          </a:bodyPr>
          <a:lstStyle/>
          <a:p>
            <a:r>
              <a:rPr lang="en-US" sz="2800" b="0" dirty="0">
                <a:solidFill>
                  <a:srgbClr val="3B3835"/>
                </a:solidFill>
                <a:effectLst/>
                <a:latin typeface="Helvetica Neue"/>
              </a:rPr>
              <a:t>1)</a:t>
            </a:r>
            <a:r>
              <a:rPr lang="en-US" sz="2800" b="0" i="0" dirty="0">
                <a:solidFill>
                  <a:srgbClr val="3B3835"/>
                </a:solidFill>
                <a:effectLst/>
                <a:latin typeface="Helvetica Neue"/>
              </a:rPr>
              <a:t>Registration of the voter is done by ELECTION AUTHORITY. </a:t>
            </a:r>
            <a:br>
              <a:rPr lang="en-US" sz="2800" b="0" i="0" dirty="0">
                <a:solidFill>
                  <a:srgbClr val="3B3835"/>
                </a:solidFill>
                <a:effectLst/>
                <a:latin typeface="Helvetica Neue"/>
              </a:rPr>
            </a:br>
            <a:r>
              <a:rPr lang="en-US" sz="2800" b="0" i="0" dirty="0">
                <a:solidFill>
                  <a:srgbClr val="3B3835"/>
                </a:solidFill>
                <a:effectLst/>
                <a:latin typeface="Helvetica Neue"/>
              </a:rPr>
              <a:t>2) ELECTION AUTHORITY can change the information any time if required. </a:t>
            </a:r>
            <a:br>
              <a:rPr lang="en-US" sz="2800" b="0" i="0" dirty="0">
                <a:solidFill>
                  <a:srgbClr val="3B3835"/>
                </a:solidFill>
                <a:effectLst/>
                <a:latin typeface="Helvetica Neue"/>
              </a:rPr>
            </a:br>
            <a:r>
              <a:rPr lang="en-US" sz="2800" b="0" i="0" dirty="0">
                <a:solidFill>
                  <a:srgbClr val="3B3835"/>
                </a:solidFill>
                <a:effectLst/>
                <a:latin typeface="Helvetica Neue"/>
              </a:rPr>
              <a:t>3) Registration of the Voter depends upon the information filled by the user manually to the ELECTION AUTHORITY. </a:t>
            </a:r>
            <a:br>
              <a:rPr lang="en-US" sz="2800" b="0" i="0" dirty="0">
                <a:solidFill>
                  <a:srgbClr val="3B3835"/>
                </a:solidFill>
                <a:effectLst/>
                <a:latin typeface="Helvetica Neue"/>
              </a:rPr>
            </a:br>
            <a:r>
              <a:rPr lang="en-US" sz="2800" b="0" i="0" dirty="0">
                <a:solidFill>
                  <a:srgbClr val="3B3835"/>
                </a:solidFill>
                <a:effectLst/>
                <a:latin typeface="Helvetica Neue"/>
              </a:rPr>
              <a:t>4) Voter is given a unique Login ID and PASSWORD. </a:t>
            </a:r>
            <a:br>
              <a:rPr lang="en-US" sz="2800" b="0" i="0" dirty="0">
                <a:solidFill>
                  <a:srgbClr val="3B3835"/>
                </a:solidFill>
                <a:effectLst/>
                <a:latin typeface="Helvetica Neue"/>
              </a:rPr>
            </a:br>
            <a:r>
              <a:rPr lang="en-US" sz="2800" b="0" i="0" dirty="0">
                <a:solidFill>
                  <a:srgbClr val="3B3835"/>
                </a:solidFill>
                <a:effectLst/>
                <a:latin typeface="Helvetica Neue"/>
              </a:rPr>
              <a:t>5) In the DATABASE information of every voter is stored. 6) Database shows the information of every user.</a:t>
            </a:r>
            <a:endParaRPr lang="en-US" sz="2800" dirty="0"/>
          </a:p>
        </p:txBody>
      </p:sp>
      <p:sp>
        <p:nvSpPr>
          <p:cNvPr id="3" name="Content Placeholder 2"/>
          <p:cNvSpPr>
            <a:spLocks noGrp="1"/>
          </p:cNvSpPr>
          <p:nvPr>
            <p:ph idx="1"/>
          </p:nvPr>
        </p:nvSpPr>
        <p:spPr>
          <a:xfrm>
            <a:off x="457200" y="609601"/>
            <a:ext cx="8229600" cy="838199"/>
          </a:xfrm>
        </p:spPr>
        <p:txBody>
          <a:bodyPr>
            <a:normAutofit/>
          </a:bodyPr>
          <a:lstStyle/>
          <a:p>
            <a:pPr>
              <a:buNone/>
            </a:pPr>
            <a:r>
              <a:rPr lang="en-IN" b="0" i="0" dirty="0">
                <a:solidFill>
                  <a:srgbClr val="3B3835"/>
                </a:solidFill>
                <a:effectLst/>
                <a:latin typeface="Helvetica Neue"/>
              </a:rPr>
              <a:t>                        </a:t>
            </a:r>
            <a:r>
              <a:rPr lang="en-IN" sz="4000" b="1" i="0" dirty="0">
                <a:solidFill>
                  <a:srgbClr val="3B3835"/>
                </a:solidFill>
                <a:effectLst/>
                <a:latin typeface="Calibri" panose="020F0502020204030204" pitchFamily="34" charset="0"/>
                <a:cs typeface="Calibri" panose="020F0502020204030204" pitchFamily="34" charset="0"/>
              </a:rPr>
              <a:t>Requirements</a:t>
            </a:r>
            <a:endParaRPr lang="en-US" sz="4000" b="1"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09800" y="482025"/>
            <a:ext cx="5105400" cy="584775"/>
          </a:xfrm>
          <a:prstGeom prst="rect">
            <a:avLst/>
          </a:prstGeom>
          <a:noFill/>
        </p:spPr>
        <p:txBody>
          <a:bodyPr wrap="square" rtlCol="0">
            <a:spAutoFit/>
          </a:bodyPr>
          <a:lstStyle/>
          <a:p>
            <a:r>
              <a:rPr lang="en-US" sz="3200" b="1" dirty="0">
                <a:latin typeface="Britannic Bold" panose="020B0903060703020204" pitchFamily="34" charset="0"/>
              </a:rPr>
              <a:t>Database Screenshot</a:t>
            </a:r>
          </a:p>
        </p:txBody>
      </p:sp>
      <p:pic>
        <p:nvPicPr>
          <p:cNvPr id="6" name="Picture 5">
            <a:extLst>
              <a:ext uri="{FF2B5EF4-FFF2-40B4-BE49-F238E27FC236}">
                <a16:creationId xmlns:a16="http://schemas.microsoft.com/office/drawing/2014/main" id="{635F9B15-2FC9-4F8E-AFD4-78E47F0F7F90}"/>
              </a:ext>
            </a:extLst>
          </p:cNvPr>
          <p:cNvPicPr>
            <a:picLocks noChangeAspect="1"/>
          </p:cNvPicPr>
          <p:nvPr/>
        </p:nvPicPr>
        <p:blipFill rotWithShape="1">
          <a:blip r:embed="rId2">
            <a:extLst>
              <a:ext uri="{28A0092B-C50C-407E-A947-70E740481C1C}">
                <a14:useLocalDpi xmlns:a14="http://schemas.microsoft.com/office/drawing/2010/main" val="0"/>
              </a:ext>
            </a:extLst>
          </a:blip>
          <a:srcRect t="3239"/>
          <a:stretch/>
        </p:blipFill>
        <p:spPr>
          <a:xfrm>
            <a:off x="457200" y="1447800"/>
            <a:ext cx="8305800" cy="45529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D637AF-3F90-4804-8B94-B0A678634CC1}"/>
              </a:ext>
            </a:extLst>
          </p:cNvPr>
          <p:cNvSpPr txBox="1"/>
          <p:nvPr/>
        </p:nvSpPr>
        <p:spPr>
          <a:xfrm>
            <a:off x="1600200" y="533400"/>
            <a:ext cx="6248400" cy="584775"/>
          </a:xfrm>
          <a:prstGeom prst="rect">
            <a:avLst/>
          </a:prstGeom>
          <a:noFill/>
        </p:spPr>
        <p:txBody>
          <a:bodyPr wrap="square" rtlCol="0">
            <a:spAutoFit/>
          </a:bodyPr>
          <a:lstStyle/>
          <a:p>
            <a:pPr algn="ctr"/>
            <a:r>
              <a:rPr lang="en-US" sz="3200" b="1" i="1" dirty="0">
                <a:latin typeface="Stencil" panose="040409050D0802020404" pitchFamily="82" charset="0"/>
                <a:cs typeface="Times New Roman" pitchFamily="18" charset="0"/>
              </a:rPr>
              <a:t>Output Screen</a:t>
            </a:r>
            <a:endParaRPr lang="en-IN" sz="3200" i="1" dirty="0">
              <a:latin typeface="Stencil" panose="040409050D0802020404" pitchFamily="82" charset="0"/>
            </a:endParaRPr>
          </a:p>
        </p:txBody>
      </p:sp>
      <p:pic>
        <p:nvPicPr>
          <p:cNvPr id="5" name="Picture 4">
            <a:extLst>
              <a:ext uri="{FF2B5EF4-FFF2-40B4-BE49-F238E27FC236}">
                <a16:creationId xmlns:a16="http://schemas.microsoft.com/office/drawing/2014/main" id="{13DE9919-BBA1-4CD8-8003-D09D8A00107C}"/>
              </a:ext>
            </a:extLst>
          </p:cNvPr>
          <p:cNvPicPr>
            <a:picLocks noChangeAspect="1"/>
          </p:cNvPicPr>
          <p:nvPr/>
        </p:nvPicPr>
        <p:blipFill rotWithShape="1">
          <a:blip r:embed="rId2">
            <a:extLst>
              <a:ext uri="{28A0092B-C50C-407E-A947-70E740481C1C}">
                <a14:useLocalDpi xmlns:a14="http://schemas.microsoft.com/office/drawing/2010/main" val="0"/>
              </a:ext>
            </a:extLst>
          </a:blip>
          <a:srcRect l="17499" t="24814" r="18334" b="21852"/>
          <a:stretch/>
        </p:blipFill>
        <p:spPr>
          <a:xfrm>
            <a:off x="1600200" y="1600200"/>
            <a:ext cx="5867400" cy="3276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8001000" cy="1184940"/>
          </a:xfrm>
          <a:prstGeom prst="rect">
            <a:avLst/>
          </a:prstGeom>
          <a:noFill/>
        </p:spPr>
        <p:txBody>
          <a:bodyPr wrap="square" rtlCol="0">
            <a:spAutoFit/>
          </a:bodyPr>
          <a:lstStyle/>
          <a:p>
            <a:pPr algn="ctr"/>
            <a:r>
              <a:rPr lang="en-US" sz="3600" b="1" i="1" dirty="0">
                <a:latin typeface="Stencil" panose="040409050D0802020404" pitchFamily="82" charset="0"/>
                <a:cs typeface="Times New Roman" pitchFamily="18" charset="0"/>
              </a:rPr>
              <a:t>Output Screen</a:t>
            </a:r>
            <a:endParaRPr lang="en-IN" sz="3600" i="1" dirty="0">
              <a:latin typeface="Stencil" panose="040409050D0802020404" pitchFamily="82" charset="0"/>
            </a:endParaRPr>
          </a:p>
          <a:p>
            <a:pPr algn="ctr"/>
            <a:endParaRPr lang="en-US" sz="3500" b="1" dirty="0">
              <a:latin typeface="Times New Roman" pitchFamily="18" charset="0"/>
              <a:cs typeface="Times New Roman" pitchFamily="18" charset="0"/>
            </a:endParaRPr>
          </a:p>
        </p:txBody>
      </p:sp>
      <p:sp>
        <p:nvSpPr>
          <p:cNvPr id="1027" name="Rectangle 3"/>
          <p:cNvSpPr>
            <a:spLocks noChangeArrowheads="1"/>
          </p:cNvSpPr>
          <p:nvPr/>
        </p:nvSpPr>
        <p:spPr bwMode="auto">
          <a:xfrm>
            <a:off x="0" y="66960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4" name="Picture 3">
            <a:extLst>
              <a:ext uri="{FF2B5EF4-FFF2-40B4-BE49-F238E27FC236}">
                <a16:creationId xmlns:a16="http://schemas.microsoft.com/office/drawing/2014/main" id="{764D8A55-F21B-4B6E-85C1-6337B78CE7C8}"/>
              </a:ext>
            </a:extLst>
          </p:cNvPr>
          <p:cNvPicPr>
            <a:picLocks noChangeAspect="1"/>
          </p:cNvPicPr>
          <p:nvPr/>
        </p:nvPicPr>
        <p:blipFill rotWithShape="1">
          <a:blip r:embed="rId2">
            <a:extLst>
              <a:ext uri="{28A0092B-C50C-407E-A947-70E740481C1C}">
                <a14:useLocalDpi xmlns:a14="http://schemas.microsoft.com/office/drawing/2010/main" val="0"/>
              </a:ext>
            </a:extLst>
          </a:blip>
          <a:srcRect l="20000" t="24615" r="18333" b="23076"/>
          <a:stretch/>
        </p:blipFill>
        <p:spPr>
          <a:xfrm>
            <a:off x="1295400" y="1752600"/>
            <a:ext cx="6553200" cy="335279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328</TotalTime>
  <Words>922</Words>
  <Application>Microsoft Office PowerPoint</Application>
  <PresentationFormat>On-screen Show (4:3)</PresentationFormat>
  <Paragraphs>83</Paragraphs>
  <Slides>19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Algerian</vt:lpstr>
      <vt:lpstr>Angsana New</vt:lpstr>
      <vt:lpstr>Arial</vt:lpstr>
      <vt:lpstr>Britannic Bold</vt:lpstr>
      <vt:lpstr>Calibri</vt:lpstr>
      <vt:lpstr>Constantia</vt:lpstr>
      <vt:lpstr>Helvetica Neue</vt:lpstr>
      <vt:lpstr>Stencil</vt:lpstr>
      <vt:lpstr>Times New Roman</vt:lpstr>
      <vt:lpstr>Verdana</vt:lpstr>
      <vt:lpstr>Wingdings</vt:lpstr>
      <vt:lpstr>Wingdings 2</vt:lpstr>
      <vt:lpstr>Aspect</vt:lpstr>
      <vt:lpstr>PowerPoint Presentation</vt:lpstr>
      <vt:lpstr>DECLARATION</vt:lpstr>
      <vt:lpstr>INDEX</vt:lpstr>
      <vt:lpstr>INTRODUCTION </vt:lpstr>
      <vt:lpstr>Project Overview</vt:lpstr>
      <vt:lpstr>1)Registration of the voter is done by ELECTION AUTHORITY.  2) ELECTION AUTHORITY can change the information any time if required.  3) Registration of the Voter depends upon the information filled by the user manually to the ELECTION AUTHORITY.  4) Voter is given a unique Login ID and PASSWORD.  5) In the DATABASE information of every voter is stored. 6) Database shows the information of every user.</vt:lpstr>
      <vt:lpstr>PowerPoint Presentation</vt:lpstr>
      <vt:lpstr>PowerPoint Presentation</vt:lpstr>
      <vt:lpstr>PowerPoint Presentation</vt:lpstr>
      <vt:lpstr>PowerPoint Presentation</vt:lpstr>
      <vt:lpstr>PowerPoint Presentation</vt:lpstr>
      <vt:lpstr>PowerPoint Presentation</vt:lpstr>
      <vt:lpstr>Data Flow Diagram </vt:lpstr>
      <vt:lpstr>PowerPoint Presentation</vt:lpstr>
      <vt:lpstr>Requirements</vt:lpstr>
      <vt:lpstr>System Design </vt:lpstr>
      <vt:lpstr>Future Enhancement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Aks</dc:creator>
  <cp:lastModifiedBy>pandeyshubham1777@outlook.com</cp:lastModifiedBy>
  <cp:revision>45</cp:revision>
  <dcterms:created xsi:type="dcterms:W3CDTF">2006-08-16T00:00:00Z</dcterms:created>
  <dcterms:modified xsi:type="dcterms:W3CDTF">2021-06-30T09:06:37Z</dcterms:modified>
</cp:coreProperties>
</file>