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Anaheim"/>
      <p:regular r:id="rId44"/>
      <p:bold r:id="rId45"/>
    </p:embeddedFont>
    <p:embeddedFont>
      <p:font typeface="Barlow Medium"/>
      <p:regular r:id="rId46"/>
      <p:bold r:id="rId47"/>
      <p:italic r:id="rId48"/>
      <p:boldItalic r:id="rId49"/>
    </p:embeddedFont>
    <p:embeddedFont>
      <p:font typeface="Epilogue"/>
      <p:regular r:id="rId50"/>
      <p:bold r:id="rId51"/>
      <p:italic r:id="rId52"/>
      <p:boldItalic r:id="rId53"/>
    </p:embeddedFont>
    <p:embeddedFont>
      <p:font typeface="PT Sans"/>
      <p:regular r:id="rId54"/>
      <p:bold r:id="rId55"/>
      <p:italic r:id="rId56"/>
      <p:boldItalic r:id="rId57"/>
    </p:embeddedFont>
    <p:embeddedFont>
      <p:font typeface="Barlow"/>
      <p:regular r:id="rId58"/>
      <p:bold r:id="rId59"/>
      <p:italic r:id="rId60"/>
      <p:boldItalic r:id="rId61"/>
    </p:embeddedFont>
    <p:embeddedFont>
      <p:font typeface="Fira Sans Extra Condensed"/>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4E628E-6BC3-46A6-8A0B-2838FE44E9B8}">
  <a:tblStyle styleId="{BE4E628E-6BC3-46A6-8A0B-2838FE44E9B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1C6FCCA-99E9-4D7E-A2C4-5385D1A267F7}"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AF6"/>
          </a:solidFill>
        </a:fill>
      </a:tcStyle>
    </a:wholeTbl>
    <a:band1H>
      <a:tcTxStyle/>
      <a:tcStyle>
        <a:fill>
          <a:solidFill>
            <a:srgbClr val="D1D3ED"/>
          </a:solidFill>
        </a:fill>
      </a:tcStyle>
    </a:band1H>
    <a:band2H>
      <a:tcTxStyle/>
    </a:band2H>
    <a:band1V>
      <a:tcTxStyle/>
      <a:tcStyle>
        <a:fill>
          <a:solidFill>
            <a:srgbClr val="D1D3E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Anaheim-regular.fntdata"/><Relationship Id="rId43" Type="http://schemas.openxmlformats.org/officeDocument/2006/relationships/font" Target="fonts/Roboto-boldItalic.fntdata"/><Relationship Id="rId46" Type="http://schemas.openxmlformats.org/officeDocument/2006/relationships/font" Target="fonts/BarlowMedium-regular.fntdata"/><Relationship Id="rId45" Type="http://schemas.openxmlformats.org/officeDocument/2006/relationships/font" Target="fonts/Anahei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Medium-italic.fntdata"/><Relationship Id="rId47" Type="http://schemas.openxmlformats.org/officeDocument/2006/relationships/font" Target="fonts/BarlowMedium-bold.fntdata"/><Relationship Id="rId49" Type="http://schemas.openxmlformats.org/officeDocument/2006/relationships/font" Target="fonts/Barlow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FiraSansExtraCondensed-regular.fntdata"/><Relationship Id="rId61" Type="http://schemas.openxmlformats.org/officeDocument/2006/relationships/font" Target="fonts/Barlow-boldItalic.fntdata"/><Relationship Id="rId20" Type="http://schemas.openxmlformats.org/officeDocument/2006/relationships/slide" Target="slides/slide15.xml"/><Relationship Id="rId64" Type="http://schemas.openxmlformats.org/officeDocument/2006/relationships/font" Target="fonts/FiraSansExtraCondensed-italic.fntdata"/><Relationship Id="rId63" Type="http://schemas.openxmlformats.org/officeDocument/2006/relationships/font" Target="fonts/FiraSansExtraCondensed-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FiraSansExtraCondensed-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pilogue-bold.fntdata"/><Relationship Id="rId50" Type="http://schemas.openxmlformats.org/officeDocument/2006/relationships/font" Target="fonts/Epilogue-regular.fntdata"/><Relationship Id="rId53" Type="http://schemas.openxmlformats.org/officeDocument/2006/relationships/font" Target="fonts/Epilogue-boldItalic.fntdata"/><Relationship Id="rId52" Type="http://schemas.openxmlformats.org/officeDocument/2006/relationships/font" Target="fonts/Epilogue-italic.fntdata"/><Relationship Id="rId11" Type="http://schemas.openxmlformats.org/officeDocument/2006/relationships/slide" Target="slides/slide6.xml"/><Relationship Id="rId55" Type="http://schemas.openxmlformats.org/officeDocument/2006/relationships/font" Target="fonts/PTSans-bold.fntdata"/><Relationship Id="rId10" Type="http://schemas.openxmlformats.org/officeDocument/2006/relationships/slide" Target="slides/slide5.xml"/><Relationship Id="rId54" Type="http://schemas.openxmlformats.org/officeDocument/2006/relationships/font" Target="fonts/PTSans-regular.fntdata"/><Relationship Id="rId13" Type="http://schemas.openxmlformats.org/officeDocument/2006/relationships/slide" Target="slides/slide8.xml"/><Relationship Id="rId57" Type="http://schemas.openxmlformats.org/officeDocument/2006/relationships/font" Target="fonts/PTSans-boldItalic.fntdata"/><Relationship Id="rId12" Type="http://schemas.openxmlformats.org/officeDocument/2006/relationships/slide" Target="slides/slide7.xml"/><Relationship Id="rId56" Type="http://schemas.openxmlformats.org/officeDocument/2006/relationships/font" Target="fonts/PTSans-italic.fntdata"/><Relationship Id="rId15" Type="http://schemas.openxmlformats.org/officeDocument/2006/relationships/slide" Target="slides/slide10.xml"/><Relationship Id="rId59" Type="http://schemas.openxmlformats.org/officeDocument/2006/relationships/font" Target="fonts/Barlow-bold.fntdata"/><Relationship Id="rId14" Type="http://schemas.openxmlformats.org/officeDocument/2006/relationships/slide" Target="slides/slide9.xml"/><Relationship Id="rId58" Type="http://schemas.openxmlformats.org/officeDocument/2006/relationships/font" Target="fonts/Barlow-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4" name="Google Shape;8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2" name="Google Shape;8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8" name="Google Shape;8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8" name="Google Shape;94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4" name="Google Shape;98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2" name="Google Shape;99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8" name="Google Shape;99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4" name="Google Shape;100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5" name="Google Shape;103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0" name="Google Shape;7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300" y="4975"/>
            <a:ext cx="9137400" cy="5143399"/>
            <a:chOff x="3300" y="4975"/>
            <a:chExt cx="9137400" cy="5143399"/>
          </a:xfrm>
        </p:grpSpPr>
        <p:grpSp>
          <p:nvGrpSpPr>
            <p:cNvPr id="10" name="Google Shape;10;p2"/>
            <p:cNvGrpSpPr/>
            <p:nvPr/>
          </p:nvGrpSpPr>
          <p:grpSpPr>
            <a:xfrm>
              <a:off x="3300" y="256486"/>
              <a:ext cx="9137400" cy="4629803"/>
              <a:chOff x="3300" y="256486"/>
              <a:chExt cx="9137400" cy="4629803"/>
            </a:xfrm>
          </p:grpSpPr>
          <p:cxnSp>
            <p:nvCxnSpPr>
              <p:cNvPr id="11" name="Google Shape;11;p2"/>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2" name="Google Shape;12;p2"/>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3" name="Google Shape;13;p2"/>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4" name="Google Shape;14;p2"/>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 name="Google Shape;15;p2"/>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6" name="Google Shape;16;p2"/>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7" name="Google Shape;17;p2"/>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8" name="Google Shape;18;p2"/>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9" name="Google Shape;19;p2"/>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0" name="Google Shape;20;p2"/>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 name="Google Shape;21;p2"/>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 name="Google Shape;22;p2"/>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3" name="Google Shape;23;p2"/>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4" name="Google Shape;24;p2"/>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5" name="Google Shape;25;p2"/>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6" name="Google Shape;26;p2"/>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 name="Google Shape;27;p2"/>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 name="Google Shape;28;p2"/>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9" name="Google Shape;29;p2"/>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30" name="Google Shape;30;p2"/>
            <p:cNvGrpSpPr/>
            <p:nvPr/>
          </p:nvGrpSpPr>
          <p:grpSpPr>
            <a:xfrm>
              <a:off x="272000" y="4975"/>
              <a:ext cx="8600000" cy="5143399"/>
              <a:chOff x="272000" y="4975"/>
              <a:chExt cx="8600000" cy="5180700"/>
            </a:xfrm>
          </p:grpSpPr>
          <p:cxnSp>
            <p:nvCxnSpPr>
              <p:cNvPr id="31" name="Google Shape;31;p2"/>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2" name="Google Shape;32;p2"/>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3" name="Google Shape;33;p2"/>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4" name="Google Shape;34;p2"/>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5" name="Google Shape;35;p2"/>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 name="Google Shape;36;p2"/>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 name="Google Shape;37;p2"/>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8" name="Google Shape;38;p2"/>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9" name="Google Shape;39;p2"/>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0" name="Google Shape;40;p2"/>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1" name="Google Shape;41;p2"/>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2" name="Google Shape;42;p2"/>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 name="Google Shape;43;p2"/>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 name="Google Shape;44;p2"/>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5" name="Google Shape;45;p2"/>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6" name="Google Shape;46;p2"/>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7" name="Google Shape;47;p2"/>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8" name="Google Shape;48;p2"/>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 name="Google Shape;49;p2"/>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 name="Google Shape;50;p2"/>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 name="Google Shape;51;p2"/>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2" name="Google Shape;52;p2"/>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3" name="Google Shape;53;p2"/>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4" name="Google Shape;54;p2"/>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 name="Google Shape;55;p2"/>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 name="Google Shape;56;p2"/>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7" name="Google Shape;57;p2"/>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8" name="Google Shape;58;p2"/>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9" name="Google Shape;59;p2"/>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0" name="Google Shape;60;p2"/>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 name="Google Shape;61;p2"/>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 name="Google Shape;62;p2"/>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 name="Google Shape;63;p2"/>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64" name="Google Shape;64;p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txBox="1"/>
          <p:nvPr>
            <p:ph type="ctrTitle"/>
          </p:nvPr>
        </p:nvSpPr>
        <p:spPr>
          <a:xfrm>
            <a:off x="713225" y="615700"/>
            <a:ext cx="53799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91919"/>
              </a:buClr>
              <a:buSzPts val="4000"/>
              <a:buNone/>
              <a:defRPr sz="4000"/>
            </a:lvl1pPr>
            <a:lvl2pPr lvl="1" algn="ctr">
              <a:lnSpc>
                <a:spcPct val="100000"/>
              </a:lnSpc>
              <a:spcBef>
                <a:spcPts val="0"/>
              </a:spcBef>
              <a:spcAft>
                <a:spcPts val="0"/>
              </a:spcAft>
              <a:buClr>
                <a:srgbClr val="191919"/>
              </a:buClr>
              <a:buSzPts val="4000"/>
              <a:buNone/>
              <a:defRPr sz="4000">
                <a:solidFill>
                  <a:srgbClr val="191919"/>
                </a:solidFill>
              </a:defRPr>
            </a:lvl2pPr>
            <a:lvl3pPr lvl="2" algn="ctr">
              <a:lnSpc>
                <a:spcPct val="100000"/>
              </a:lnSpc>
              <a:spcBef>
                <a:spcPts val="0"/>
              </a:spcBef>
              <a:spcAft>
                <a:spcPts val="0"/>
              </a:spcAft>
              <a:buClr>
                <a:srgbClr val="191919"/>
              </a:buClr>
              <a:buSzPts val="4000"/>
              <a:buNone/>
              <a:defRPr sz="4000">
                <a:solidFill>
                  <a:srgbClr val="191919"/>
                </a:solidFill>
              </a:defRPr>
            </a:lvl3pPr>
            <a:lvl4pPr lvl="3" algn="ctr">
              <a:lnSpc>
                <a:spcPct val="100000"/>
              </a:lnSpc>
              <a:spcBef>
                <a:spcPts val="0"/>
              </a:spcBef>
              <a:spcAft>
                <a:spcPts val="0"/>
              </a:spcAft>
              <a:buClr>
                <a:srgbClr val="191919"/>
              </a:buClr>
              <a:buSzPts val="4000"/>
              <a:buNone/>
              <a:defRPr sz="4000">
                <a:solidFill>
                  <a:srgbClr val="191919"/>
                </a:solidFill>
              </a:defRPr>
            </a:lvl4pPr>
            <a:lvl5pPr lvl="4" algn="ctr">
              <a:lnSpc>
                <a:spcPct val="100000"/>
              </a:lnSpc>
              <a:spcBef>
                <a:spcPts val="0"/>
              </a:spcBef>
              <a:spcAft>
                <a:spcPts val="0"/>
              </a:spcAft>
              <a:buClr>
                <a:srgbClr val="191919"/>
              </a:buClr>
              <a:buSzPts val="4000"/>
              <a:buNone/>
              <a:defRPr sz="4000">
                <a:solidFill>
                  <a:srgbClr val="191919"/>
                </a:solidFill>
              </a:defRPr>
            </a:lvl5pPr>
            <a:lvl6pPr lvl="5" algn="ctr">
              <a:lnSpc>
                <a:spcPct val="100000"/>
              </a:lnSpc>
              <a:spcBef>
                <a:spcPts val="0"/>
              </a:spcBef>
              <a:spcAft>
                <a:spcPts val="0"/>
              </a:spcAft>
              <a:buClr>
                <a:srgbClr val="191919"/>
              </a:buClr>
              <a:buSzPts val="4000"/>
              <a:buNone/>
              <a:defRPr sz="4000">
                <a:solidFill>
                  <a:srgbClr val="191919"/>
                </a:solidFill>
              </a:defRPr>
            </a:lvl6pPr>
            <a:lvl7pPr lvl="6" algn="ctr">
              <a:lnSpc>
                <a:spcPct val="100000"/>
              </a:lnSpc>
              <a:spcBef>
                <a:spcPts val="0"/>
              </a:spcBef>
              <a:spcAft>
                <a:spcPts val="0"/>
              </a:spcAft>
              <a:buClr>
                <a:srgbClr val="191919"/>
              </a:buClr>
              <a:buSzPts val="4000"/>
              <a:buNone/>
              <a:defRPr sz="4000">
                <a:solidFill>
                  <a:srgbClr val="191919"/>
                </a:solidFill>
              </a:defRPr>
            </a:lvl7pPr>
            <a:lvl8pPr lvl="7" algn="ctr">
              <a:lnSpc>
                <a:spcPct val="100000"/>
              </a:lnSpc>
              <a:spcBef>
                <a:spcPts val="0"/>
              </a:spcBef>
              <a:spcAft>
                <a:spcPts val="0"/>
              </a:spcAft>
              <a:buClr>
                <a:srgbClr val="191919"/>
              </a:buClr>
              <a:buSzPts val="4000"/>
              <a:buNone/>
              <a:defRPr sz="4000">
                <a:solidFill>
                  <a:srgbClr val="191919"/>
                </a:solidFill>
              </a:defRPr>
            </a:lvl8pPr>
            <a:lvl9pPr lvl="8" algn="ctr">
              <a:lnSpc>
                <a:spcPct val="100000"/>
              </a:lnSpc>
              <a:spcBef>
                <a:spcPts val="0"/>
              </a:spcBef>
              <a:spcAft>
                <a:spcPts val="0"/>
              </a:spcAft>
              <a:buClr>
                <a:srgbClr val="191919"/>
              </a:buClr>
              <a:buSzPts val="4000"/>
              <a:buNone/>
              <a:defRPr sz="4000">
                <a:solidFill>
                  <a:srgbClr val="191919"/>
                </a:solidFill>
              </a:defRPr>
            </a:lvl9pPr>
          </a:lstStyle>
          <a:p/>
        </p:txBody>
      </p:sp>
      <p:sp>
        <p:nvSpPr>
          <p:cNvPr id="66" name="Google Shape;66;p2"/>
          <p:cNvSpPr txBox="1"/>
          <p:nvPr>
            <p:ph idx="1" type="subTitle"/>
          </p:nvPr>
        </p:nvSpPr>
        <p:spPr>
          <a:xfrm>
            <a:off x="5946125" y="3796825"/>
            <a:ext cx="2484600" cy="7311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82" name="Shape 582"/>
        <p:cNvGrpSpPr/>
        <p:nvPr/>
      </p:nvGrpSpPr>
      <p:grpSpPr>
        <a:xfrm>
          <a:off x="0" y="0"/>
          <a:ext cx="0" cy="0"/>
          <a:chOff x="0" y="0"/>
          <a:chExt cx="0" cy="0"/>
        </a:xfrm>
      </p:grpSpPr>
      <p:grpSp>
        <p:nvGrpSpPr>
          <p:cNvPr id="583" name="Google Shape;583;p11"/>
          <p:cNvGrpSpPr/>
          <p:nvPr/>
        </p:nvGrpSpPr>
        <p:grpSpPr>
          <a:xfrm>
            <a:off x="3300" y="4975"/>
            <a:ext cx="9137400" cy="5143399"/>
            <a:chOff x="3300" y="4975"/>
            <a:chExt cx="9137400" cy="5143399"/>
          </a:xfrm>
        </p:grpSpPr>
        <p:grpSp>
          <p:nvGrpSpPr>
            <p:cNvPr id="584" name="Google Shape;584;p11"/>
            <p:cNvGrpSpPr/>
            <p:nvPr/>
          </p:nvGrpSpPr>
          <p:grpSpPr>
            <a:xfrm>
              <a:off x="3300" y="256486"/>
              <a:ext cx="9137400" cy="4629803"/>
              <a:chOff x="3300" y="256486"/>
              <a:chExt cx="9137400" cy="4629803"/>
            </a:xfrm>
          </p:grpSpPr>
          <p:cxnSp>
            <p:nvCxnSpPr>
              <p:cNvPr id="585" name="Google Shape;585;p11"/>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86" name="Google Shape;586;p11"/>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87" name="Google Shape;587;p11"/>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88" name="Google Shape;588;p11"/>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89" name="Google Shape;589;p11"/>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0" name="Google Shape;590;p11"/>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1" name="Google Shape;591;p11"/>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2" name="Google Shape;592;p11"/>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3" name="Google Shape;593;p11"/>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4" name="Google Shape;594;p11"/>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5" name="Google Shape;595;p11"/>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6" name="Google Shape;596;p11"/>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7" name="Google Shape;597;p11"/>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8" name="Google Shape;598;p11"/>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99" name="Google Shape;599;p11"/>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00" name="Google Shape;600;p11"/>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01" name="Google Shape;601;p11"/>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02" name="Google Shape;602;p11"/>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03" name="Google Shape;603;p11"/>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604" name="Google Shape;604;p11"/>
            <p:cNvGrpSpPr/>
            <p:nvPr/>
          </p:nvGrpSpPr>
          <p:grpSpPr>
            <a:xfrm>
              <a:off x="272000" y="4975"/>
              <a:ext cx="8600000" cy="5143399"/>
              <a:chOff x="272000" y="4975"/>
              <a:chExt cx="8600000" cy="5180700"/>
            </a:xfrm>
          </p:grpSpPr>
          <p:cxnSp>
            <p:nvCxnSpPr>
              <p:cNvPr id="605" name="Google Shape;605;p11"/>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06" name="Google Shape;606;p11"/>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07" name="Google Shape;607;p11"/>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08" name="Google Shape;608;p11"/>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09" name="Google Shape;609;p11"/>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0" name="Google Shape;610;p11"/>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1" name="Google Shape;611;p11"/>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2" name="Google Shape;612;p11"/>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3" name="Google Shape;613;p11"/>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4" name="Google Shape;614;p11"/>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5" name="Google Shape;615;p11"/>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6" name="Google Shape;616;p11"/>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7" name="Google Shape;617;p11"/>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8" name="Google Shape;618;p11"/>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19" name="Google Shape;619;p11"/>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0" name="Google Shape;620;p11"/>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1" name="Google Shape;621;p11"/>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2" name="Google Shape;622;p11"/>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3" name="Google Shape;623;p11"/>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4" name="Google Shape;624;p11"/>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5" name="Google Shape;625;p11"/>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6" name="Google Shape;626;p11"/>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7" name="Google Shape;627;p11"/>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8" name="Google Shape;628;p11"/>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29" name="Google Shape;629;p11"/>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0" name="Google Shape;630;p11"/>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1" name="Google Shape;631;p11"/>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2" name="Google Shape;632;p11"/>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3" name="Google Shape;633;p11"/>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4" name="Google Shape;634;p11"/>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5" name="Google Shape;635;p11"/>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6" name="Google Shape;636;p11"/>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37" name="Google Shape;637;p11"/>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638" name="Google Shape;638;p1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1"/>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1"/>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41" name="Shape 641"/>
        <p:cNvGrpSpPr/>
        <p:nvPr/>
      </p:nvGrpSpPr>
      <p:grpSpPr>
        <a:xfrm>
          <a:off x="0" y="0"/>
          <a:ext cx="0" cy="0"/>
          <a:chOff x="0" y="0"/>
          <a:chExt cx="0" cy="0"/>
        </a:xfrm>
      </p:grpSpPr>
      <p:grpSp>
        <p:nvGrpSpPr>
          <p:cNvPr id="642" name="Google Shape;642;p12"/>
          <p:cNvGrpSpPr/>
          <p:nvPr/>
        </p:nvGrpSpPr>
        <p:grpSpPr>
          <a:xfrm>
            <a:off x="3300" y="4975"/>
            <a:ext cx="9137400" cy="5143399"/>
            <a:chOff x="3300" y="4975"/>
            <a:chExt cx="9137400" cy="5143399"/>
          </a:xfrm>
        </p:grpSpPr>
        <p:grpSp>
          <p:nvGrpSpPr>
            <p:cNvPr id="643" name="Google Shape;643;p12"/>
            <p:cNvGrpSpPr/>
            <p:nvPr/>
          </p:nvGrpSpPr>
          <p:grpSpPr>
            <a:xfrm>
              <a:off x="3300" y="256486"/>
              <a:ext cx="9137400" cy="4629803"/>
              <a:chOff x="3300" y="256486"/>
              <a:chExt cx="9137400" cy="4629803"/>
            </a:xfrm>
          </p:grpSpPr>
          <p:cxnSp>
            <p:nvCxnSpPr>
              <p:cNvPr id="644" name="Google Shape;644;p12"/>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45" name="Google Shape;645;p12"/>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46" name="Google Shape;646;p12"/>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47" name="Google Shape;647;p12"/>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48" name="Google Shape;648;p12"/>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49" name="Google Shape;649;p12"/>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0" name="Google Shape;650;p12"/>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1" name="Google Shape;651;p12"/>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2" name="Google Shape;652;p12"/>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3" name="Google Shape;653;p12"/>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4" name="Google Shape;654;p12"/>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5" name="Google Shape;655;p12"/>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6" name="Google Shape;656;p12"/>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7" name="Google Shape;657;p12"/>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8" name="Google Shape;658;p12"/>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59" name="Google Shape;659;p12"/>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60" name="Google Shape;660;p12"/>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61" name="Google Shape;661;p12"/>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662" name="Google Shape;662;p12"/>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663" name="Google Shape;663;p12"/>
            <p:cNvGrpSpPr/>
            <p:nvPr/>
          </p:nvGrpSpPr>
          <p:grpSpPr>
            <a:xfrm>
              <a:off x="272000" y="4975"/>
              <a:ext cx="8600000" cy="5143399"/>
              <a:chOff x="272000" y="4975"/>
              <a:chExt cx="8600000" cy="5180700"/>
            </a:xfrm>
          </p:grpSpPr>
          <p:cxnSp>
            <p:nvCxnSpPr>
              <p:cNvPr id="664" name="Google Shape;664;p12"/>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65" name="Google Shape;665;p12"/>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66" name="Google Shape;666;p12"/>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67" name="Google Shape;667;p12"/>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68" name="Google Shape;668;p12"/>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69" name="Google Shape;669;p12"/>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0" name="Google Shape;670;p12"/>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1" name="Google Shape;671;p12"/>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2" name="Google Shape;672;p12"/>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3" name="Google Shape;673;p12"/>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4" name="Google Shape;674;p12"/>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5" name="Google Shape;675;p12"/>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6" name="Google Shape;676;p12"/>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7" name="Google Shape;677;p12"/>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8" name="Google Shape;678;p12"/>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79" name="Google Shape;679;p12"/>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0" name="Google Shape;680;p12"/>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1" name="Google Shape;681;p12"/>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2" name="Google Shape;682;p12"/>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3" name="Google Shape;683;p12"/>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4" name="Google Shape;684;p12"/>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5" name="Google Shape;685;p12"/>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6" name="Google Shape;686;p12"/>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7" name="Google Shape;687;p12"/>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8" name="Google Shape;688;p12"/>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89" name="Google Shape;689;p12"/>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90" name="Google Shape;690;p12"/>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91" name="Google Shape;691;p12"/>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92" name="Google Shape;692;p12"/>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93" name="Google Shape;693;p12"/>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94" name="Google Shape;694;p12"/>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95" name="Google Shape;695;p12"/>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696" name="Google Shape;696;p12"/>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697" name="Google Shape;697;p1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2"/>
          <p:cNvSpPr/>
          <p:nvPr/>
        </p:nvSpPr>
        <p:spPr>
          <a:xfrm flipH="1">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2"/>
          <p:cNvSpPr/>
          <p:nvPr/>
        </p:nvSpPr>
        <p:spPr>
          <a:xfrm flipH="1">
            <a:off x="2260925"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7" name="Shape 67"/>
        <p:cNvGrpSpPr/>
        <p:nvPr/>
      </p:nvGrpSpPr>
      <p:grpSpPr>
        <a:xfrm>
          <a:off x="0" y="0"/>
          <a:ext cx="0" cy="0"/>
          <a:chOff x="0" y="0"/>
          <a:chExt cx="0" cy="0"/>
        </a:xfrm>
      </p:grpSpPr>
      <p:grpSp>
        <p:nvGrpSpPr>
          <p:cNvPr id="68" name="Google Shape;68;p3"/>
          <p:cNvGrpSpPr/>
          <p:nvPr/>
        </p:nvGrpSpPr>
        <p:grpSpPr>
          <a:xfrm>
            <a:off x="3300" y="4975"/>
            <a:ext cx="9137400" cy="5143399"/>
            <a:chOff x="3300" y="4975"/>
            <a:chExt cx="9137400" cy="5143399"/>
          </a:xfrm>
        </p:grpSpPr>
        <p:grpSp>
          <p:nvGrpSpPr>
            <p:cNvPr id="69" name="Google Shape;69;p3"/>
            <p:cNvGrpSpPr/>
            <p:nvPr/>
          </p:nvGrpSpPr>
          <p:grpSpPr>
            <a:xfrm>
              <a:off x="3300" y="256486"/>
              <a:ext cx="9137400" cy="4629803"/>
              <a:chOff x="3300" y="256486"/>
              <a:chExt cx="9137400" cy="4629803"/>
            </a:xfrm>
          </p:grpSpPr>
          <p:cxnSp>
            <p:nvCxnSpPr>
              <p:cNvPr id="70" name="Google Shape;70;p3"/>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1" name="Google Shape;71;p3"/>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2" name="Google Shape;72;p3"/>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3" name="Google Shape;73;p3"/>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4" name="Google Shape;74;p3"/>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5" name="Google Shape;75;p3"/>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6" name="Google Shape;76;p3"/>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7" name="Google Shape;77;p3"/>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8" name="Google Shape;78;p3"/>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79" name="Google Shape;79;p3"/>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0" name="Google Shape;80;p3"/>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1" name="Google Shape;81;p3"/>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2" name="Google Shape;82;p3"/>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3" name="Google Shape;83;p3"/>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4" name="Google Shape;84;p3"/>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5" name="Google Shape;85;p3"/>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6" name="Google Shape;86;p3"/>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7" name="Google Shape;87;p3"/>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88" name="Google Shape;88;p3"/>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89" name="Google Shape;89;p3"/>
            <p:cNvGrpSpPr/>
            <p:nvPr/>
          </p:nvGrpSpPr>
          <p:grpSpPr>
            <a:xfrm>
              <a:off x="272000" y="4975"/>
              <a:ext cx="8600000" cy="5143399"/>
              <a:chOff x="272000" y="4975"/>
              <a:chExt cx="8600000" cy="5180700"/>
            </a:xfrm>
          </p:grpSpPr>
          <p:cxnSp>
            <p:nvCxnSpPr>
              <p:cNvPr id="90" name="Google Shape;90;p3"/>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1" name="Google Shape;91;p3"/>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2" name="Google Shape;92;p3"/>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3" name="Google Shape;93;p3"/>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4" name="Google Shape;94;p3"/>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5" name="Google Shape;95;p3"/>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6" name="Google Shape;96;p3"/>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7" name="Google Shape;97;p3"/>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8" name="Google Shape;98;p3"/>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99" name="Google Shape;99;p3"/>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0" name="Google Shape;100;p3"/>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1" name="Google Shape;101;p3"/>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2" name="Google Shape;102;p3"/>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3" name="Google Shape;103;p3"/>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4" name="Google Shape;104;p3"/>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5" name="Google Shape;105;p3"/>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6" name="Google Shape;106;p3"/>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7" name="Google Shape;107;p3"/>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8" name="Google Shape;108;p3"/>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09" name="Google Shape;109;p3"/>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0" name="Google Shape;110;p3"/>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1" name="Google Shape;111;p3"/>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2" name="Google Shape;112;p3"/>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3" name="Google Shape;113;p3"/>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4" name="Google Shape;114;p3"/>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5" name="Google Shape;115;p3"/>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6" name="Google Shape;116;p3"/>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7" name="Google Shape;117;p3"/>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8" name="Google Shape;118;p3"/>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19" name="Google Shape;119;p3"/>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20" name="Google Shape;120;p3"/>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21" name="Google Shape;121;p3"/>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22" name="Google Shape;122;p3"/>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123" name="Google Shape;123;p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3"/>
          <p:cNvSpPr txBox="1"/>
          <p:nvPr>
            <p:ph idx="1" type="subTitle"/>
          </p:nvPr>
        </p:nvSpPr>
        <p:spPr>
          <a:xfrm>
            <a:off x="720000" y="2285291"/>
            <a:ext cx="23178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3"/>
          <p:cNvSpPr txBox="1"/>
          <p:nvPr>
            <p:ph idx="2" type="subTitle"/>
          </p:nvPr>
        </p:nvSpPr>
        <p:spPr>
          <a:xfrm>
            <a:off x="3413100" y="2285290"/>
            <a:ext cx="23178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3"/>
          <p:cNvSpPr txBox="1"/>
          <p:nvPr>
            <p:ph idx="3" type="subTitle"/>
          </p:nvPr>
        </p:nvSpPr>
        <p:spPr>
          <a:xfrm>
            <a:off x="720000" y="4031300"/>
            <a:ext cx="23178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 name="Google Shape;128;p3"/>
          <p:cNvSpPr txBox="1"/>
          <p:nvPr>
            <p:ph idx="4" type="subTitle"/>
          </p:nvPr>
        </p:nvSpPr>
        <p:spPr>
          <a:xfrm>
            <a:off x="3413100" y="4031298"/>
            <a:ext cx="23178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 name="Google Shape;129;p3"/>
          <p:cNvSpPr txBox="1"/>
          <p:nvPr>
            <p:ph idx="5" type="subTitle"/>
          </p:nvPr>
        </p:nvSpPr>
        <p:spPr>
          <a:xfrm>
            <a:off x="6106200" y="2285290"/>
            <a:ext cx="23178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0" name="Google Shape;130;p3"/>
          <p:cNvSpPr txBox="1"/>
          <p:nvPr>
            <p:ph idx="6" type="subTitle"/>
          </p:nvPr>
        </p:nvSpPr>
        <p:spPr>
          <a:xfrm>
            <a:off x="6106200" y="4031298"/>
            <a:ext cx="23178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3"/>
          <p:cNvSpPr txBox="1"/>
          <p:nvPr>
            <p:ph idx="7" type="title"/>
          </p:nvPr>
        </p:nvSpPr>
        <p:spPr>
          <a:xfrm>
            <a:off x="720000" y="1235349"/>
            <a:ext cx="11280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2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2" name="Google Shape;132;p3"/>
          <p:cNvSpPr txBox="1"/>
          <p:nvPr>
            <p:ph idx="8" type="title"/>
          </p:nvPr>
        </p:nvSpPr>
        <p:spPr>
          <a:xfrm>
            <a:off x="720000" y="3023773"/>
            <a:ext cx="11280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2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3" name="Google Shape;133;p3"/>
          <p:cNvSpPr txBox="1"/>
          <p:nvPr>
            <p:ph idx="9" type="title"/>
          </p:nvPr>
        </p:nvSpPr>
        <p:spPr>
          <a:xfrm>
            <a:off x="3413100" y="1235349"/>
            <a:ext cx="11280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2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4" name="Google Shape;134;p3"/>
          <p:cNvSpPr txBox="1"/>
          <p:nvPr>
            <p:ph idx="13" type="title"/>
          </p:nvPr>
        </p:nvSpPr>
        <p:spPr>
          <a:xfrm>
            <a:off x="3413100" y="3023773"/>
            <a:ext cx="11280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2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5" name="Google Shape;135;p3"/>
          <p:cNvSpPr txBox="1"/>
          <p:nvPr>
            <p:ph idx="14" type="title"/>
          </p:nvPr>
        </p:nvSpPr>
        <p:spPr>
          <a:xfrm>
            <a:off x="6106209" y="1235349"/>
            <a:ext cx="11280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2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6" name="Google Shape;136;p3"/>
          <p:cNvSpPr txBox="1"/>
          <p:nvPr>
            <p:ph idx="15" type="title"/>
          </p:nvPr>
        </p:nvSpPr>
        <p:spPr>
          <a:xfrm>
            <a:off x="6106209" y="3023773"/>
            <a:ext cx="11280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2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7" name="Google Shape;137;p3"/>
          <p:cNvSpPr txBox="1"/>
          <p:nvPr>
            <p:ph idx="16" type="subTitle"/>
          </p:nvPr>
        </p:nvSpPr>
        <p:spPr>
          <a:xfrm>
            <a:off x="720000" y="1579575"/>
            <a:ext cx="2317800" cy="7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algn="l">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l">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l">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l">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l">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l">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l">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l">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8" name="Google Shape;138;p3"/>
          <p:cNvSpPr txBox="1"/>
          <p:nvPr>
            <p:ph idx="17" type="subTitle"/>
          </p:nvPr>
        </p:nvSpPr>
        <p:spPr>
          <a:xfrm>
            <a:off x="3413100" y="1579575"/>
            <a:ext cx="2317800" cy="7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1"/>
                </a:solidFill>
                <a:latin typeface="Epilogue"/>
                <a:ea typeface="Epilogue"/>
                <a:cs typeface="Epilogue"/>
                <a:sym typeface="Epilogue"/>
              </a:defRPr>
            </a:lvl1pPr>
            <a:lvl2pPr lvl="1" algn="l">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l">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l">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l">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l">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l">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l">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l">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9" name="Google Shape;139;p3"/>
          <p:cNvSpPr txBox="1"/>
          <p:nvPr>
            <p:ph idx="18" type="subTitle"/>
          </p:nvPr>
        </p:nvSpPr>
        <p:spPr>
          <a:xfrm>
            <a:off x="6106200" y="1579575"/>
            <a:ext cx="2317800" cy="7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algn="l">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l">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l">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l">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l">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l">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l">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l">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0" name="Google Shape;140;p3"/>
          <p:cNvSpPr txBox="1"/>
          <p:nvPr>
            <p:ph idx="19" type="subTitle"/>
          </p:nvPr>
        </p:nvSpPr>
        <p:spPr>
          <a:xfrm>
            <a:off x="720000" y="3367997"/>
            <a:ext cx="2317800" cy="73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algn="l">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l">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l">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l">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l">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l">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l">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l">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1" name="Google Shape;141;p3"/>
          <p:cNvSpPr txBox="1"/>
          <p:nvPr>
            <p:ph idx="20" type="subTitle"/>
          </p:nvPr>
        </p:nvSpPr>
        <p:spPr>
          <a:xfrm>
            <a:off x="3413100" y="3367996"/>
            <a:ext cx="2317800" cy="73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algn="l">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l">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l">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l">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l">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l">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l">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l">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2" name="Google Shape;142;p3"/>
          <p:cNvSpPr txBox="1"/>
          <p:nvPr>
            <p:ph idx="21" type="subTitle"/>
          </p:nvPr>
        </p:nvSpPr>
        <p:spPr>
          <a:xfrm>
            <a:off x="6106200" y="3367996"/>
            <a:ext cx="2317800" cy="73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1"/>
                </a:solidFill>
                <a:latin typeface="Epilogue"/>
                <a:ea typeface="Epilogue"/>
                <a:cs typeface="Epilogue"/>
                <a:sym typeface="Epilogue"/>
              </a:defRPr>
            </a:lvl1pPr>
            <a:lvl2pPr lvl="1" algn="l">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l">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l">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l">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l">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l">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l">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l">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 name="Google Shape;143;p3"/>
          <p:cNvSpPr/>
          <p:nvPr/>
        </p:nvSpPr>
        <p:spPr>
          <a:xfrm rot="10800000">
            <a:off x="5026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45" name="Shape 145"/>
        <p:cNvGrpSpPr/>
        <p:nvPr/>
      </p:nvGrpSpPr>
      <p:grpSpPr>
        <a:xfrm>
          <a:off x="0" y="0"/>
          <a:ext cx="0" cy="0"/>
          <a:chOff x="0" y="0"/>
          <a:chExt cx="0" cy="0"/>
        </a:xfrm>
      </p:grpSpPr>
      <p:grpSp>
        <p:nvGrpSpPr>
          <p:cNvPr id="146" name="Google Shape;146;p4"/>
          <p:cNvGrpSpPr/>
          <p:nvPr/>
        </p:nvGrpSpPr>
        <p:grpSpPr>
          <a:xfrm>
            <a:off x="3300" y="4975"/>
            <a:ext cx="9137400" cy="5143399"/>
            <a:chOff x="3300" y="4975"/>
            <a:chExt cx="9137400" cy="5143399"/>
          </a:xfrm>
        </p:grpSpPr>
        <p:grpSp>
          <p:nvGrpSpPr>
            <p:cNvPr id="147" name="Google Shape;147;p4"/>
            <p:cNvGrpSpPr/>
            <p:nvPr/>
          </p:nvGrpSpPr>
          <p:grpSpPr>
            <a:xfrm>
              <a:off x="3300" y="256486"/>
              <a:ext cx="9137400" cy="4629803"/>
              <a:chOff x="3300" y="256486"/>
              <a:chExt cx="9137400" cy="4629803"/>
            </a:xfrm>
          </p:grpSpPr>
          <p:cxnSp>
            <p:nvCxnSpPr>
              <p:cNvPr id="148" name="Google Shape;148;p4"/>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49" name="Google Shape;149;p4"/>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0" name="Google Shape;150;p4"/>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1" name="Google Shape;151;p4"/>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2" name="Google Shape;152;p4"/>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3" name="Google Shape;153;p4"/>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4" name="Google Shape;154;p4"/>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5" name="Google Shape;155;p4"/>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6" name="Google Shape;156;p4"/>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7" name="Google Shape;157;p4"/>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8" name="Google Shape;158;p4"/>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59" name="Google Shape;159;p4"/>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60" name="Google Shape;160;p4"/>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61" name="Google Shape;161;p4"/>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62" name="Google Shape;162;p4"/>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63" name="Google Shape;163;p4"/>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64" name="Google Shape;164;p4"/>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65" name="Google Shape;165;p4"/>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166" name="Google Shape;166;p4"/>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167" name="Google Shape;167;p4"/>
            <p:cNvGrpSpPr/>
            <p:nvPr/>
          </p:nvGrpSpPr>
          <p:grpSpPr>
            <a:xfrm>
              <a:off x="272000" y="4975"/>
              <a:ext cx="8600000" cy="5143399"/>
              <a:chOff x="272000" y="4975"/>
              <a:chExt cx="8600000" cy="5180700"/>
            </a:xfrm>
          </p:grpSpPr>
          <p:cxnSp>
            <p:nvCxnSpPr>
              <p:cNvPr id="168" name="Google Shape;168;p4"/>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69" name="Google Shape;169;p4"/>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0" name="Google Shape;170;p4"/>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1" name="Google Shape;171;p4"/>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2" name="Google Shape;172;p4"/>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3" name="Google Shape;173;p4"/>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4" name="Google Shape;174;p4"/>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5" name="Google Shape;175;p4"/>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6" name="Google Shape;176;p4"/>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7" name="Google Shape;177;p4"/>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8" name="Google Shape;178;p4"/>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79" name="Google Shape;179;p4"/>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0" name="Google Shape;180;p4"/>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1" name="Google Shape;181;p4"/>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2" name="Google Shape;182;p4"/>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3" name="Google Shape;183;p4"/>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4" name="Google Shape;184;p4"/>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5" name="Google Shape;185;p4"/>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6" name="Google Shape;186;p4"/>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7" name="Google Shape;187;p4"/>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8" name="Google Shape;188;p4"/>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89" name="Google Shape;189;p4"/>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0" name="Google Shape;190;p4"/>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1" name="Google Shape;191;p4"/>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2" name="Google Shape;192;p4"/>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3" name="Google Shape;193;p4"/>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4" name="Google Shape;194;p4"/>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5" name="Google Shape;195;p4"/>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6" name="Google Shape;196;p4"/>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7" name="Google Shape;197;p4"/>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8" name="Google Shape;198;p4"/>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199" name="Google Shape;199;p4"/>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00" name="Google Shape;200;p4"/>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201" name="Google Shape;201;p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3" name="Google Shape;203;p4"/>
          <p:cNvSpPr txBox="1"/>
          <p:nvPr>
            <p:ph idx="1" type="subTitle"/>
          </p:nvPr>
        </p:nvSpPr>
        <p:spPr>
          <a:xfrm>
            <a:off x="4832081" y="1667625"/>
            <a:ext cx="3254100" cy="2420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4" name="Google Shape;204;p4"/>
          <p:cNvSpPr txBox="1"/>
          <p:nvPr>
            <p:ph idx="2" type="subTitle"/>
          </p:nvPr>
        </p:nvSpPr>
        <p:spPr>
          <a:xfrm>
            <a:off x="1057900" y="1667625"/>
            <a:ext cx="3254100" cy="2420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p4"/>
          <p:cNvSpPr/>
          <p:nvPr/>
        </p:nvSpPr>
        <p:spPr>
          <a:xfrm flipH="1">
            <a:off x="636125" y="46040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6" name="Shape 206"/>
        <p:cNvGrpSpPr/>
        <p:nvPr/>
      </p:nvGrpSpPr>
      <p:grpSpPr>
        <a:xfrm>
          <a:off x="0" y="0"/>
          <a:ext cx="0" cy="0"/>
          <a:chOff x="0" y="0"/>
          <a:chExt cx="0" cy="0"/>
        </a:xfrm>
      </p:grpSpPr>
      <p:grpSp>
        <p:nvGrpSpPr>
          <p:cNvPr id="207" name="Google Shape;207;p5"/>
          <p:cNvGrpSpPr/>
          <p:nvPr/>
        </p:nvGrpSpPr>
        <p:grpSpPr>
          <a:xfrm>
            <a:off x="3300" y="4975"/>
            <a:ext cx="9137400" cy="5143399"/>
            <a:chOff x="3300" y="4975"/>
            <a:chExt cx="9137400" cy="5143399"/>
          </a:xfrm>
        </p:grpSpPr>
        <p:grpSp>
          <p:nvGrpSpPr>
            <p:cNvPr id="208" name="Google Shape;208;p5"/>
            <p:cNvGrpSpPr/>
            <p:nvPr/>
          </p:nvGrpSpPr>
          <p:grpSpPr>
            <a:xfrm>
              <a:off x="3300" y="256486"/>
              <a:ext cx="9137400" cy="4629803"/>
              <a:chOff x="3300" y="256486"/>
              <a:chExt cx="9137400" cy="4629803"/>
            </a:xfrm>
          </p:grpSpPr>
          <p:cxnSp>
            <p:nvCxnSpPr>
              <p:cNvPr id="209" name="Google Shape;209;p5"/>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0" name="Google Shape;210;p5"/>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1" name="Google Shape;211;p5"/>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2" name="Google Shape;212;p5"/>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3" name="Google Shape;213;p5"/>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4" name="Google Shape;214;p5"/>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5" name="Google Shape;215;p5"/>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6" name="Google Shape;216;p5"/>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7" name="Google Shape;217;p5"/>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8" name="Google Shape;218;p5"/>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19" name="Google Shape;219;p5"/>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0" name="Google Shape;220;p5"/>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1" name="Google Shape;221;p5"/>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2" name="Google Shape;222;p5"/>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3" name="Google Shape;223;p5"/>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4" name="Google Shape;224;p5"/>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5" name="Google Shape;225;p5"/>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6" name="Google Shape;226;p5"/>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27" name="Google Shape;227;p5"/>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228" name="Google Shape;228;p5"/>
            <p:cNvGrpSpPr/>
            <p:nvPr/>
          </p:nvGrpSpPr>
          <p:grpSpPr>
            <a:xfrm>
              <a:off x="272000" y="4975"/>
              <a:ext cx="8600000" cy="5143399"/>
              <a:chOff x="272000" y="4975"/>
              <a:chExt cx="8600000" cy="5180700"/>
            </a:xfrm>
          </p:grpSpPr>
          <p:cxnSp>
            <p:nvCxnSpPr>
              <p:cNvPr id="229" name="Google Shape;229;p5"/>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0" name="Google Shape;230;p5"/>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1" name="Google Shape;231;p5"/>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2" name="Google Shape;232;p5"/>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3" name="Google Shape;233;p5"/>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4" name="Google Shape;234;p5"/>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5" name="Google Shape;235;p5"/>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6" name="Google Shape;236;p5"/>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7" name="Google Shape;237;p5"/>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8" name="Google Shape;238;p5"/>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39" name="Google Shape;239;p5"/>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0" name="Google Shape;240;p5"/>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1" name="Google Shape;241;p5"/>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2" name="Google Shape;242;p5"/>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3" name="Google Shape;243;p5"/>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4" name="Google Shape;244;p5"/>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5" name="Google Shape;245;p5"/>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6" name="Google Shape;246;p5"/>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7" name="Google Shape;247;p5"/>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8" name="Google Shape;248;p5"/>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49" name="Google Shape;249;p5"/>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0" name="Google Shape;250;p5"/>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1" name="Google Shape;251;p5"/>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2" name="Google Shape;252;p5"/>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3" name="Google Shape;253;p5"/>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4" name="Google Shape;254;p5"/>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5" name="Google Shape;255;p5"/>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6" name="Google Shape;256;p5"/>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7" name="Google Shape;257;p5"/>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8" name="Google Shape;258;p5"/>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59" name="Google Shape;259;p5"/>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60" name="Google Shape;260;p5"/>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61" name="Google Shape;261;p5"/>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262" name="Google Shape;262;p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
          <p:cNvSpPr txBox="1"/>
          <p:nvPr>
            <p:ph type="title"/>
          </p:nvPr>
        </p:nvSpPr>
        <p:spPr>
          <a:xfrm>
            <a:off x="720000" y="52122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4" name="Google Shape;264;p5"/>
          <p:cNvSpPr txBox="1"/>
          <p:nvPr>
            <p:ph idx="1" type="subTitle"/>
          </p:nvPr>
        </p:nvSpPr>
        <p:spPr>
          <a:xfrm>
            <a:off x="872400" y="1700300"/>
            <a:ext cx="4294800" cy="2298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2"/>
              </a:buClr>
              <a:buSzPts val="1400"/>
              <a:buFont typeface="Barlow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265" name="Google Shape;265;p5"/>
          <p:cNvSpPr/>
          <p:nvPr/>
        </p:nvSpPr>
        <p:spPr>
          <a:xfrm>
            <a:off x="417300" y="43764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
          <p:cNvSpPr/>
          <p:nvPr/>
        </p:nvSpPr>
        <p:spPr>
          <a:xfrm>
            <a:off x="7884475" y="38649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
          <p:cNvSpPr/>
          <p:nvPr/>
        </p:nvSpPr>
        <p:spPr>
          <a:xfrm rot="10800000">
            <a:off x="7487850"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8" name="Shape 268"/>
        <p:cNvGrpSpPr/>
        <p:nvPr/>
      </p:nvGrpSpPr>
      <p:grpSpPr>
        <a:xfrm>
          <a:off x="0" y="0"/>
          <a:ext cx="0" cy="0"/>
          <a:chOff x="0" y="0"/>
          <a:chExt cx="0" cy="0"/>
        </a:xfrm>
      </p:grpSpPr>
      <p:grpSp>
        <p:nvGrpSpPr>
          <p:cNvPr id="269" name="Google Shape;269;p6"/>
          <p:cNvGrpSpPr/>
          <p:nvPr/>
        </p:nvGrpSpPr>
        <p:grpSpPr>
          <a:xfrm>
            <a:off x="3300" y="4975"/>
            <a:ext cx="9137400" cy="5143399"/>
            <a:chOff x="3300" y="4975"/>
            <a:chExt cx="9137400" cy="5143399"/>
          </a:xfrm>
        </p:grpSpPr>
        <p:grpSp>
          <p:nvGrpSpPr>
            <p:cNvPr id="270" name="Google Shape;270;p6"/>
            <p:cNvGrpSpPr/>
            <p:nvPr/>
          </p:nvGrpSpPr>
          <p:grpSpPr>
            <a:xfrm>
              <a:off x="3300" y="256486"/>
              <a:ext cx="9137400" cy="4629803"/>
              <a:chOff x="3300" y="256486"/>
              <a:chExt cx="9137400" cy="4629803"/>
            </a:xfrm>
          </p:grpSpPr>
          <p:cxnSp>
            <p:nvCxnSpPr>
              <p:cNvPr id="271" name="Google Shape;271;p6"/>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2" name="Google Shape;272;p6"/>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3" name="Google Shape;273;p6"/>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4" name="Google Shape;274;p6"/>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5" name="Google Shape;275;p6"/>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6" name="Google Shape;276;p6"/>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7" name="Google Shape;277;p6"/>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8" name="Google Shape;278;p6"/>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79" name="Google Shape;279;p6"/>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0" name="Google Shape;280;p6"/>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1" name="Google Shape;281;p6"/>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2" name="Google Shape;282;p6"/>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3" name="Google Shape;283;p6"/>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4" name="Google Shape;284;p6"/>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5" name="Google Shape;285;p6"/>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6" name="Google Shape;286;p6"/>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7" name="Google Shape;287;p6"/>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8" name="Google Shape;288;p6"/>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289" name="Google Shape;289;p6"/>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290" name="Google Shape;290;p6"/>
            <p:cNvGrpSpPr/>
            <p:nvPr/>
          </p:nvGrpSpPr>
          <p:grpSpPr>
            <a:xfrm>
              <a:off x="272000" y="4975"/>
              <a:ext cx="8600000" cy="5143399"/>
              <a:chOff x="272000" y="4975"/>
              <a:chExt cx="8600000" cy="5180700"/>
            </a:xfrm>
          </p:grpSpPr>
          <p:cxnSp>
            <p:nvCxnSpPr>
              <p:cNvPr id="291" name="Google Shape;291;p6"/>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92" name="Google Shape;292;p6"/>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93" name="Google Shape;293;p6"/>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94" name="Google Shape;294;p6"/>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95" name="Google Shape;295;p6"/>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96" name="Google Shape;296;p6"/>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97" name="Google Shape;297;p6"/>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98" name="Google Shape;298;p6"/>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299" name="Google Shape;299;p6"/>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0" name="Google Shape;300;p6"/>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1" name="Google Shape;301;p6"/>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2" name="Google Shape;302;p6"/>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3" name="Google Shape;303;p6"/>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4" name="Google Shape;304;p6"/>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5" name="Google Shape;305;p6"/>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6" name="Google Shape;306;p6"/>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7" name="Google Shape;307;p6"/>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8" name="Google Shape;308;p6"/>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09" name="Google Shape;309;p6"/>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0" name="Google Shape;310;p6"/>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1" name="Google Shape;311;p6"/>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2" name="Google Shape;312;p6"/>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3" name="Google Shape;313;p6"/>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4" name="Google Shape;314;p6"/>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5" name="Google Shape;315;p6"/>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6" name="Google Shape;316;p6"/>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7" name="Google Shape;317;p6"/>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8" name="Google Shape;318;p6"/>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19" name="Google Shape;319;p6"/>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20" name="Google Shape;320;p6"/>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21" name="Google Shape;321;p6"/>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22" name="Google Shape;322;p6"/>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23" name="Google Shape;323;p6"/>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324" name="Google Shape;324;p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6" name="Google Shape;326;p6"/>
          <p:cNvSpPr txBox="1"/>
          <p:nvPr>
            <p:ph idx="1" type="subTitle"/>
          </p:nvPr>
        </p:nvSpPr>
        <p:spPr>
          <a:xfrm>
            <a:off x="4062186" y="2482230"/>
            <a:ext cx="2640000" cy="10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7" name="Google Shape;327;p6"/>
          <p:cNvSpPr txBox="1"/>
          <p:nvPr>
            <p:ph idx="2" type="subTitle"/>
          </p:nvPr>
        </p:nvSpPr>
        <p:spPr>
          <a:xfrm>
            <a:off x="720011" y="2482230"/>
            <a:ext cx="2640000" cy="10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8" name="Google Shape;328;p6"/>
          <p:cNvSpPr txBox="1"/>
          <p:nvPr>
            <p:ph idx="3" type="subTitle"/>
          </p:nvPr>
        </p:nvSpPr>
        <p:spPr>
          <a:xfrm>
            <a:off x="720011" y="1943425"/>
            <a:ext cx="26400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329" name="Google Shape;329;p6"/>
          <p:cNvSpPr txBox="1"/>
          <p:nvPr>
            <p:ph idx="4" type="subTitle"/>
          </p:nvPr>
        </p:nvSpPr>
        <p:spPr>
          <a:xfrm>
            <a:off x="4062189" y="1943425"/>
            <a:ext cx="26400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330" name="Google Shape;330;p6"/>
          <p:cNvSpPr/>
          <p:nvPr/>
        </p:nvSpPr>
        <p:spPr>
          <a:xfrm flipH="1">
            <a:off x="6527475" y="46040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31" name="Shape 331"/>
        <p:cNvGrpSpPr/>
        <p:nvPr/>
      </p:nvGrpSpPr>
      <p:grpSpPr>
        <a:xfrm>
          <a:off x="0" y="0"/>
          <a:ext cx="0" cy="0"/>
          <a:chOff x="0" y="0"/>
          <a:chExt cx="0" cy="0"/>
        </a:xfrm>
      </p:grpSpPr>
      <p:grpSp>
        <p:nvGrpSpPr>
          <p:cNvPr id="332" name="Google Shape;332;p7"/>
          <p:cNvGrpSpPr/>
          <p:nvPr/>
        </p:nvGrpSpPr>
        <p:grpSpPr>
          <a:xfrm>
            <a:off x="3300" y="4975"/>
            <a:ext cx="9137400" cy="5143399"/>
            <a:chOff x="3300" y="4975"/>
            <a:chExt cx="9137400" cy="5143399"/>
          </a:xfrm>
        </p:grpSpPr>
        <p:grpSp>
          <p:nvGrpSpPr>
            <p:cNvPr id="333" name="Google Shape;333;p7"/>
            <p:cNvGrpSpPr/>
            <p:nvPr/>
          </p:nvGrpSpPr>
          <p:grpSpPr>
            <a:xfrm>
              <a:off x="3300" y="256486"/>
              <a:ext cx="9137400" cy="4629803"/>
              <a:chOff x="3300" y="256486"/>
              <a:chExt cx="9137400" cy="4629803"/>
            </a:xfrm>
          </p:grpSpPr>
          <p:cxnSp>
            <p:nvCxnSpPr>
              <p:cNvPr id="334" name="Google Shape;334;p7"/>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35" name="Google Shape;335;p7"/>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36" name="Google Shape;336;p7"/>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37" name="Google Shape;337;p7"/>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38" name="Google Shape;338;p7"/>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39" name="Google Shape;339;p7"/>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0" name="Google Shape;340;p7"/>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1" name="Google Shape;341;p7"/>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2" name="Google Shape;342;p7"/>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3" name="Google Shape;343;p7"/>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4" name="Google Shape;344;p7"/>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5" name="Google Shape;345;p7"/>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6" name="Google Shape;346;p7"/>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7" name="Google Shape;347;p7"/>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8" name="Google Shape;348;p7"/>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49" name="Google Shape;349;p7"/>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50" name="Google Shape;350;p7"/>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51" name="Google Shape;351;p7"/>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352" name="Google Shape;352;p7"/>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353" name="Google Shape;353;p7"/>
            <p:cNvGrpSpPr/>
            <p:nvPr/>
          </p:nvGrpSpPr>
          <p:grpSpPr>
            <a:xfrm>
              <a:off x="272000" y="4975"/>
              <a:ext cx="8600000" cy="5143399"/>
              <a:chOff x="272000" y="4975"/>
              <a:chExt cx="8600000" cy="5180700"/>
            </a:xfrm>
          </p:grpSpPr>
          <p:cxnSp>
            <p:nvCxnSpPr>
              <p:cNvPr id="354" name="Google Shape;354;p7"/>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55" name="Google Shape;355;p7"/>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56" name="Google Shape;356;p7"/>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57" name="Google Shape;357;p7"/>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58" name="Google Shape;358;p7"/>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59" name="Google Shape;359;p7"/>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0" name="Google Shape;360;p7"/>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1" name="Google Shape;361;p7"/>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2" name="Google Shape;362;p7"/>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3" name="Google Shape;363;p7"/>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4" name="Google Shape;364;p7"/>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5" name="Google Shape;365;p7"/>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6" name="Google Shape;366;p7"/>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7" name="Google Shape;367;p7"/>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8" name="Google Shape;368;p7"/>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69" name="Google Shape;369;p7"/>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0" name="Google Shape;370;p7"/>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1" name="Google Shape;371;p7"/>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2" name="Google Shape;372;p7"/>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3" name="Google Shape;373;p7"/>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4" name="Google Shape;374;p7"/>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5" name="Google Shape;375;p7"/>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6" name="Google Shape;376;p7"/>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7" name="Google Shape;377;p7"/>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8" name="Google Shape;378;p7"/>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79" name="Google Shape;379;p7"/>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80" name="Google Shape;380;p7"/>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81" name="Google Shape;381;p7"/>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82" name="Google Shape;382;p7"/>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83" name="Google Shape;383;p7"/>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84" name="Google Shape;384;p7"/>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85" name="Google Shape;385;p7"/>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386" name="Google Shape;386;p7"/>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387" name="Google Shape;387;p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txBox="1"/>
          <p:nvPr>
            <p:ph type="title"/>
          </p:nvPr>
        </p:nvSpPr>
        <p:spPr>
          <a:xfrm>
            <a:off x="1384700" y="1912810"/>
            <a:ext cx="1398900" cy="50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22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89" name="Google Shape;389;p7"/>
          <p:cNvSpPr txBox="1"/>
          <p:nvPr>
            <p:ph idx="1" type="subTitle"/>
          </p:nvPr>
        </p:nvSpPr>
        <p:spPr>
          <a:xfrm>
            <a:off x="938500" y="3552975"/>
            <a:ext cx="22911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90" name="Google Shape;390;p7"/>
          <p:cNvSpPr txBox="1"/>
          <p:nvPr>
            <p:ph idx="2" type="subTitle"/>
          </p:nvPr>
        </p:nvSpPr>
        <p:spPr>
          <a:xfrm>
            <a:off x="938500" y="3132150"/>
            <a:ext cx="22911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391" name="Google Shape;391;p7"/>
          <p:cNvSpPr txBox="1"/>
          <p:nvPr>
            <p:ph idx="3" type="title"/>
          </p:nvPr>
        </p:nvSpPr>
        <p:spPr>
          <a:xfrm>
            <a:off x="3873150" y="1912810"/>
            <a:ext cx="1397700" cy="50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22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92" name="Google Shape;392;p7"/>
          <p:cNvSpPr txBox="1"/>
          <p:nvPr>
            <p:ph idx="4" type="subTitle"/>
          </p:nvPr>
        </p:nvSpPr>
        <p:spPr>
          <a:xfrm>
            <a:off x="3426450" y="3552975"/>
            <a:ext cx="22911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93" name="Google Shape;393;p7"/>
          <p:cNvSpPr txBox="1"/>
          <p:nvPr>
            <p:ph idx="5" type="subTitle"/>
          </p:nvPr>
        </p:nvSpPr>
        <p:spPr>
          <a:xfrm>
            <a:off x="3426450" y="3132150"/>
            <a:ext cx="22911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394" name="Google Shape;394;p7"/>
          <p:cNvSpPr txBox="1"/>
          <p:nvPr>
            <p:ph idx="6" type="title"/>
          </p:nvPr>
        </p:nvSpPr>
        <p:spPr>
          <a:xfrm>
            <a:off x="6361100" y="1912810"/>
            <a:ext cx="1397700" cy="50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22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95" name="Google Shape;395;p7"/>
          <p:cNvSpPr txBox="1"/>
          <p:nvPr>
            <p:ph idx="7" type="subTitle"/>
          </p:nvPr>
        </p:nvSpPr>
        <p:spPr>
          <a:xfrm>
            <a:off x="5914400" y="3552975"/>
            <a:ext cx="22911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96" name="Google Shape;396;p7"/>
          <p:cNvSpPr txBox="1"/>
          <p:nvPr>
            <p:ph idx="8" type="subTitle"/>
          </p:nvPr>
        </p:nvSpPr>
        <p:spPr>
          <a:xfrm>
            <a:off x="5914400" y="3132150"/>
            <a:ext cx="22911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397" name="Google Shape;397;p7"/>
          <p:cNvSpPr/>
          <p:nvPr/>
        </p:nvSpPr>
        <p:spPr>
          <a:xfrm>
            <a:off x="8430775" y="1752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
          <p:cNvSpPr/>
          <p:nvPr/>
        </p:nvSpPr>
        <p:spPr>
          <a:xfrm>
            <a:off x="264900" y="5626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
          <p:cNvSpPr txBox="1"/>
          <p:nvPr>
            <p:ph idx="9"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400" name="Shape 400"/>
        <p:cNvGrpSpPr/>
        <p:nvPr/>
      </p:nvGrpSpPr>
      <p:grpSpPr>
        <a:xfrm>
          <a:off x="0" y="0"/>
          <a:ext cx="0" cy="0"/>
          <a:chOff x="0" y="0"/>
          <a:chExt cx="0" cy="0"/>
        </a:xfrm>
      </p:grpSpPr>
      <p:grpSp>
        <p:nvGrpSpPr>
          <p:cNvPr id="401" name="Google Shape;401;p8"/>
          <p:cNvGrpSpPr/>
          <p:nvPr/>
        </p:nvGrpSpPr>
        <p:grpSpPr>
          <a:xfrm>
            <a:off x="3300" y="4975"/>
            <a:ext cx="9137400" cy="5143399"/>
            <a:chOff x="3300" y="4975"/>
            <a:chExt cx="9137400" cy="5143399"/>
          </a:xfrm>
        </p:grpSpPr>
        <p:grpSp>
          <p:nvGrpSpPr>
            <p:cNvPr id="402" name="Google Shape;402;p8"/>
            <p:cNvGrpSpPr/>
            <p:nvPr/>
          </p:nvGrpSpPr>
          <p:grpSpPr>
            <a:xfrm>
              <a:off x="3300" y="256486"/>
              <a:ext cx="9137400" cy="4629803"/>
              <a:chOff x="3300" y="256486"/>
              <a:chExt cx="9137400" cy="4629803"/>
            </a:xfrm>
          </p:grpSpPr>
          <p:cxnSp>
            <p:nvCxnSpPr>
              <p:cNvPr id="403" name="Google Shape;403;p8"/>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04" name="Google Shape;404;p8"/>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05" name="Google Shape;405;p8"/>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06" name="Google Shape;406;p8"/>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07" name="Google Shape;407;p8"/>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08" name="Google Shape;408;p8"/>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09" name="Google Shape;409;p8"/>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0" name="Google Shape;410;p8"/>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1" name="Google Shape;411;p8"/>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2" name="Google Shape;412;p8"/>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3" name="Google Shape;413;p8"/>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4" name="Google Shape;414;p8"/>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5" name="Google Shape;415;p8"/>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6" name="Google Shape;416;p8"/>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7" name="Google Shape;417;p8"/>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8" name="Google Shape;418;p8"/>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19" name="Google Shape;419;p8"/>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20" name="Google Shape;420;p8"/>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21" name="Google Shape;421;p8"/>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422" name="Google Shape;422;p8"/>
            <p:cNvGrpSpPr/>
            <p:nvPr/>
          </p:nvGrpSpPr>
          <p:grpSpPr>
            <a:xfrm>
              <a:off x="272000" y="4975"/>
              <a:ext cx="8600000" cy="5143399"/>
              <a:chOff x="272000" y="4975"/>
              <a:chExt cx="8600000" cy="5180700"/>
            </a:xfrm>
          </p:grpSpPr>
          <p:cxnSp>
            <p:nvCxnSpPr>
              <p:cNvPr id="423" name="Google Shape;423;p8"/>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24" name="Google Shape;424;p8"/>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25" name="Google Shape;425;p8"/>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26" name="Google Shape;426;p8"/>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27" name="Google Shape;427;p8"/>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28" name="Google Shape;428;p8"/>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29" name="Google Shape;429;p8"/>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0" name="Google Shape;430;p8"/>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1" name="Google Shape;431;p8"/>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2" name="Google Shape;432;p8"/>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3" name="Google Shape;433;p8"/>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4" name="Google Shape;434;p8"/>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5" name="Google Shape;435;p8"/>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6" name="Google Shape;436;p8"/>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7" name="Google Shape;437;p8"/>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8" name="Google Shape;438;p8"/>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39" name="Google Shape;439;p8"/>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0" name="Google Shape;440;p8"/>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1" name="Google Shape;441;p8"/>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2" name="Google Shape;442;p8"/>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3" name="Google Shape;443;p8"/>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4" name="Google Shape;444;p8"/>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5" name="Google Shape;445;p8"/>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6" name="Google Shape;446;p8"/>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7" name="Google Shape;447;p8"/>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8" name="Google Shape;448;p8"/>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49" name="Google Shape;449;p8"/>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50" name="Google Shape;450;p8"/>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51" name="Google Shape;451;p8"/>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52" name="Google Shape;452;p8"/>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53" name="Google Shape;453;p8"/>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54" name="Google Shape;454;p8"/>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55" name="Google Shape;455;p8"/>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456" name="Google Shape;456;p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8"/>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8" name="Google Shape;458;p8"/>
          <p:cNvSpPr txBox="1"/>
          <p:nvPr>
            <p:ph idx="1" type="subTitle"/>
          </p:nvPr>
        </p:nvSpPr>
        <p:spPr>
          <a:xfrm>
            <a:off x="4504919" y="1844699"/>
            <a:ext cx="3357300" cy="2276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2"/>
              </a:buClr>
              <a:buSzPts val="1400"/>
              <a:buChar char="●"/>
              <a:defRPr b="0"/>
            </a:lvl1pPr>
            <a:lvl2pPr lvl="1" algn="l">
              <a:lnSpc>
                <a:spcPct val="100000"/>
              </a:lnSpc>
              <a:spcBef>
                <a:spcPts val="100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459" name="Google Shape;459;p8"/>
          <p:cNvSpPr txBox="1"/>
          <p:nvPr>
            <p:ph idx="2" type="subTitle"/>
          </p:nvPr>
        </p:nvSpPr>
        <p:spPr>
          <a:xfrm>
            <a:off x="720000" y="1844699"/>
            <a:ext cx="3357300" cy="2276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2"/>
              </a:buClr>
              <a:buSzPts val="1400"/>
              <a:buChar char="●"/>
              <a:defRPr b="0"/>
            </a:lvl1pPr>
            <a:lvl2pPr lvl="1" algn="l">
              <a:lnSpc>
                <a:spcPct val="100000"/>
              </a:lnSpc>
              <a:spcBef>
                <a:spcPts val="100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460" name="Google Shape;460;p8"/>
          <p:cNvSpPr txBox="1"/>
          <p:nvPr>
            <p:ph idx="3" type="subTitle"/>
          </p:nvPr>
        </p:nvSpPr>
        <p:spPr>
          <a:xfrm>
            <a:off x="720000" y="1306994"/>
            <a:ext cx="33573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algn="l">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l">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l">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l">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l">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l">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l">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l">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461" name="Google Shape;461;p8"/>
          <p:cNvSpPr txBox="1"/>
          <p:nvPr>
            <p:ph idx="4" type="subTitle"/>
          </p:nvPr>
        </p:nvSpPr>
        <p:spPr>
          <a:xfrm>
            <a:off x="4504920" y="1306994"/>
            <a:ext cx="33573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algn="l">
              <a:lnSpc>
                <a:spcPct val="100000"/>
              </a:lnSpc>
              <a:spcBef>
                <a:spcPts val="0"/>
              </a:spcBef>
              <a:spcAft>
                <a:spcPts val="0"/>
              </a:spcAft>
              <a:buSzPts val="2400"/>
              <a:buFont typeface="Epilogue"/>
              <a:buNone/>
              <a:defRPr b="1" sz="2400">
                <a:latin typeface="Epilogue"/>
                <a:ea typeface="Epilogue"/>
                <a:cs typeface="Epilogue"/>
                <a:sym typeface="Epilogue"/>
              </a:defRPr>
            </a:lvl2pPr>
            <a:lvl3pPr lvl="2" algn="l">
              <a:lnSpc>
                <a:spcPct val="100000"/>
              </a:lnSpc>
              <a:spcBef>
                <a:spcPts val="0"/>
              </a:spcBef>
              <a:spcAft>
                <a:spcPts val="0"/>
              </a:spcAft>
              <a:buSzPts val="2400"/>
              <a:buFont typeface="Epilogue"/>
              <a:buNone/>
              <a:defRPr b="1" sz="2400">
                <a:latin typeface="Epilogue"/>
                <a:ea typeface="Epilogue"/>
                <a:cs typeface="Epilogue"/>
                <a:sym typeface="Epilogue"/>
              </a:defRPr>
            </a:lvl3pPr>
            <a:lvl4pPr lvl="3" algn="l">
              <a:lnSpc>
                <a:spcPct val="100000"/>
              </a:lnSpc>
              <a:spcBef>
                <a:spcPts val="0"/>
              </a:spcBef>
              <a:spcAft>
                <a:spcPts val="0"/>
              </a:spcAft>
              <a:buSzPts val="2400"/>
              <a:buFont typeface="Epilogue"/>
              <a:buNone/>
              <a:defRPr b="1" sz="2400">
                <a:latin typeface="Epilogue"/>
                <a:ea typeface="Epilogue"/>
                <a:cs typeface="Epilogue"/>
                <a:sym typeface="Epilogue"/>
              </a:defRPr>
            </a:lvl4pPr>
            <a:lvl5pPr lvl="4" algn="l">
              <a:lnSpc>
                <a:spcPct val="100000"/>
              </a:lnSpc>
              <a:spcBef>
                <a:spcPts val="0"/>
              </a:spcBef>
              <a:spcAft>
                <a:spcPts val="0"/>
              </a:spcAft>
              <a:buSzPts val="2400"/>
              <a:buFont typeface="Epilogue"/>
              <a:buNone/>
              <a:defRPr b="1" sz="2400">
                <a:latin typeface="Epilogue"/>
                <a:ea typeface="Epilogue"/>
                <a:cs typeface="Epilogue"/>
                <a:sym typeface="Epilogue"/>
              </a:defRPr>
            </a:lvl5pPr>
            <a:lvl6pPr lvl="5" algn="l">
              <a:lnSpc>
                <a:spcPct val="100000"/>
              </a:lnSpc>
              <a:spcBef>
                <a:spcPts val="0"/>
              </a:spcBef>
              <a:spcAft>
                <a:spcPts val="0"/>
              </a:spcAft>
              <a:buSzPts val="2400"/>
              <a:buFont typeface="Epilogue"/>
              <a:buNone/>
              <a:defRPr b="1" sz="2400">
                <a:latin typeface="Epilogue"/>
                <a:ea typeface="Epilogue"/>
                <a:cs typeface="Epilogue"/>
                <a:sym typeface="Epilogue"/>
              </a:defRPr>
            </a:lvl6pPr>
            <a:lvl7pPr lvl="6" algn="l">
              <a:lnSpc>
                <a:spcPct val="100000"/>
              </a:lnSpc>
              <a:spcBef>
                <a:spcPts val="0"/>
              </a:spcBef>
              <a:spcAft>
                <a:spcPts val="0"/>
              </a:spcAft>
              <a:buSzPts val="2400"/>
              <a:buFont typeface="Epilogue"/>
              <a:buNone/>
              <a:defRPr b="1" sz="2400">
                <a:latin typeface="Epilogue"/>
                <a:ea typeface="Epilogue"/>
                <a:cs typeface="Epilogue"/>
                <a:sym typeface="Epilogue"/>
              </a:defRPr>
            </a:lvl7pPr>
            <a:lvl8pPr lvl="7" algn="l">
              <a:lnSpc>
                <a:spcPct val="100000"/>
              </a:lnSpc>
              <a:spcBef>
                <a:spcPts val="0"/>
              </a:spcBef>
              <a:spcAft>
                <a:spcPts val="0"/>
              </a:spcAft>
              <a:buSzPts val="2400"/>
              <a:buFont typeface="Epilogue"/>
              <a:buNone/>
              <a:defRPr b="1" sz="2400">
                <a:latin typeface="Epilogue"/>
                <a:ea typeface="Epilogue"/>
                <a:cs typeface="Epilogue"/>
                <a:sym typeface="Epilogue"/>
              </a:defRPr>
            </a:lvl8pPr>
            <a:lvl9pPr lvl="8" algn="l">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462" name="Google Shape;462;p8"/>
          <p:cNvSpPr/>
          <p:nvPr/>
        </p:nvSpPr>
        <p:spPr>
          <a:xfrm rot="-5400000">
            <a:off x="8604325" y="113165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3" name="Shape 463"/>
        <p:cNvGrpSpPr/>
        <p:nvPr/>
      </p:nvGrpSpPr>
      <p:grpSpPr>
        <a:xfrm>
          <a:off x="0" y="0"/>
          <a:ext cx="0" cy="0"/>
          <a:chOff x="0" y="0"/>
          <a:chExt cx="0" cy="0"/>
        </a:xfrm>
      </p:grpSpPr>
      <p:grpSp>
        <p:nvGrpSpPr>
          <p:cNvPr id="464" name="Google Shape;464;p9"/>
          <p:cNvGrpSpPr/>
          <p:nvPr/>
        </p:nvGrpSpPr>
        <p:grpSpPr>
          <a:xfrm>
            <a:off x="3300" y="4975"/>
            <a:ext cx="9137400" cy="5143399"/>
            <a:chOff x="3300" y="4975"/>
            <a:chExt cx="9137400" cy="5143399"/>
          </a:xfrm>
        </p:grpSpPr>
        <p:grpSp>
          <p:nvGrpSpPr>
            <p:cNvPr id="465" name="Google Shape;465;p9"/>
            <p:cNvGrpSpPr/>
            <p:nvPr/>
          </p:nvGrpSpPr>
          <p:grpSpPr>
            <a:xfrm>
              <a:off x="3300" y="256486"/>
              <a:ext cx="9137400" cy="4629803"/>
              <a:chOff x="3300" y="256486"/>
              <a:chExt cx="9137400" cy="4629803"/>
            </a:xfrm>
          </p:grpSpPr>
          <p:cxnSp>
            <p:nvCxnSpPr>
              <p:cNvPr id="466" name="Google Shape;466;p9"/>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67" name="Google Shape;467;p9"/>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68" name="Google Shape;468;p9"/>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69" name="Google Shape;469;p9"/>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0" name="Google Shape;470;p9"/>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1" name="Google Shape;471;p9"/>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2" name="Google Shape;472;p9"/>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3" name="Google Shape;473;p9"/>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4" name="Google Shape;474;p9"/>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5" name="Google Shape;475;p9"/>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6" name="Google Shape;476;p9"/>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7" name="Google Shape;477;p9"/>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8" name="Google Shape;478;p9"/>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79" name="Google Shape;479;p9"/>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80" name="Google Shape;480;p9"/>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81" name="Google Shape;481;p9"/>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82" name="Google Shape;482;p9"/>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83" name="Google Shape;483;p9"/>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484" name="Google Shape;484;p9"/>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485" name="Google Shape;485;p9"/>
            <p:cNvGrpSpPr/>
            <p:nvPr/>
          </p:nvGrpSpPr>
          <p:grpSpPr>
            <a:xfrm>
              <a:off x="272000" y="4975"/>
              <a:ext cx="8600000" cy="5143399"/>
              <a:chOff x="272000" y="4975"/>
              <a:chExt cx="8600000" cy="5180700"/>
            </a:xfrm>
          </p:grpSpPr>
          <p:cxnSp>
            <p:nvCxnSpPr>
              <p:cNvPr id="486" name="Google Shape;486;p9"/>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87" name="Google Shape;487;p9"/>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88" name="Google Shape;488;p9"/>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89" name="Google Shape;489;p9"/>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0" name="Google Shape;490;p9"/>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1" name="Google Shape;491;p9"/>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2" name="Google Shape;492;p9"/>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3" name="Google Shape;493;p9"/>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4" name="Google Shape;494;p9"/>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5" name="Google Shape;495;p9"/>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6" name="Google Shape;496;p9"/>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7" name="Google Shape;497;p9"/>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8" name="Google Shape;498;p9"/>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499" name="Google Shape;499;p9"/>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0" name="Google Shape;500;p9"/>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1" name="Google Shape;501;p9"/>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2" name="Google Shape;502;p9"/>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3" name="Google Shape;503;p9"/>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4" name="Google Shape;504;p9"/>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5" name="Google Shape;505;p9"/>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6" name="Google Shape;506;p9"/>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7" name="Google Shape;507;p9"/>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8" name="Google Shape;508;p9"/>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09" name="Google Shape;509;p9"/>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0" name="Google Shape;510;p9"/>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1" name="Google Shape;511;p9"/>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2" name="Google Shape;512;p9"/>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3" name="Google Shape;513;p9"/>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4" name="Google Shape;514;p9"/>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5" name="Google Shape;515;p9"/>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6" name="Google Shape;516;p9"/>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7" name="Google Shape;517;p9"/>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18" name="Google Shape;518;p9"/>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519" name="Google Shape;519;p9"/>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21" name="Shape 521"/>
        <p:cNvGrpSpPr/>
        <p:nvPr/>
      </p:nvGrpSpPr>
      <p:grpSpPr>
        <a:xfrm>
          <a:off x="0" y="0"/>
          <a:ext cx="0" cy="0"/>
          <a:chOff x="0" y="0"/>
          <a:chExt cx="0" cy="0"/>
        </a:xfrm>
      </p:grpSpPr>
      <p:grpSp>
        <p:nvGrpSpPr>
          <p:cNvPr id="522" name="Google Shape;522;p10"/>
          <p:cNvGrpSpPr/>
          <p:nvPr/>
        </p:nvGrpSpPr>
        <p:grpSpPr>
          <a:xfrm>
            <a:off x="3300" y="4975"/>
            <a:ext cx="9137400" cy="5143399"/>
            <a:chOff x="3300" y="4975"/>
            <a:chExt cx="9137400" cy="5143399"/>
          </a:xfrm>
        </p:grpSpPr>
        <p:grpSp>
          <p:nvGrpSpPr>
            <p:cNvPr id="523" name="Google Shape;523;p10"/>
            <p:cNvGrpSpPr/>
            <p:nvPr/>
          </p:nvGrpSpPr>
          <p:grpSpPr>
            <a:xfrm>
              <a:off x="3300" y="256486"/>
              <a:ext cx="9137400" cy="4629803"/>
              <a:chOff x="3300" y="256486"/>
              <a:chExt cx="9137400" cy="4629803"/>
            </a:xfrm>
          </p:grpSpPr>
          <p:cxnSp>
            <p:nvCxnSpPr>
              <p:cNvPr id="524" name="Google Shape;524;p10"/>
              <p:cNvCxnSpPr/>
              <p:nvPr/>
            </p:nvCxnSpPr>
            <p:spPr>
              <a:xfrm>
                <a:off x="3300" y="25648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25" name="Google Shape;525;p10"/>
              <p:cNvCxnSpPr/>
              <p:nvPr/>
            </p:nvCxnSpPr>
            <p:spPr>
              <a:xfrm>
                <a:off x="3300" y="51369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26" name="Google Shape;526;p10"/>
              <p:cNvCxnSpPr/>
              <p:nvPr/>
            </p:nvCxnSpPr>
            <p:spPr>
              <a:xfrm>
                <a:off x="3300" y="77090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27" name="Google Shape;527;p10"/>
              <p:cNvCxnSpPr/>
              <p:nvPr/>
            </p:nvCxnSpPr>
            <p:spPr>
              <a:xfrm>
                <a:off x="3300" y="102812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28" name="Google Shape;528;p10"/>
              <p:cNvCxnSpPr/>
              <p:nvPr/>
            </p:nvCxnSpPr>
            <p:spPr>
              <a:xfrm>
                <a:off x="3300" y="128533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29" name="Google Shape;529;p10"/>
              <p:cNvCxnSpPr/>
              <p:nvPr/>
            </p:nvCxnSpPr>
            <p:spPr>
              <a:xfrm>
                <a:off x="3300" y="1542543"/>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0" name="Google Shape;530;p10"/>
              <p:cNvCxnSpPr/>
              <p:nvPr/>
            </p:nvCxnSpPr>
            <p:spPr>
              <a:xfrm>
                <a:off x="3300" y="179975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1" name="Google Shape;531;p10"/>
              <p:cNvCxnSpPr/>
              <p:nvPr/>
            </p:nvCxnSpPr>
            <p:spPr>
              <a:xfrm>
                <a:off x="3300" y="205696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2" name="Google Shape;532;p10"/>
              <p:cNvCxnSpPr/>
              <p:nvPr/>
            </p:nvCxnSpPr>
            <p:spPr>
              <a:xfrm>
                <a:off x="3300" y="231417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3" name="Google Shape;533;p10"/>
              <p:cNvCxnSpPr/>
              <p:nvPr/>
            </p:nvCxnSpPr>
            <p:spPr>
              <a:xfrm>
                <a:off x="3300" y="257138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4" name="Google Shape;534;p10"/>
              <p:cNvCxnSpPr/>
              <p:nvPr/>
            </p:nvCxnSpPr>
            <p:spPr>
              <a:xfrm>
                <a:off x="3300" y="2828599"/>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5" name="Google Shape;535;p10"/>
              <p:cNvCxnSpPr/>
              <p:nvPr/>
            </p:nvCxnSpPr>
            <p:spPr>
              <a:xfrm>
                <a:off x="3300" y="3085810"/>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6" name="Google Shape;536;p10"/>
              <p:cNvCxnSpPr/>
              <p:nvPr/>
            </p:nvCxnSpPr>
            <p:spPr>
              <a:xfrm>
                <a:off x="3300" y="3343021"/>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7" name="Google Shape;537;p10"/>
              <p:cNvCxnSpPr/>
              <p:nvPr/>
            </p:nvCxnSpPr>
            <p:spPr>
              <a:xfrm>
                <a:off x="3300" y="3600232"/>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8" name="Google Shape;538;p10"/>
              <p:cNvCxnSpPr/>
              <p:nvPr/>
            </p:nvCxnSpPr>
            <p:spPr>
              <a:xfrm>
                <a:off x="3300" y="3857444"/>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39" name="Google Shape;539;p10"/>
              <p:cNvCxnSpPr/>
              <p:nvPr/>
            </p:nvCxnSpPr>
            <p:spPr>
              <a:xfrm>
                <a:off x="3300" y="4114655"/>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40" name="Google Shape;540;p10"/>
              <p:cNvCxnSpPr/>
              <p:nvPr/>
            </p:nvCxnSpPr>
            <p:spPr>
              <a:xfrm>
                <a:off x="3300" y="4371866"/>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41" name="Google Shape;541;p10"/>
              <p:cNvCxnSpPr/>
              <p:nvPr/>
            </p:nvCxnSpPr>
            <p:spPr>
              <a:xfrm>
                <a:off x="3300" y="4629078"/>
                <a:ext cx="9137400" cy="0"/>
              </a:xfrm>
              <a:prstGeom prst="straightConnector1">
                <a:avLst/>
              </a:prstGeom>
              <a:noFill/>
              <a:ln cap="flat" cmpd="sng" w="19050">
                <a:solidFill>
                  <a:schemeClr val="accent3"/>
                </a:solidFill>
                <a:prstDash val="solid"/>
                <a:round/>
                <a:headEnd len="sm" w="sm" type="none"/>
                <a:tailEnd len="sm" w="sm" type="none"/>
              </a:ln>
            </p:spPr>
          </p:cxnSp>
          <p:cxnSp>
            <p:nvCxnSpPr>
              <p:cNvPr id="542" name="Google Shape;542;p10"/>
              <p:cNvCxnSpPr/>
              <p:nvPr/>
            </p:nvCxnSpPr>
            <p:spPr>
              <a:xfrm>
                <a:off x="3300" y="4886289"/>
                <a:ext cx="9137400" cy="0"/>
              </a:xfrm>
              <a:prstGeom prst="straightConnector1">
                <a:avLst/>
              </a:prstGeom>
              <a:noFill/>
              <a:ln cap="flat" cmpd="sng" w="19050">
                <a:solidFill>
                  <a:schemeClr val="accent3"/>
                </a:solidFill>
                <a:prstDash val="solid"/>
                <a:round/>
                <a:headEnd len="sm" w="sm" type="none"/>
                <a:tailEnd len="sm" w="sm" type="none"/>
              </a:ln>
            </p:spPr>
          </p:cxnSp>
        </p:grpSp>
        <p:grpSp>
          <p:nvGrpSpPr>
            <p:cNvPr id="543" name="Google Shape;543;p10"/>
            <p:cNvGrpSpPr/>
            <p:nvPr/>
          </p:nvGrpSpPr>
          <p:grpSpPr>
            <a:xfrm>
              <a:off x="272000" y="4975"/>
              <a:ext cx="8600000" cy="5143399"/>
              <a:chOff x="272000" y="4975"/>
              <a:chExt cx="8600000" cy="5180700"/>
            </a:xfrm>
          </p:grpSpPr>
          <p:cxnSp>
            <p:nvCxnSpPr>
              <p:cNvPr id="544" name="Google Shape;544;p10"/>
              <p:cNvCxnSpPr/>
              <p:nvPr/>
            </p:nvCxnSpPr>
            <p:spPr>
              <a:xfrm>
                <a:off x="2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45" name="Google Shape;545;p10"/>
              <p:cNvCxnSpPr/>
              <p:nvPr/>
            </p:nvCxnSpPr>
            <p:spPr>
              <a:xfrm>
                <a:off x="5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46" name="Google Shape;546;p10"/>
              <p:cNvCxnSpPr/>
              <p:nvPr/>
            </p:nvCxnSpPr>
            <p:spPr>
              <a:xfrm>
                <a:off x="8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47" name="Google Shape;547;p10"/>
              <p:cNvCxnSpPr/>
              <p:nvPr/>
            </p:nvCxnSpPr>
            <p:spPr>
              <a:xfrm>
                <a:off x="10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48" name="Google Shape;548;p10"/>
              <p:cNvCxnSpPr/>
              <p:nvPr/>
            </p:nvCxnSpPr>
            <p:spPr>
              <a:xfrm>
                <a:off x="13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49" name="Google Shape;549;p10"/>
              <p:cNvCxnSpPr/>
              <p:nvPr/>
            </p:nvCxnSpPr>
            <p:spPr>
              <a:xfrm>
                <a:off x="16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0" name="Google Shape;550;p10"/>
              <p:cNvCxnSpPr/>
              <p:nvPr/>
            </p:nvCxnSpPr>
            <p:spPr>
              <a:xfrm>
                <a:off x="18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1" name="Google Shape;551;p10"/>
              <p:cNvCxnSpPr/>
              <p:nvPr/>
            </p:nvCxnSpPr>
            <p:spPr>
              <a:xfrm>
                <a:off x="21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2" name="Google Shape;552;p10"/>
              <p:cNvCxnSpPr/>
              <p:nvPr/>
            </p:nvCxnSpPr>
            <p:spPr>
              <a:xfrm>
                <a:off x="24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3" name="Google Shape;553;p10"/>
              <p:cNvCxnSpPr/>
              <p:nvPr/>
            </p:nvCxnSpPr>
            <p:spPr>
              <a:xfrm>
                <a:off x="26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4" name="Google Shape;554;p10"/>
              <p:cNvCxnSpPr/>
              <p:nvPr/>
            </p:nvCxnSpPr>
            <p:spPr>
              <a:xfrm>
                <a:off x="29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5" name="Google Shape;555;p10"/>
              <p:cNvCxnSpPr/>
              <p:nvPr/>
            </p:nvCxnSpPr>
            <p:spPr>
              <a:xfrm>
                <a:off x="32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6" name="Google Shape;556;p10"/>
              <p:cNvCxnSpPr/>
              <p:nvPr/>
            </p:nvCxnSpPr>
            <p:spPr>
              <a:xfrm>
                <a:off x="34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7" name="Google Shape;557;p10"/>
              <p:cNvCxnSpPr/>
              <p:nvPr/>
            </p:nvCxnSpPr>
            <p:spPr>
              <a:xfrm>
                <a:off x="37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8" name="Google Shape;558;p10"/>
              <p:cNvCxnSpPr/>
              <p:nvPr/>
            </p:nvCxnSpPr>
            <p:spPr>
              <a:xfrm>
                <a:off x="40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59" name="Google Shape;559;p10"/>
              <p:cNvCxnSpPr/>
              <p:nvPr/>
            </p:nvCxnSpPr>
            <p:spPr>
              <a:xfrm>
                <a:off x="43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0" name="Google Shape;560;p10"/>
              <p:cNvCxnSpPr/>
              <p:nvPr/>
            </p:nvCxnSpPr>
            <p:spPr>
              <a:xfrm>
                <a:off x="457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1" name="Google Shape;561;p10"/>
              <p:cNvCxnSpPr/>
              <p:nvPr/>
            </p:nvCxnSpPr>
            <p:spPr>
              <a:xfrm>
                <a:off x="484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2" name="Google Shape;562;p10"/>
              <p:cNvCxnSpPr/>
              <p:nvPr/>
            </p:nvCxnSpPr>
            <p:spPr>
              <a:xfrm>
                <a:off x="510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3" name="Google Shape;563;p10"/>
              <p:cNvCxnSpPr/>
              <p:nvPr/>
            </p:nvCxnSpPr>
            <p:spPr>
              <a:xfrm>
                <a:off x="537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4" name="Google Shape;564;p10"/>
              <p:cNvCxnSpPr/>
              <p:nvPr/>
            </p:nvCxnSpPr>
            <p:spPr>
              <a:xfrm>
                <a:off x="564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5" name="Google Shape;565;p10"/>
              <p:cNvCxnSpPr/>
              <p:nvPr/>
            </p:nvCxnSpPr>
            <p:spPr>
              <a:xfrm>
                <a:off x="591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6" name="Google Shape;566;p10"/>
              <p:cNvCxnSpPr/>
              <p:nvPr/>
            </p:nvCxnSpPr>
            <p:spPr>
              <a:xfrm>
                <a:off x="618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7" name="Google Shape;567;p10"/>
              <p:cNvCxnSpPr/>
              <p:nvPr/>
            </p:nvCxnSpPr>
            <p:spPr>
              <a:xfrm>
                <a:off x="645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8" name="Google Shape;568;p10"/>
              <p:cNvCxnSpPr/>
              <p:nvPr/>
            </p:nvCxnSpPr>
            <p:spPr>
              <a:xfrm>
                <a:off x="6722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69" name="Google Shape;569;p10"/>
              <p:cNvCxnSpPr/>
              <p:nvPr/>
            </p:nvCxnSpPr>
            <p:spPr>
              <a:xfrm>
                <a:off x="6990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70" name="Google Shape;570;p10"/>
              <p:cNvCxnSpPr/>
              <p:nvPr/>
            </p:nvCxnSpPr>
            <p:spPr>
              <a:xfrm>
                <a:off x="7259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71" name="Google Shape;571;p10"/>
              <p:cNvCxnSpPr/>
              <p:nvPr/>
            </p:nvCxnSpPr>
            <p:spPr>
              <a:xfrm>
                <a:off x="7528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72" name="Google Shape;572;p10"/>
              <p:cNvCxnSpPr/>
              <p:nvPr/>
            </p:nvCxnSpPr>
            <p:spPr>
              <a:xfrm>
                <a:off x="77970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73" name="Google Shape;573;p10"/>
              <p:cNvCxnSpPr/>
              <p:nvPr/>
            </p:nvCxnSpPr>
            <p:spPr>
              <a:xfrm>
                <a:off x="80657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74" name="Google Shape;574;p10"/>
              <p:cNvCxnSpPr/>
              <p:nvPr/>
            </p:nvCxnSpPr>
            <p:spPr>
              <a:xfrm>
                <a:off x="833450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75" name="Google Shape;575;p10"/>
              <p:cNvCxnSpPr/>
              <p:nvPr/>
            </p:nvCxnSpPr>
            <p:spPr>
              <a:xfrm>
                <a:off x="8603250" y="4975"/>
                <a:ext cx="0" cy="5180700"/>
              </a:xfrm>
              <a:prstGeom prst="straightConnector1">
                <a:avLst/>
              </a:prstGeom>
              <a:noFill/>
              <a:ln cap="flat" cmpd="sng" w="19050">
                <a:solidFill>
                  <a:schemeClr val="accent3"/>
                </a:solidFill>
                <a:prstDash val="solid"/>
                <a:round/>
                <a:headEnd len="sm" w="sm" type="none"/>
                <a:tailEnd len="sm" w="sm" type="none"/>
              </a:ln>
            </p:spPr>
          </p:cxnSp>
          <p:cxnSp>
            <p:nvCxnSpPr>
              <p:cNvPr id="576" name="Google Shape;576;p10"/>
              <p:cNvCxnSpPr/>
              <p:nvPr/>
            </p:nvCxnSpPr>
            <p:spPr>
              <a:xfrm>
                <a:off x="8872000" y="4975"/>
                <a:ext cx="0" cy="5180700"/>
              </a:xfrm>
              <a:prstGeom prst="straightConnector1">
                <a:avLst/>
              </a:prstGeom>
              <a:noFill/>
              <a:ln cap="flat" cmpd="sng" w="19050">
                <a:solidFill>
                  <a:schemeClr val="accent3"/>
                </a:solidFill>
                <a:prstDash val="solid"/>
                <a:round/>
                <a:headEnd len="sm" w="sm" type="none"/>
                <a:tailEnd len="sm" w="sm" type="none"/>
              </a:ln>
            </p:spPr>
          </p:cxnSp>
        </p:grpSp>
      </p:grpSp>
      <p:sp>
        <p:nvSpPr>
          <p:cNvPr id="577" name="Google Shape;577;p10"/>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0"/>
          <p:cNvSpPr txBox="1"/>
          <p:nvPr>
            <p:ph type="title"/>
          </p:nvPr>
        </p:nvSpPr>
        <p:spPr>
          <a:xfrm>
            <a:off x="816075" y="570075"/>
            <a:ext cx="44481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5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9" name="Google Shape;579;p10"/>
          <p:cNvSpPr txBox="1"/>
          <p:nvPr>
            <p:ph idx="1" type="subTitle"/>
          </p:nvPr>
        </p:nvSpPr>
        <p:spPr>
          <a:xfrm>
            <a:off x="816075" y="1475275"/>
            <a:ext cx="4448100" cy="116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0" name="Google Shape;580;p10"/>
          <p:cNvSpPr txBox="1"/>
          <p:nvPr/>
        </p:nvSpPr>
        <p:spPr>
          <a:xfrm>
            <a:off x="882975" y="3706625"/>
            <a:ext cx="4875900" cy="58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GB" sz="1200" u="none" cap="none" strike="noStrike">
                <a:solidFill>
                  <a:schemeClr val="lt1"/>
                </a:solidFill>
                <a:latin typeface="Barlow Medium"/>
                <a:ea typeface="Barlow Medium"/>
                <a:cs typeface="Barlow Medium"/>
                <a:sym typeface="Barlow Medium"/>
              </a:rPr>
              <a:t>CREDITS: This presentation template was created by </a:t>
            </a:r>
            <a:r>
              <a:rPr b="1" i="0" lang="en-GB" sz="1200" u="sng" cap="none" strike="noStrike">
                <a:solidFill>
                  <a:schemeClr val="hlink"/>
                </a:solidFill>
                <a:latin typeface="Barlow"/>
                <a:ea typeface="Barlow"/>
                <a:cs typeface="Barlow"/>
                <a:sym typeface="Barlow"/>
                <a:hlinkClick r:id="rId2"/>
              </a:rPr>
              <a:t>Slidesgo</a:t>
            </a:r>
            <a:r>
              <a:rPr b="0" i="0" lang="en-GB" sz="1200" u="none" cap="none" strike="noStrike">
                <a:solidFill>
                  <a:schemeClr val="lt1"/>
                </a:solidFill>
                <a:latin typeface="Barlow Medium"/>
                <a:ea typeface="Barlow Medium"/>
                <a:cs typeface="Barlow Medium"/>
                <a:sym typeface="Barlow Medium"/>
              </a:rPr>
              <a:t>, and includes icons by </a:t>
            </a:r>
            <a:r>
              <a:rPr b="1" i="0" lang="en-GB" sz="1200" u="sng" cap="none" strike="noStrike">
                <a:solidFill>
                  <a:schemeClr val="hlink"/>
                </a:solidFill>
                <a:latin typeface="Barlow"/>
                <a:ea typeface="Barlow"/>
                <a:cs typeface="Barlow"/>
                <a:sym typeface="Barlow"/>
                <a:hlinkClick r:id="rId3"/>
              </a:rPr>
              <a:t>Flaticon</a:t>
            </a:r>
            <a:r>
              <a:rPr b="0" i="0" lang="en-GB" sz="1200" u="none" cap="none" strike="noStrike">
                <a:solidFill>
                  <a:schemeClr val="lt1"/>
                </a:solidFill>
                <a:latin typeface="Barlow Medium"/>
                <a:ea typeface="Barlow Medium"/>
                <a:cs typeface="Barlow Medium"/>
                <a:sym typeface="Barlow Medium"/>
              </a:rPr>
              <a:t>, and infographics &amp; images by </a:t>
            </a:r>
            <a:r>
              <a:rPr b="1" i="0" lang="en-GB" sz="1200" u="sng" cap="none" strike="noStrike">
                <a:solidFill>
                  <a:schemeClr val="hlink"/>
                </a:solidFill>
                <a:latin typeface="Barlow"/>
                <a:ea typeface="Barlow"/>
                <a:cs typeface="Barlow"/>
                <a:sym typeface="Barlow"/>
                <a:hlinkClick r:id="rId4"/>
              </a:rPr>
              <a:t>Freepik</a:t>
            </a:r>
            <a:r>
              <a:rPr b="1" i="0" lang="en-GB" sz="1200" u="sng" cap="none" strike="noStrike">
                <a:solidFill>
                  <a:schemeClr val="lt1"/>
                </a:solidFill>
                <a:latin typeface="Barlow"/>
                <a:ea typeface="Barlow"/>
                <a:cs typeface="Barlow"/>
                <a:sym typeface="Barlow"/>
              </a:rPr>
              <a:t> </a:t>
            </a:r>
            <a:endParaRPr b="1" i="0" sz="1200" u="sng" cap="none" strike="noStrike">
              <a:solidFill>
                <a:schemeClr val="lt1"/>
              </a:solidFill>
              <a:latin typeface="Barlow"/>
              <a:ea typeface="Barlow"/>
              <a:cs typeface="Barlow"/>
              <a:sym typeface="Barlow"/>
            </a:endParaRPr>
          </a:p>
        </p:txBody>
      </p:sp>
      <p:sp>
        <p:nvSpPr>
          <p:cNvPr id="581" name="Google Shape;581;p10"/>
          <p:cNvSpPr/>
          <p:nvPr/>
        </p:nvSpPr>
        <p:spPr>
          <a:xfrm flipH="1">
            <a:off x="7956825" y="41278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Epilogue"/>
              <a:buNone/>
              <a:defRPr b="1" i="0" sz="3000" u="none" cap="none" strike="noStrike">
                <a:solidFill>
                  <a:schemeClr val="dk1"/>
                </a:solidFill>
                <a:latin typeface="Epilogue"/>
                <a:ea typeface="Epilogue"/>
                <a:cs typeface="Epilogue"/>
                <a:sym typeface="Epilogue"/>
              </a:defRPr>
            </a:lvl1pPr>
            <a:lvl2pPr lvl="1" marR="0" rtl="0" algn="l">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2pPr>
            <a:lvl3pPr lvl="2" marR="0" rtl="0" algn="l">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3pPr>
            <a:lvl4pPr lvl="3" marR="0" rtl="0" algn="l">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4pPr>
            <a:lvl5pPr lvl="4" marR="0" rtl="0" algn="l">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5pPr>
            <a:lvl6pPr lvl="5" marR="0" rtl="0" algn="l">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6pPr>
            <a:lvl7pPr lvl="6" marR="0" rtl="0" algn="l">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7pPr>
            <a:lvl8pPr lvl="7" marR="0" rtl="0" algn="l">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8pPr>
            <a:lvl9pPr lvl="8" marR="0" rtl="0" algn="l">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3"/>
          <p:cNvSpPr txBox="1"/>
          <p:nvPr>
            <p:ph type="ctrTitle"/>
          </p:nvPr>
        </p:nvSpPr>
        <p:spPr>
          <a:xfrm>
            <a:off x="713224" y="615700"/>
            <a:ext cx="7483701" cy="175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4000"/>
              <a:buNone/>
            </a:pPr>
            <a:r>
              <a:rPr i="0" lang="en-GB" sz="2200">
                <a:solidFill>
                  <a:schemeClr val="dk1"/>
                </a:solidFill>
                <a:latin typeface="Epilogue"/>
                <a:ea typeface="Epilogue"/>
                <a:cs typeface="Epilogue"/>
                <a:sym typeface="Epilogue"/>
              </a:rPr>
              <a:t>Cyclistic's Growth Strategy</a:t>
            </a:r>
            <a:r>
              <a:rPr lang="en-GB" sz="2200"/>
              <a:t>: </a:t>
            </a:r>
            <a:endParaRPr/>
          </a:p>
          <a:p>
            <a:pPr indent="0" lvl="0" marL="0" rtl="0" algn="l">
              <a:lnSpc>
                <a:spcPct val="100000"/>
              </a:lnSpc>
              <a:spcBef>
                <a:spcPts val="0"/>
              </a:spcBef>
              <a:spcAft>
                <a:spcPts val="0"/>
              </a:spcAft>
              <a:buSzPts val="4000"/>
              <a:buNone/>
            </a:pPr>
            <a:r>
              <a:rPr lang="en-GB" sz="3600">
                <a:solidFill>
                  <a:srgbClr val="9AA6FF"/>
                </a:solidFill>
              </a:rPr>
              <a:t>Converting Casual Riders into Profitable Annual Members</a:t>
            </a:r>
            <a:endParaRPr sz="3600">
              <a:solidFill>
                <a:srgbClr val="9AA6FF"/>
              </a:solidFill>
              <a:latin typeface="Epilogue"/>
              <a:ea typeface="Epilogue"/>
              <a:cs typeface="Epilogue"/>
              <a:sym typeface="Epilogue"/>
            </a:endParaRPr>
          </a:p>
        </p:txBody>
      </p:sp>
      <p:sp>
        <p:nvSpPr>
          <p:cNvPr id="705" name="Google Shape;705;p13"/>
          <p:cNvSpPr txBox="1"/>
          <p:nvPr>
            <p:ph idx="1" type="subTitle"/>
          </p:nvPr>
        </p:nvSpPr>
        <p:spPr>
          <a:xfrm>
            <a:off x="5373858" y="3796825"/>
            <a:ext cx="3056867" cy="7311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SzPts val="1400"/>
              <a:buNone/>
            </a:pPr>
            <a:r>
              <a:rPr lang="en-GB"/>
              <a:t>Author: </a:t>
            </a:r>
            <a:r>
              <a:rPr b="1" lang="en-GB" sz="1800"/>
              <a:t>Shubham Sharma</a:t>
            </a:r>
            <a:r>
              <a:rPr lang="en-GB"/>
              <a:t> 	June 2023</a:t>
            </a:r>
            <a:endParaRPr/>
          </a:p>
        </p:txBody>
      </p:sp>
      <p:sp>
        <p:nvSpPr>
          <p:cNvPr id="706" name="Google Shape;706;p13"/>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7" name="Google Shape;707;p13"/>
          <p:cNvCxnSpPr/>
          <p:nvPr/>
        </p:nvCxnSpPr>
        <p:spPr>
          <a:xfrm>
            <a:off x="819859" y="2302430"/>
            <a:ext cx="1547700" cy="0"/>
          </a:xfrm>
          <a:prstGeom prst="straightConnector1">
            <a:avLst/>
          </a:prstGeom>
          <a:noFill/>
          <a:ln cap="flat" cmpd="sng" w="19050">
            <a:solidFill>
              <a:schemeClr val="accent2"/>
            </a:solidFill>
            <a:prstDash val="solid"/>
            <a:round/>
            <a:headEnd len="sm" w="sm" type="none"/>
            <a:tailEnd len="sm" w="sm" type="none"/>
          </a:ln>
        </p:spPr>
      </p:cxnSp>
      <p:sp>
        <p:nvSpPr>
          <p:cNvPr id="708" name="Google Shape;708;p13"/>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3"/>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0" name="Google Shape;710;p13"/>
          <p:cNvPicPr preferRelativeResize="0"/>
          <p:nvPr/>
        </p:nvPicPr>
        <p:blipFill rotWithShape="1">
          <a:blip r:embed="rId3">
            <a:alphaModFix/>
          </a:blip>
          <a:srcRect b="0" l="0" r="0" t="0"/>
          <a:stretch/>
        </p:blipFill>
        <p:spPr>
          <a:xfrm>
            <a:off x="6470656" y="2426061"/>
            <a:ext cx="1368375" cy="1368375"/>
          </a:xfrm>
          <a:prstGeom prst="flowChartConnector">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2"/>
          <p:cNvSpPr txBox="1"/>
          <p:nvPr>
            <p:ph idx="4" type="subTitle"/>
          </p:nvPr>
        </p:nvSpPr>
        <p:spPr>
          <a:xfrm>
            <a:off x="783031" y="3593758"/>
            <a:ext cx="2619119" cy="88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b="0" i="0" lang="en-GB">
                <a:solidFill>
                  <a:srgbClr val="D1D5DB"/>
                </a:solidFill>
                <a:latin typeface="Barlow"/>
                <a:ea typeface="Barlow"/>
                <a:cs typeface="Barlow"/>
                <a:sym typeface="Barlow"/>
              </a:rPr>
              <a:t>Regular users who have purchased annual memberships for bike rentals.</a:t>
            </a:r>
            <a:endParaRPr>
              <a:latin typeface="Barlow"/>
              <a:ea typeface="Barlow"/>
              <a:cs typeface="Barlow"/>
              <a:sym typeface="Barlow"/>
            </a:endParaRPr>
          </a:p>
        </p:txBody>
      </p:sp>
      <p:sp>
        <p:nvSpPr>
          <p:cNvPr id="801" name="Google Shape;801;p22"/>
          <p:cNvSpPr txBox="1"/>
          <p:nvPr>
            <p:ph idx="5" type="subTitle"/>
          </p:nvPr>
        </p:nvSpPr>
        <p:spPr>
          <a:xfrm>
            <a:off x="947041" y="3127090"/>
            <a:ext cx="2291100" cy="505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GB"/>
              <a:t>Members</a:t>
            </a:r>
            <a:endParaRPr/>
          </a:p>
        </p:txBody>
      </p:sp>
      <p:sp>
        <p:nvSpPr>
          <p:cNvPr id="802" name="Google Shape;802;p22"/>
          <p:cNvSpPr/>
          <p:nvPr/>
        </p:nvSpPr>
        <p:spPr>
          <a:xfrm>
            <a:off x="1299942" y="1381655"/>
            <a:ext cx="1585615" cy="1585615"/>
          </a:xfrm>
          <a:prstGeom prst="donut">
            <a:avLst>
              <a:gd fmla="val 1193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2"/>
          <p:cNvSpPr/>
          <p:nvPr/>
        </p:nvSpPr>
        <p:spPr>
          <a:xfrm flipH="1">
            <a:off x="1291199" y="1372912"/>
            <a:ext cx="1602784" cy="1602784"/>
          </a:xfrm>
          <a:prstGeom prst="blockArc">
            <a:avLst>
              <a:gd fmla="val 3421840" name="adj1"/>
              <a:gd fmla="val 16256715" name="adj2"/>
              <a:gd fmla="val 12710" name="adj3"/>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2"/>
          <p:cNvSpPr txBox="1"/>
          <p:nvPr>
            <p:ph idx="9" type="title"/>
          </p:nvPr>
        </p:nvSpPr>
        <p:spPr>
          <a:xfrm>
            <a:off x="720000" y="50598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Executive Summary</a:t>
            </a:r>
            <a:endParaRPr/>
          </a:p>
        </p:txBody>
      </p:sp>
      <p:sp>
        <p:nvSpPr>
          <p:cNvPr id="805" name="Google Shape;805;p22"/>
          <p:cNvSpPr txBox="1"/>
          <p:nvPr>
            <p:ph idx="3" type="title"/>
          </p:nvPr>
        </p:nvSpPr>
        <p:spPr>
          <a:xfrm>
            <a:off x="1393741" y="1921553"/>
            <a:ext cx="1397700" cy="50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GB"/>
              <a:t>59%</a:t>
            </a:r>
            <a:endParaRPr/>
          </a:p>
        </p:txBody>
      </p:sp>
      <p:sp>
        <p:nvSpPr>
          <p:cNvPr id="806" name="Google Shape;806;p22"/>
          <p:cNvSpPr/>
          <p:nvPr/>
        </p:nvSpPr>
        <p:spPr>
          <a:xfrm>
            <a:off x="3694360" y="2012524"/>
            <a:ext cx="1719599" cy="54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3"/>
                </a:solidFill>
                <a:latin typeface="Barlow"/>
                <a:ea typeface="Barlow"/>
                <a:cs typeface="Barlow"/>
                <a:sym typeface="Barlow"/>
              </a:rPr>
              <a:t>19,85,294</a:t>
            </a:r>
            <a:endParaRPr/>
          </a:p>
        </p:txBody>
      </p:sp>
      <p:sp>
        <p:nvSpPr>
          <p:cNvPr id="807" name="Google Shape;807;p22"/>
          <p:cNvSpPr txBox="1"/>
          <p:nvPr/>
        </p:nvSpPr>
        <p:spPr>
          <a:xfrm>
            <a:off x="4199830" y="1450978"/>
            <a:ext cx="66294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Epilogue"/>
                <a:ea typeface="Epilogue"/>
                <a:cs typeface="Epilogue"/>
                <a:sym typeface="Epilogue"/>
              </a:rPr>
              <a:t>Total </a:t>
            </a:r>
            <a:endParaRPr/>
          </a:p>
          <a:p>
            <a:pPr indent="0" lvl="0" marL="0" marR="0" rtl="0" algn="ctr">
              <a:lnSpc>
                <a:spcPct val="100000"/>
              </a:lnSpc>
              <a:spcBef>
                <a:spcPts val="0"/>
              </a:spcBef>
              <a:spcAft>
                <a:spcPts val="0"/>
              </a:spcAft>
              <a:buNone/>
            </a:pPr>
            <a:r>
              <a:rPr b="0" i="0" lang="en-GB" sz="1400" u="none" cap="none" strike="noStrike">
                <a:solidFill>
                  <a:schemeClr val="dk1"/>
                </a:solidFill>
                <a:latin typeface="Epilogue"/>
                <a:ea typeface="Epilogue"/>
                <a:cs typeface="Epilogue"/>
                <a:sym typeface="Epilogue"/>
              </a:rPr>
              <a:t>Trips</a:t>
            </a:r>
            <a:endParaRPr/>
          </a:p>
        </p:txBody>
      </p:sp>
      <p:sp>
        <p:nvSpPr>
          <p:cNvPr id="808" name="Google Shape;808;p22"/>
          <p:cNvSpPr txBox="1"/>
          <p:nvPr/>
        </p:nvSpPr>
        <p:spPr>
          <a:xfrm>
            <a:off x="6651639" y="1273860"/>
            <a:ext cx="109862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Epilogue"/>
                <a:ea typeface="Epilogue"/>
                <a:cs typeface="Epilogue"/>
                <a:sym typeface="Epilogue"/>
              </a:rPr>
              <a:t>Average Trip Duration</a:t>
            </a:r>
            <a:endParaRPr/>
          </a:p>
        </p:txBody>
      </p:sp>
      <p:sp>
        <p:nvSpPr>
          <p:cNvPr id="809" name="Google Shape;809;p22"/>
          <p:cNvSpPr/>
          <p:nvPr/>
        </p:nvSpPr>
        <p:spPr>
          <a:xfrm>
            <a:off x="6341149" y="2013801"/>
            <a:ext cx="1719599" cy="54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3"/>
                </a:solidFill>
                <a:latin typeface="Barlow"/>
                <a:ea typeface="Barlow"/>
                <a:cs typeface="Barlow"/>
                <a:sym typeface="Barlow"/>
              </a:rPr>
              <a:t>15 Minutes</a:t>
            </a:r>
            <a:endParaRPr b="0" i="0" sz="1400" u="none" cap="none" strike="noStrike">
              <a:solidFill>
                <a:schemeClr val="accent3"/>
              </a:solidFill>
              <a:latin typeface="Barlow"/>
              <a:ea typeface="Barlow"/>
              <a:cs typeface="Barlow"/>
              <a:sym typeface="Barlow"/>
            </a:endParaRPr>
          </a:p>
        </p:txBody>
      </p:sp>
      <p:sp>
        <p:nvSpPr>
          <p:cNvPr id="810" name="Google Shape;810;p22"/>
          <p:cNvSpPr txBox="1"/>
          <p:nvPr/>
        </p:nvSpPr>
        <p:spPr>
          <a:xfrm>
            <a:off x="5510469" y="2769238"/>
            <a:ext cx="83067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Epilogue"/>
                <a:ea typeface="Epilogue"/>
                <a:cs typeface="Epilogue"/>
                <a:sym typeface="Epilogue"/>
              </a:rPr>
              <a:t>Peak Month</a:t>
            </a:r>
            <a:endParaRPr/>
          </a:p>
        </p:txBody>
      </p:sp>
      <p:sp>
        <p:nvSpPr>
          <p:cNvPr id="811" name="Google Shape;811;p22"/>
          <p:cNvSpPr/>
          <p:nvPr/>
        </p:nvSpPr>
        <p:spPr>
          <a:xfrm>
            <a:off x="5066008" y="3305968"/>
            <a:ext cx="1719599" cy="54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3"/>
                </a:solidFill>
                <a:latin typeface="Barlow"/>
                <a:ea typeface="Barlow"/>
                <a:cs typeface="Barlow"/>
                <a:sym typeface="Barlow"/>
              </a:rPr>
              <a:t>August</a:t>
            </a:r>
            <a:endParaRPr b="0" i="0" sz="1400" u="none" cap="none" strike="noStrike">
              <a:solidFill>
                <a:schemeClr val="accent3"/>
              </a:solidFill>
              <a:latin typeface="Barlow"/>
              <a:ea typeface="Barlow"/>
              <a:cs typeface="Barlow"/>
              <a:sym typeface="Barlow"/>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23"/>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3"/>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Rides by User Type</a:t>
            </a:r>
            <a:endParaRPr>
              <a:solidFill>
                <a:schemeClr val="accent1"/>
              </a:solidFill>
            </a:endParaRPr>
          </a:p>
        </p:txBody>
      </p:sp>
      <p:sp>
        <p:nvSpPr>
          <p:cNvPr id="818" name="Google Shape;818;p23"/>
          <p:cNvSpPr txBox="1"/>
          <p:nvPr/>
        </p:nvSpPr>
        <p:spPr>
          <a:xfrm>
            <a:off x="936702" y="1563761"/>
            <a:ext cx="208899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None/>
            </a:pPr>
            <a:r>
              <a:rPr b="0" i="1" lang="en-GB" sz="1400" u="none" cap="none" strike="noStrike">
                <a:solidFill>
                  <a:schemeClr val="dk1"/>
                </a:solidFill>
                <a:latin typeface="Barlow"/>
                <a:ea typeface="Barlow"/>
                <a:cs typeface="Barlow"/>
                <a:sym typeface="Barlow"/>
              </a:rPr>
              <a:t>There are 1.4 times as many </a:t>
            </a:r>
            <a:r>
              <a:rPr b="1" i="1" lang="en-GB" sz="1400" u="none" cap="none" strike="noStrike">
                <a:solidFill>
                  <a:schemeClr val="dk1"/>
                </a:solidFill>
                <a:latin typeface="Barlow"/>
                <a:ea typeface="Barlow"/>
                <a:cs typeface="Barlow"/>
                <a:sym typeface="Barlow"/>
              </a:rPr>
              <a:t>Members</a:t>
            </a:r>
            <a:r>
              <a:rPr b="0" i="1" lang="en-GB" sz="1400" u="none" cap="none" strike="noStrike">
                <a:solidFill>
                  <a:schemeClr val="dk1"/>
                </a:solidFill>
                <a:latin typeface="Barlow"/>
                <a:ea typeface="Barlow"/>
                <a:cs typeface="Barlow"/>
                <a:sym typeface="Barlow"/>
              </a:rPr>
              <a:t> Rides compared to </a:t>
            </a:r>
            <a:r>
              <a:rPr b="1" i="1" lang="en-GB" sz="1400" u="none" cap="none" strike="noStrike">
                <a:solidFill>
                  <a:schemeClr val="dk1"/>
                </a:solidFill>
                <a:latin typeface="Barlow"/>
                <a:ea typeface="Barlow"/>
                <a:cs typeface="Barlow"/>
                <a:sym typeface="Barlow"/>
              </a:rPr>
              <a:t>Casual</a:t>
            </a:r>
            <a:r>
              <a:rPr b="0" i="1" lang="en-GB" sz="1400" u="none" cap="none" strike="noStrike">
                <a:solidFill>
                  <a:schemeClr val="dk1"/>
                </a:solidFill>
                <a:latin typeface="Barlow"/>
                <a:ea typeface="Barlow"/>
                <a:cs typeface="Barlow"/>
                <a:sym typeface="Barlow"/>
              </a:rPr>
              <a:t> Rides.</a:t>
            </a:r>
            <a:endParaRPr/>
          </a:p>
          <a:p>
            <a:pPr indent="0" lvl="0" marL="0" marR="0" rtl="0" algn="l">
              <a:lnSpc>
                <a:spcPct val="12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125000"/>
              </a:lnSpc>
              <a:spcBef>
                <a:spcPts val="0"/>
              </a:spcBef>
              <a:spcAft>
                <a:spcPts val="0"/>
              </a:spcAft>
              <a:buNone/>
            </a:pPr>
            <a:r>
              <a:rPr b="0" i="1" lang="en-GB" sz="1400" u="none" cap="none" strike="noStrike">
                <a:solidFill>
                  <a:schemeClr val="dk1"/>
                </a:solidFill>
                <a:latin typeface="Barlow"/>
                <a:ea typeface="Barlow"/>
                <a:cs typeface="Barlow"/>
                <a:sym typeface="Barlow"/>
              </a:rPr>
              <a:t>The number of rides tends to increase on </a:t>
            </a:r>
            <a:r>
              <a:rPr b="1" i="1" lang="en-GB" sz="1400" u="none" cap="none" strike="noStrike">
                <a:solidFill>
                  <a:schemeClr val="dk1"/>
                </a:solidFill>
                <a:latin typeface="Barlow"/>
                <a:ea typeface="Barlow"/>
                <a:cs typeface="Barlow"/>
                <a:sym typeface="Barlow"/>
              </a:rPr>
              <a:t>weekends</a:t>
            </a:r>
            <a:r>
              <a:rPr b="0" i="1" lang="en-GB" sz="1400" u="none" cap="none" strike="noStrike">
                <a:solidFill>
                  <a:schemeClr val="dk1"/>
                </a:solidFill>
                <a:latin typeface="Barlow"/>
                <a:ea typeface="Barlow"/>
                <a:cs typeface="Barlow"/>
                <a:sym typeface="Barlow"/>
              </a:rPr>
              <a:t>.</a:t>
            </a:r>
            <a:endParaRPr b="0" i="1"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p:txBody>
      </p:sp>
      <p:pic>
        <p:nvPicPr>
          <p:cNvPr descr="Rides per WeekDay" id="819" name="Google Shape;819;p23"/>
          <p:cNvPicPr preferRelativeResize="0"/>
          <p:nvPr/>
        </p:nvPicPr>
        <p:blipFill rotWithShape="1">
          <a:blip r:embed="rId3">
            <a:alphaModFix/>
          </a:blip>
          <a:srcRect b="6141" l="0" r="1757" t="6388"/>
          <a:stretch/>
        </p:blipFill>
        <p:spPr>
          <a:xfrm>
            <a:off x="3284875" y="1353015"/>
            <a:ext cx="4989330" cy="2891883"/>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24"/>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4"/>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Days of the Week</a:t>
            </a:r>
            <a:endParaRPr>
              <a:solidFill>
                <a:schemeClr val="accent1"/>
              </a:solidFill>
            </a:endParaRPr>
          </a:p>
        </p:txBody>
      </p:sp>
      <p:pic>
        <p:nvPicPr>
          <p:cNvPr descr="Days of the Week- Casual" id="826" name="Google Shape;826;p24"/>
          <p:cNvPicPr preferRelativeResize="0"/>
          <p:nvPr/>
        </p:nvPicPr>
        <p:blipFill rotWithShape="1">
          <a:blip r:embed="rId3">
            <a:alphaModFix/>
          </a:blip>
          <a:srcRect b="27185" l="29774" r="43212" t="20173"/>
          <a:stretch/>
        </p:blipFill>
        <p:spPr>
          <a:xfrm>
            <a:off x="1085386" y="1293543"/>
            <a:ext cx="2929054" cy="2862145"/>
          </a:xfrm>
          <a:prstGeom prst="rect">
            <a:avLst/>
          </a:prstGeom>
          <a:noFill/>
          <a:ln>
            <a:noFill/>
          </a:ln>
        </p:spPr>
      </p:pic>
      <p:pic>
        <p:nvPicPr>
          <p:cNvPr descr="Days of the Week- Members" id="827" name="Google Shape;827;p24"/>
          <p:cNvPicPr preferRelativeResize="0"/>
          <p:nvPr/>
        </p:nvPicPr>
        <p:blipFill rotWithShape="1">
          <a:blip r:embed="rId4">
            <a:alphaModFix/>
          </a:blip>
          <a:srcRect b="25550" l="29843" r="43692" t="19522"/>
          <a:stretch/>
        </p:blipFill>
        <p:spPr>
          <a:xfrm>
            <a:off x="5189034" y="1293543"/>
            <a:ext cx="2869580" cy="2862145"/>
          </a:xfrm>
          <a:prstGeom prst="rect">
            <a:avLst/>
          </a:prstGeom>
          <a:noFill/>
          <a:ln>
            <a:noFill/>
          </a:ln>
        </p:spPr>
      </p:pic>
      <p:sp>
        <p:nvSpPr>
          <p:cNvPr id="828" name="Google Shape;828;p24"/>
          <p:cNvSpPr txBox="1"/>
          <p:nvPr/>
        </p:nvSpPr>
        <p:spPr>
          <a:xfrm>
            <a:off x="3352800" y="4291817"/>
            <a:ext cx="24384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600" u="none" cap="none" strike="noStrike">
                <a:solidFill>
                  <a:schemeClr val="dk1"/>
                </a:solidFill>
                <a:latin typeface="Barlow"/>
                <a:ea typeface="Barlow"/>
                <a:cs typeface="Barlow"/>
                <a:sym typeface="Barlow"/>
              </a:rPr>
              <a:t>April 2020- March 2021</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5"/>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5"/>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Rides per Hour</a:t>
            </a:r>
            <a:endParaRPr>
              <a:solidFill>
                <a:schemeClr val="accent1"/>
              </a:solidFill>
            </a:endParaRPr>
          </a:p>
        </p:txBody>
      </p:sp>
      <p:pic>
        <p:nvPicPr>
          <p:cNvPr descr="Rides per Hour" id="835" name="Google Shape;835;p25"/>
          <p:cNvPicPr preferRelativeResize="0"/>
          <p:nvPr/>
        </p:nvPicPr>
        <p:blipFill rotWithShape="1">
          <a:blip r:embed="rId3">
            <a:alphaModFix/>
          </a:blip>
          <a:srcRect b="3789" l="0" r="0" t="6179"/>
          <a:stretch/>
        </p:blipFill>
        <p:spPr>
          <a:xfrm>
            <a:off x="3394364" y="1238600"/>
            <a:ext cx="5029636" cy="3218985"/>
          </a:xfrm>
          <a:prstGeom prst="rect">
            <a:avLst/>
          </a:prstGeom>
          <a:noFill/>
          <a:ln>
            <a:noFill/>
          </a:ln>
        </p:spPr>
      </p:pic>
      <p:sp>
        <p:nvSpPr>
          <p:cNvPr id="836" name="Google Shape;836;p25"/>
          <p:cNvSpPr txBox="1"/>
          <p:nvPr/>
        </p:nvSpPr>
        <p:spPr>
          <a:xfrm>
            <a:off x="671946" y="1238600"/>
            <a:ext cx="2590800"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1" lang="en-GB" sz="1400" u="none" cap="none" strike="noStrike">
                <a:solidFill>
                  <a:schemeClr val="dk1"/>
                </a:solidFill>
                <a:latin typeface="Barlow"/>
                <a:ea typeface="Barlow"/>
                <a:cs typeface="Barlow"/>
                <a:sym typeface="Barlow"/>
              </a:rPr>
            </a:br>
            <a:r>
              <a:rPr b="0" i="1" lang="en-GB" sz="1400" u="none" cap="none" strike="noStrike">
                <a:solidFill>
                  <a:schemeClr val="dk1"/>
                </a:solidFill>
                <a:latin typeface="Barlow"/>
                <a:ea typeface="Barlow"/>
                <a:cs typeface="Barlow"/>
                <a:sym typeface="Barlow"/>
              </a:rPr>
              <a:t>There is a notable increase in ride volume during the morning at </a:t>
            </a:r>
            <a:r>
              <a:rPr b="1" i="1" lang="en-GB" sz="1400" u="none" cap="none" strike="noStrike">
                <a:solidFill>
                  <a:schemeClr val="dk1"/>
                </a:solidFill>
                <a:latin typeface="Barlow"/>
                <a:ea typeface="Barlow"/>
                <a:cs typeface="Barlow"/>
                <a:sym typeface="Barlow"/>
              </a:rPr>
              <a:t>8</a:t>
            </a:r>
            <a:r>
              <a:rPr b="0" i="1" lang="en-GB" sz="1400" u="none" cap="none" strike="noStrike">
                <a:solidFill>
                  <a:schemeClr val="dk1"/>
                </a:solidFill>
                <a:latin typeface="Barlow"/>
                <a:ea typeface="Barlow"/>
                <a:cs typeface="Barlow"/>
                <a:sym typeface="Barlow"/>
              </a:rPr>
              <a:t> am and in the evening at </a:t>
            </a:r>
            <a:r>
              <a:rPr b="1" i="1" lang="en-GB" sz="1400" u="none" cap="none" strike="noStrike">
                <a:solidFill>
                  <a:schemeClr val="dk1"/>
                </a:solidFill>
                <a:latin typeface="Barlow"/>
                <a:ea typeface="Barlow"/>
                <a:cs typeface="Barlow"/>
                <a:sym typeface="Barlow"/>
              </a:rPr>
              <a:t>5</a:t>
            </a:r>
            <a:r>
              <a:rPr b="0" i="1" lang="en-GB" sz="1400" u="none" cap="none" strike="noStrike">
                <a:solidFill>
                  <a:schemeClr val="dk1"/>
                </a:solidFill>
                <a:latin typeface="Barlow"/>
                <a:ea typeface="Barlow"/>
                <a:cs typeface="Barlow"/>
                <a:sym typeface="Barlow"/>
              </a:rPr>
              <a:t> pm, which coincides with typical </a:t>
            </a:r>
            <a:r>
              <a:rPr b="1" i="1" lang="en-GB" sz="1400" u="none" cap="none" strike="noStrike">
                <a:solidFill>
                  <a:schemeClr val="dk1"/>
                </a:solidFill>
                <a:latin typeface="Barlow"/>
                <a:ea typeface="Barlow"/>
                <a:cs typeface="Barlow"/>
                <a:sym typeface="Barlow"/>
              </a:rPr>
              <a:t>office</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hours</a:t>
            </a:r>
            <a:r>
              <a:rPr b="0" i="1" lang="en-GB" sz="1400" u="none" cap="none" strike="noStrike">
                <a:solidFill>
                  <a:schemeClr val="dk1"/>
                </a:solidFill>
                <a:latin typeface="Barlow"/>
                <a:ea typeface="Barlow"/>
                <a:cs typeface="Barlow"/>
                <a:sym typeface="Barlow"/>
              </a:rPr>
              <a:t>. This implies that individuals utilize the bike service for their </a:t>
            </a:r>
            <a:r>
              <a:rPr b="1" i="1" lang="en-GB" sz="1400" u="none" cap="none" strike="noStrike">
                <a:solidFill>
                  <a:schemeClr val="dk1"/>
                </a:solidFill>
                <a:latin typeface="Barlow"/>
                <a:ea typeface="Barlow"/>
                <a:cs typeface="Barlow"/>
                <a:sym typeface="Barlow"/>
              </a:rPr>
              <a:t>daily</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work</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commutes</a:t>
            </a:r>
            <a:r>
              <a:rPr b="0" i="1" lang="en-GB" sz="1400" u="none" cap="none" strike="noStrike">
                <a:solidFill>
                  <a:schemeClr val="dk1"/>
                </a:solidFill>
                <a:latin typeface="Barlow"/>
                <a:ea typeface="Barlow"/>
                <a:cs typeface="Barlow"/>
                <a:sym typeface="Barlow"/>
              </a:rPr>
              <a:t>, highlighting the popularity of bikes as a preferred mode of transportation during peak commuting times.</a:t>
            </a:r>
            <a:endParaRPr b="0" i="1" sz="1400" u="none" cap="none" strike="noStrike">
              <a:solidFill>
                <a:schemeClr val="dk1"/>
              </a:solidFill>
              <a:latin typeface="Barlow"/>
              <a:ea typeface="Barlow"/>
              <a:cs typeface="Barlow"/>
              <a:sym typeface="Barlow"/>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26"/>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Rides per Season</a:t>
            </a:r>
            <a:endParaRPr>
              <a:solidFill>
                <a:schemeClr val="accent1"/>
              </a:solidFill>
            </a:endParaRPr>
          </a:p>
        </p:txBody>
      </p:sp>
      <p:pic>
        <p:nvPicPr>
          <p:cNvPr descr="Rides per Season-Casual" id="842" name="Google Shape;842;p26"/>
          <p:cNvPicPr preferRelativeResize="0"/>
          <p:nvPr/>
        </p:nvPicPr>
        <p:blipFill rotWithShape="1">
          <a:blip r:embed="rId3">
            <a:alphaModFix/>
          </a:blip>
          <a:srcRect b="21781" l="26089" r="38152" t="13559"/>
          <a:stretch/>
        </p:blipFill>
        <p:spPr>
          <a:xfrm>
            <a:off x="1077951" y="1367345"/>
            <a:ext cx="2795240" cy="2845160"/>
          </a:xfrm>
          <a:prstGeom prst="rect">
            <a:avLst/>
          </a:prstGeom>
          <a:noFill/>
          <a:ln>
            <a:noFill/>
          </a:ln>
        </p:spPr>
      </p:pic>
      <p:pic>
        <p:nvPicPr>
          <p:cNvPr descr="Rides per Season-Member" id="843" name="Google Shape;843;p26"/>
          <p:cNvPicPr preferRelativeResize="0"/>
          <p:nvPr/>
        </p:nvPicPr>
        <p:blipFill rotWithShape="1">
          <a:blip r:embed="rId4">
            <a:alphaModFix/>
          </a:blip>
          <a:srcRect b="21837" l="26440" r="38973" t="13559"/>
          <a:stretch/>
        </p:blipFill>
        <p:spPr>
          <a:xfrm>
            <a:off x="5360018" y="1377436"/>
            <a:ext cx="2706031" cy="2845160"/>
          </a:xfrm>
          <a:prstGeom prst="rect">
            <a:avLst/>
          </a:prstGeom>
          <a:noFill/>
          <a:ln>
            <a:noFill/>
          </a:ln>
        </p:spPr>
      </p:pic>
      <p:sp>
        <p:nvSpPr>
          <p:cNvPr id="844" name="Google Shape;844;p26"/>
          <p:cNvSpPr txBox="1"/>
          <p:nvPr/>
        </p:nvSpPr>
        <p:spPr>
          <a:xfrm>
            <a:off x="3546088" y="4283721"/>
            <a:ext cx="24384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600" u="none" cap="none" strike="noStrike">
                <a:solidFill>
                  <a:schemeClr val="dk1"/>
                </a:solidFill>
                <a:latin typeface="Barlow"/>
                <a:ea typeface="Barlow"/>
                <a:cs typeface="Barlow"/>
                <a:sym typeface="Barlow"/>
              </a:rPr>
              <a:t>April 2020- March 2021</a:t>
            </a:r>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graphicFrame>
        <p:nvGraphicFramePr>
          <p:cNvPr id="849" name="Google Shape;849;p27"/>
          <p:cNvGraphicFramePr/>
          <p:nvPr/>
        </p:nvGraphicFramePr>
        <p:xfrm>
          <a:off x="1216105" y="1458313"/>
          <a:ext cx="3000000" cy="3000000"/>
        </p:xfrm>
        <a:graphic>
          <a:graphicData uri="http://schemas.openxmlformats.org/drawingml/2006/table">
            <a:tbl>
              <a:tblPr>
                <a:noFill/>
                <a:tableStyleId>{BE4E628E-6BC3-46A6-8A0B-2838FE44E9B8}</a:tableStyleId>
              </a:tblPr>
              <a:tblGrid>
                <a:gridCol w="965775"/>
                <a:gridCol w="1146350"/>
                <a:gridCol w="1386500"/>
                <a:gridCol w="1666875"/>
                <a:gridCol w="1546300"/>
              </a:tblGrid>
              <a:tr h="704400">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chemeClr val="lt1"/>
                          </a:solidFill>
                          <a:latin typeface="Fira Sans Extra Condensed"/>
                          <a:ea typeface="Fira Sans Extra Condensed"/>
                          <a:cs typeface="Fira Sans Extra Condensed"/>
                          <a:sym typeface="Fira Sans Extra Condensed"/>
                        </a:rPr>
                        <a:t>Season</a:t>
                      </a:r>
                      <a:endParaRPr b="1" sz="1800"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chemeClr val="lt1"/>
                          </a:solidFill>
                          <a:latin typeface="Fira Sans Extra Condensed"/>
                          <a:ea typeface="Fira Sans Extra Condensed"/>
                          <a:cs typeface="Fira Sans Extra Condensed"/>
                          <a:sym typeface="Fira Sans Extra Condensed"/>
                        </a:rPr>
                        <a:t>No of Rides</a:t>
                      </a:r>
                      <a:endParaRPr b="1" sz="1800"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chemeClr val="lt1"/>
                          </a:solidFill>
                          <a:latin typeface="Fira Sans Extra Condensed"/>
                          <a:ea typeface="Fira Sans Extra Condensed"/>
                          <a:cs typeface="Fira Sans Extra Condensed"/>
                          <a:sym typeface="Fira Sans Extra Condensed"/>
                        </a:rPr>
                        <a:t>% of Total</a:t>
                      </a:r>
                      <a:endParaRPr b="1" sz="1800"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chemeClr val="lt1"/>
                          </a:solidFill>
                          <a:latin typeface="Fira Sans Extra Condensed"/>
                          <a:ea typeface="Fira Sans Extra Condensed"/>
                          <a:cs typeface="Fira Sans Extra Condensed"/>
                          <a:sym typeface="Fira Sans Extra Condensed"/>
                        </a:rPr>
                        <a:t>Casuals</a:t>
                      </a:r>
                      <a:endParaRPr b="1" sz="1800"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chemeClr val="lt1"/>
                          </a:solidFill>
                          <a:latin typeface="Fira Sans Extra Condensed"/>
                          <a:ea typeface="Fira Sans Extra Condensed"/>
                          <a:cs typeface="Fira Sans Extra Condensed"/>
                          <a:sym typeface="Fira Sans Extra Condensed"/>
                        </a:rPr>
                        <a:t>Members</a:t>
                      </a:r>
                      <a:endParaRPr b="1" sz="1800" u="none" cap="none" strike="noStrike">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5856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Spring</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3,97,946</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~12%</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~36%</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~64%</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r>
              <a:tr h="5856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Summer</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15,09,496</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~45%</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~52%</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~48%</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r>
              <a:tr h="5856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Fall</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11,76,419</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~35%</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~39%</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~61%</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r>
              <a:tr h="5856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Winter</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2,77,593</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~8%</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~21%</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Roboto"/>
                          <a:ea typeface="Roboto"/>
                          <a:cs typeface="Roboto"/>
                          <a:sym typeface="Roboto"/>
                        </a:rPr>
                        <a:t>~79%</a:t>
                      </a:r>
                      <a:endParaRPr sz="1400" u="none" cap="none" strike="noStrike">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CFDE"/>
                    </a:solidFill>
                  </a:tcPr>
                </a:tc>
              </a:tr>
            </a:tbl>
          </a:graphicData>
        </a:graphic>
      </p:graphicFrame>
      <p:sp>
        <p:nvSpPr>
          <p:cNvPr id="850" name="Google Shape;850;p27"/>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Rides per Season</a:t>
            </a:r>
            <a:endParaRPr>
              <a:solidFill>
                <a:schemeClr val="accent1"/>
              </a:solidFill>
            </a:endParaRPr>
          </a:p>
        </p:txBody>
      </p:sp>
      <p:sp>
        <p:nvSpPr>
          <p:cNvPr id="851" name="Google Shape;851;p27"/>
          <p:cNvSpPr txBox="1"/>
          <p:nvPr/>
        </p:nvSpPr>
        <p:spPr>
          <a:xfrm>
            <a:off x="2245113" y="1119759"/>
            <a:ext cx="50031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600" u="none" cap="none" strike="noStrike">
                <a:solidFill>
                  <a:schemeClr val="dk1"/>
                </a:solidFill>
                <a:latin typeface="Barlow"/>
                <a:ea typeface="Barlow"/>
                <a:cs typeface="Barlow"/>
                <a:sym typeface="Barlow"/>
              </a:rPr>
              <a:t>Ratio of </a:t>
            </a:r>
            <a:r>
              <a:rPr b="1" i="0" lang="en-GB" sz="1600" u="none" cap="none" strike="noStrike">
                <a:solidFill>
                  <a:srgbClr val="ED8BED"/>
                </a:solidFill>
                <a:latin typeface="Barlow"/>
                <a:ea typeface="Barlow"/>
                <a:cs typeface="Barlow"/>
                <a:sym typeface="Barlow"/>
              </a:rPr>
              <a:t>Members</a:t>
            </a:r>
            <a:r>
              <a:rPr b="1" i="0" lang="en-GB" sz="1600" u="none" cap="none" strike="noStrike">
                <a:solidFill>
                  <a:schemeClr val="dk1"/>
                </a:solidFill>
                <a:latin typeface="Barlow"/>
                <a:ea typeface="Barlow"/>
                <a:cs typeface="Barlow"/>
                <a:sym typeface="Barlow"/>
              </a:rPr>
              <a:t> to </a:t>
            </a:r>
            <a:r>
              <a:rPr b="1" i="0" lang="en-GB" sz="1600" u="none" cap="none" strike="noStrike">
                <a:solidFill>
                  <a:schemeClr val="accent1"/>
                </a:solidFill>
                <a:latin typeface="Barlow"/>
                <a:ea typeface="Barlow"/>
                <a:cs typeface="Barlow"/>
                <a:sym typeface="Barlow"/>
              </a:rPr>
              <a:t>Casuals</a:t>
            </a:r>
            <a:r>
              <a:rPr b="1" i="0" lang="en-GB" sz="1600" u="none" cap="none" strike="noStrike">
                <a:solidFill>
                  <a:schemeClr val="dk1"/>
                </a:solidFill>
                <a:latin typeface="Barlow"/>
                <a:ea typeface="Barlow"/>
                <a:cs typeface="Barlow"/>
                <a:sym typeface="Barlow"/>
              </a:rPr>
              <a:t> bike rides = 1.44:1</a:t>
            </a:r>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28"/>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8"/>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Rides by User Type (Month)</a:t>
            </a:r>
            <a:endParaRPr>
              <a:solidFill>
                <a:schemeClr val="accent1"/>
              </a:solidFill>
            </a:endParaRPr>
          </a:p>
        </p:txBody>
      </p:sp>
      <p:sp>
        <p:nvSpPr>
          <p:cNvPr id="858" name="Google Shape;858;p28"/>
          <p:cNvSpPr txBox="1"/>
          <p:nvPr/>
        </p:nvSpPr>
        <p:spPr>
          <a:xfrm>
            <a:off x="631679" y="1238600"/>
            <a:ext cx="2157015" cy="31713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400" u="none" cap="none" strike="noStrike">
                <a:solidFill>
                  <a:srgbClr val="D1D5DB"/>
                </a:solidFill>
                <a:latin typeface="Barlow"/>
                <a:ea typeface="Barlow"/>
                <a:cs typeface="Barlow"/>
                <a:sym typeface="Barlow"/>
              </a:rPr>
              <a:t>Both </a:t>
            </a:r>
            <a:r>
              <a:rPr b="1" i="1" lang="en-GB" sz="1400" u="none" cap="none" strike="noStrike">
                <a:solidFill>
                  <a:srgbClr val="D1D5DB"/>
                </a:solidFill>
                <a:latin typeface="Barlow"/>
                <a:ea typeface="Barlow"/>
                <a:cs typeface="Barlow"/>
                <a:sym typeface="Barlow"/>
              </a:rPr>
              <a:t>casual</a:t>
            </a:r>
            <a:r>
              <a:rPr b="0" i="1" lang="en-GB" sz="1400" u="none" cap="none" strike="noStrike">
                <a:solidFill>
                  <a:srgbClr val="D1D5DB"/>
                </a:solidFill>
                <a:latin typeface="Barlow"/>
                <a:ea typeface="Barlow"/>
                <a:cs typeface="Barlow"/>
                <a:sym typeface="Barlow"/>
              </a:rPr>
              <a:t> </a:t>
            </a:r>
            <a:r>
              <a:rPr b="1" i="1" lang="en-GB" sz="1400" u="none" cap="none" strike="noStrike">
                <a:solidFill>
                  <a:srgbClr val="D1D5DB"/>
                </a:solidFill>
                <a:latin typeface="Barlow"/>
                <a:ea typeface="Barlow"/>
                <a:cs typeface="Barlow"/>
                <a:sym typeface="Barlow"/>
              </a:rPr>
              <a:t>riders</a:t>
            </a:r>
            <a:r>
              <a:rPr b="0" i="1" lang="en-GB" sz="1400" u="none" cap="none" strike="noStrike">
                <a:solidFill>
                  <a:srgbClr val="D1D5DB"/>
                </a:solidFill>
                <a:latin typeface="Barlow"/>
                <a:ea typeface="Barlow"/>
                <a:cs typeface="Barlow"/>
                <a:sym typeface="Barlow"/>
              </a:rPr>
              <a:t> and </a:t>
            </a:r>
            <a:r>
              <a:rPr b="1" i="1" lang="en-GB" sz="1400" u="none" cap="none" strike="noStrike">
                <a:solidFill>
                  <a:srgbClr val="D1D5DB"/>
                </a:solidFill>
                <a:latin typeface="Barlow"/>
                <a:ea typeface="Barlow"/>
                <a:cs typeface="Barlow"/>
                <a:sym typeface="Barlow"/>
              </a:rPr>
              <a:t>annual members </a:t>
            </a:r>
            <a:r>
              <a:rPr b="0" i="1" lang="en-GB" sz="1400" u="none" cap="none" strike="noStrike">
                <a:solidFill>
                  <a:srgbClr val="D1D5DB"/>
                </a:solidFill>
                <a:latin typeface="Barlow"/>
                <a:ea typeface="Barlow"/>
                <a:cs typeface="Barlow"/>
                <a:sym typeface="Barlow"/>
              </a:rPr>
              <a:t>experience a surge in the number of rides during the month of </a:t>
            </a:r>
            <a:r>
              <a:rPr b="1" i="1" lang="en-GB" sz="1400" u="none" cap="none" strike="noStrike">
                <a:solidFill>
                  <a:srgbClr val="D1D5DB"/>
                </a:solidFill>
                <a:latin typeface="Barlow"/>
                <a:ea typeface="Barlow"/>
                <a:cs typeface="Barlow"/>
                <a:sym typeface="Barlow"/>
              </a:rPr>
              <a:t>August</a:t>
            </a:r>
            <a:r>
              <a:rPr b="0" i="1" lang="en-GB" sz="1400" u="none" cap="none" strike="noStrike">
                <a:solidFill>
                  <a:srgbClr val="D1D5DB"/>
                </a:solidFill>
                <a:latin typeface="Barlow"/>
                <a:ea typeface="Barlow"/>
                <a:cs typeface="Barlow"/>
                <a:sym typeface="Barlow"/>
              </a:rPr>
              <a:t>, indicating that </a:t>
            </a:r>
            <a:r>
              <a:rPr b="1" i="1" lang="en-GB" sz="1400" u="none" cap="none" strike="noStrike">
                <a:solidFill>
                  <a:srgbClr val="D1D5DB"/>
                </a:solidFill>
                <a:latin typeface="Barlow"/>
                <a:ea typeface="Barlow"/>
                <a:cs typeface="Barlow"/>
                <a:sym typeface="Barlow"/>
              </a:rPr>
              <a:t>August</a:t>
            </a:r>
            <a:r>
              <a:rPr b="0" i="1" lang="en-GB" sz="1400" u="none" cap="none" strike="noStrike">
                <a:solidFill>
                  <a:srgbClr val="D1D5DB"/>
                </a:solidFill>
                <a:latin typeface="Barlow"/>
                <a:ea typeface="Barlow"/>
                <a:cs typeface="Barlow"/>
                <a:sym typeface="Barlow"/>
              </a:rPr>
              <a:t> is the </a:t>
            </a:r>
            <a:r>
              <a:rPr b="1" i="1" lang="en-GB" sz="1400" u="none" cap="none" strike="noStrike">
                <a:solidFill>
                  <a:srgbClr val="D1D5DB"/>
                </a:solidFill>
                <a:latin typeface="Barlow"/>
                <a:ea typeface="Barlow"/>
                <a:cs typeface="Barlow"/>
                <a:sym typeface="Barlow"/>
              </a:rPr>
              <a:t>peak period</a:t>
            </a:r>
            <a:r>
              <a:rPr b="0" i="1" lang="en-GB" sz="1400" u="none" cap="none" strike="noStrike">
                <a:solidFill>
                  <a:srgbClr val="D1D5DB"/>
                </a:solidFill>
                <a:latin typeface="Barlow"/>
                <a:ea typeface="Barlow"/>
                <a:cs typeface="Barlow"/>
                <a:sym typeface="Barlow"/>
              </a:rPr>
              <a:t> for bike usage among both groups. </a:t>
            </a:r>
            <a:endParaRPr/>
          </a:p>
          <a:p>
            <a:pPr indent="0" lvl="0" marL="0" marR="0" rtl="0" algn="l">
              <a:lnSpc>
                <a:spcPct val="100000"/>
              </a:lnSpc>
              <a:spcBef>
                <a:spcPts val="0"/>
              </a:spcBef>
              <a:spcAft>
                <a:spcPts val="0"/>
              </a:spcAft>
              <a:buNone/>
            </a:pPr>
            <a:r>
              <a:t/>
            </a:r>
            <a:endParaRPr b="0" i="1" sz="1400" u="none" cap="none" strike="noStrike">
              <a:solidFill>
                <a:srgbClr val="D1D5DB"/>
              </a:solidFill>
              <a:latin typeface="Barlow"/>
              <a:ea typeface="Barlow"/>
              <a:cs typeface="Barlow"/>
              <a:sym typeface="Barlow"/>
            </a:endParaRPr>
          </a:p>
          <a:p>
            <a:pPr indent="0" lvl="0" marL="0" marR="0" rtl="0" algn="l">
              <a:lnSpc>
                <a:spcPct val="110000"/>
              </a:lnSpc>
              <a:spcBef>
                <a:spcPts val="0"/>
              </a:spcBef>
              <a:spcAft>
                <a:spcPts val="0"/>
              </a:spcAft>
              <a:buNone/>
            </a:pPr>
            <a:r>
              <a:rPr b="0" i="1" lang="en-GB" sz="1400" u="none" cap="none" strike="noStrike">
                <a:solidFill>
                  <a:srgbClr val="D1D5DB"/>
                </a:solidFill>
                <a:latin typeface="Barlow"/>
                <a:ea typeface="Barlow"/>
                <a:cs typeface="Barlow"/>
                <a:sym typeface="Barlow"/>
              </a:rPr>
              <a:t>This can be due to favourable weather conditions, summer holidays, or local events.</a:t>
            </a:r>
            <a:endParaRPr b="0" i="1" sz="1400" u="none" cap="none" strike="noStrike">
              <a:solidFill>
                <a:schemeClr val="dk1"/>
              </a:solidFill>
              <a:latin typeface="Barlow"/>
              <a:ea typeface="Barlow"/>
              <a:cs typeface="Barlow"/>
              <a:sym typeface="Barlow"/>
            </a:endParaRPr>
          </a:p>
        </p:txBody>
      </p:sp>
      <p:pic>
        <p:nvPicPr>
          <p:cNvPr descr="Total Rides per Month (2)" id="859" name="Google Shape;859;p28"/>
          <p:cNvPicPr preferRelativeResize="0"/>
          <p:nvPr/>
        </p:nvPicPr>
        <p:blipFill rotWithShape="1">
          <a:blip r:embed="rId3">
            <a:alphaModFix/>
          </a:blip>
          <a:srcRect b="6426" l="0" r="0" t="6243"/>
          <a:stretch/>
        </p:blipFill>
        <p:spPr>
          <a:xfrm>
            <a:off x="2884449" y="1266736"/>
            <a:ext cx="5478966" cy="3087215"/>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29"/>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9"/>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Average Ride Length</a:t>
            </a:r>
            <a:endParaRPr>
              <a:solidFill>
                <a:schemeClr val="accent1"/>
              </a:solidFill>
            </a:endParaRPr>
          </a:p>
        </p:txBody>
      </p:sp>
      <p:sp>
        <p:nvSpPr>
          <p:cNvPr id="866" name="Google Shape;866;p29"/>
          <p:cNvSpPr txBox="1"/>
          <p:nvPr/>
        </p:nvSpPr>
        <p:spPr>
          <a:xfrm>
            <a:off x="687098" y="1856301"/>
            <a:ext cx="2340121"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400" u="none" cap="none" strike="noStrike">
                <a:solidFill>
                  <a:schemeClr val="dk1"/>
                </a:solidFill>
                <a:latin typeface="Barlow"/>
                <a:ea typeface="Barlow"/>
                <a:cs typeface="Barlow"/>
                <a:sym typeface="Barlow"/>
              </a:rPr>
              <a:t>The average duration of rides for </a:t>
            </a:r>
            <a:r>
              <a:rPr b="1" i="1" lang="en-GB" sz="1400" u="none" cap="none" strike="noStrike">
                <a:solidFill>
                  <a:schemeClr val="dk1"/>
                </a:solidFill>
                <a:latin typeface="Barlow"/>
                <a:ea typeface="Barlow"/>
                <a:cs typeface="Barlow"/>
                <a:sym typeface="Barlow"/>
              </a:rPr>
              <a:t>Annual Members </a:t>
            </a:r>
            <a:r>
              <a:rPr b="0" i="1" lang="en-GB" sz="1400" u="none" cap="none" strike="noStrike">
                <a:solidFill>
                  <a:schemeClr val="dk1"/>
                </a:solidFill>
                <a:latin typeface="Barlow"/>
                <a:ea typeface="Barlow"/>
                <a:cs typeface="Barlow"/>
                <a:sym typeface="Barlow"/>
              </a:rPr>
              <a:t>is approximately </a:t>
            </a:r>
            <a:r>
              <a:rPr b="1" i="1" lang="en-GB" sz="1400" u="none" cap="none" strike="noStrike">
                <a:solidFill>
                  <a:schemeClr val="dk1"/>
                </a:solidFill>
                <a:latin typeface="Barlow"/>
                <a:ea typeface="Barlow"/>
                <a:cs typeface="Barlow"/>
                <a:sym typeface="Barlow"/>
              </a:rPr>
              <a:t>15</a:t>
            </a:r>
            <a:r>
              <a:rPr b="0" i="1" lang="en-GB" sz="1400" u="none" cap="none" strike="noStrike">
                <a:solidFill>
                  <a:schemeClr val="dk1"/>
                </a:solidFill>
                <a:latin typeface="Barlow"/>
                <a:ea typeface="Barlow"/>
                <a:cs typeface="Barlow"/>
                <a:sym typeface="Barlow"/>
              </a:rPr>
              <a:t> minutes, whereas for </a:t>
            </a:r>
            <a:r>
              <a:rPr b="1" i="1" lang="en-GB" sz="1400" u="none" cap="none" strike="noStrike">
                <a:solidFill>
                  <a:schemeClr val="dk1"/>
                </a:solidFill>
                <a:latin typeface="Barlow"/>
                <a:ea typeface="Barlow"/>
                <a:cs typeface="Barlow"/>
                <a:sym typeface="Barlow"/>
              </a:rPr>
              <a:t>Casual </a:t>
            </a:r>
            <a:r>
              <a:rPr b="1" i="0" lang="en-GB" sz="1400" u="none" cap="none" strike="noStrike">
                <a:solidFill>
                  <a:schemeClr val="dk1"/>
                </a:solidFill>
                <a:latin typeface="Barlow"/>
                <a:ea typeface="Barlow"/>
                <a:cs typeface="Barlow"/>
                <a:sym typeface="Barlow"/>
              </a:rPr>
              <a:t>Riders</a:t>
            </a:r>
            <a:r>
              <a:rPr b="0" i="1" lang="en-GB" sz="1400" u="none" cap="none" strike="noStrike">
                <a:solidFill>
                  <a:schemeClr val="dk1"/>
                </a:solidFill>
                <a:latin typeface="Barlow"/>
                <a:ea typeface="Barlow"/>
                <a:cs typeface="Barlow"/>
                <a:sym typeface="Barlow"/>
              </a:rPr>
              <a:t>, it is approximately </a:t>
            </a:r>
            <a:r>
              <a:rPr b="1" i="1" lang="en-GB" sz="1400" u="none" cap="none" strike="noStrike">
                <a:solidFill>
                  <a:schemeClr val="dk1"/>
                </a:solidFill>
                <a:latin typeface="Barlow"/>
                <a:ea typeface="Barlow"/>
                <a:cs typeface="Barlow"/>
                <a:sym typeface="Barlow"/>
              </a:rPr>
              <a:t>36</a:t>
            </a:r>
            <a:r>
              <a:rPr b="0" i="1" lang="en-GB" sz="1400" u="none" cap="none" strike="noStrike">
                <a:solidFill>
                  <a:schemeClr val="dk1"/>
                </a:solidFill>
                <a:latin typeface="Barlow"/>
                <a:ea typeface="Barlow"/>
                <a:cs typeface="Barlow"/>
                <a:sym typeface="Barlow"/>
              </a:rPr>
              <a:t> minutes.</a:t>
            </a:r>
            <a:endParaRPr b="0" i="1" sz="1400" u="none" cap="none" strike="noStrike">
              <a:solidFill>
                <a:schemeClr val="dk1"/>
              </a:solidFill>
              <a:latin typeface="Barlow"/>
              <a:ea typeface="Barlow"/>
              <a:cs typeface="Barlow"/>
              <a:sym typeface="Barlow"/>
            </a:endParaRPr>
          </a:p>
        </p:txBody>
      </p:sp>
      <p:pic>
        <p:nvPicPr>
          <p:cNvPr descr="Average Ride Length by Usertype" id="867" name="Google Shape;867;p29"/>
          <p:cNvPicPr preferRelativeResize="0"/>
          <p:nvPr/>
        </p:nvPicPr>
        <p:blipFill rotWithShape="1">
          <a:blip r:embed="rId3">
            <a:alphaModFix/>
          </a:blip>
          <a:srcRect b="3322" l="506" r="5742" t="5709"/>
          <a:stretch/>
        </p:blipFill>
        <p:spPr>
          <a:xfrm>
            <a:off x="3131127" y="1238600"/>
            <a:ext cx="5381194" cy="3171381"/>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30"/>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0"/>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Bike Types used by Riders</a:t>
            </a:r>
            <a:endParaRPr>
              <a:solidFill>
                <a:schemeClr val="accent1"/>
              </a:solidFill>
            </a:endParaRPr>
          </a:p>
        </p:txBody>
      </p:sp>
      <p:pic>
        <p:nvPicPr>
          <p:cNvPr descr="% of Bike Types" id="874" name="Google Shape;874;p30"/>
          <p:cNvPicPr preferRelativeResize="0"/>
          <p:nvPr/>
        </p:nvPicPr>
        <p:blipFill rotWithShape="1">
          <a:blip r:embed="rId3">
            <a:alphaModFix/>
          </a:blip>
          <a:srcRect b="9004" l="0" r="8450" t="0"/>
          <a:stretch/>
        </p:blipFill>
        <p:spPr>
          <a:xfrm>
            <a:off x="4797840" y="1107779"/>
            <a:ext cx="3251650" cy="3274093"/>
          </a:xfrm>
          <a:prstGeom prst="rect">
            <a:avLst/>
          </a:prstGeom>
          <a:noFill/>
          <a:ln>
            <a:noFill/>
          </a:ln>
        </p:spPr>
      </p:pic>
      <p:sp>
        <p:nvSpPr>
          <p:cNvPr id="875" name="Google Shape;875;p30"/>
          <p:cNvSpPr txBox="1"/>
          <p:nvPr/>
        </p:nvSpPr>
        <p:spPr>
          <a:xfrm>
            <a:off x="733587" y="1545240"/>
            <a:ext cx="3838413"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1" lang="en-GB" sz="1400" u="none" cap="none" strike="noStrike">
                <a:solidFill>
                  <a:schemeClr val="dk1"/>
                </a:solidFill>
                <a:latin typeface="Barlow"/>
                <a:ea typeface="Barlow"/>
                <a:cs typeface="Barlow"/>
                <a:sym typeface="Barlow"/>
              </a:rPr>
            </a:br>
            <a:r>
              <a:rPr b="0" i="1" lang="en-GB" sz="1400" u="none" cap="none" strike="noStrike">
                <a:solidFill>
                  <a:schemeClr val="dk1"/>
                </a:solidFill>
                <a:latin typeface="Barlow"/>
                <a:ea typeface="Barlow"/>
                <a:cs typeface="Barlow"/>
                <a:sym typeface="Barlow"/>
              </a:rPr>
              <a:t>The majority of rides, comprising around </a:t>
            </a:r>
            <a:r>
              <a:rPr b="1" i="1" lang="en-GB" sz="1400" u="none" cap="none" strike="noStrike">
                <a:solidFill>
                  <a:schemeClr val="dk1"/>
                </a:solidFill>
                <a:latin typeface="Barlow"/>
                <a:ea typeface="Barlow"/>
                <a:cs typeface="Barlow"/>
                <a:sym typeface="Barlow"/>
              </a:rPr>
              <a:t>72</a:t>
            </a:r>
            <a:r>
              <a:rPr b="0" i="1" lang="en-GB" sz="1400" u="none" cap="none" strike="noStrike">
                <a:solidFill>
                  <a:schemeClr val="dk1"/>
                </a:solidFill>
                <a:latin typeface="Barlow"/>
                <a:ea typeface="Barlow"/>
                <a:cs typeface="Barlow"/>
                <a:sym typeface="Barlow"/>
              </a:rPr>
              <a:t>% of the total, are done using </a:t>
            </a:r>
            <a:r>
              <a:rPr b="1" i="1" lang="en-GB" sz="1400" u="none" cap="none" strike="noStrike">
                <a:solidFill>
                  <a:schemeClr val="dk1"/>
                </a:solidFill>
                <a:latin typeface="Barlow"/>
                <a:ea typeface="Barlow"/>
                <a:cs typeface="Barlow"/>
                <a:sym typeface="Barlow"/>
              </a:rPr>
              <a:t>Docked</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bikes</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Electric bikes </a:t>
            </a:r>
            <a:r>
              <a:rPr b="0" i="1" lang="en-GB" sz="1400" u="none" cap="none" strike="noStrike">
                <a:solidFill>
                  <a:schemeClr val="dk1"/>
                </a:solidFill>
                <a:latin typeface="Barlow"/>
                <a:ea typeface="Barlow"/>
                <a:cs typeface="Barlow"/>
                <a:sym typeface="Barlow"/>
              </a:rPr>
              <a:t>account for approximately </a:t>
            </a:r>
            <a:r>
              <a:rPr b="1" i="1" lang="en-GB" sz="1400" u="none" cap="none" strike="noStrike">
                <a:solidFill>
                  <a:schemeClr val="dk1"/>
                </a:solidFill>
                <a:latin typeface="Barlow"/>
                <a:ea typeface="Barlow"/>
                <a:cs typeface="Barlow"/>
                <a:sym typeface="Barlow"/>
              </a:rPr>
              <a:t>18</a:t>
            </a:r>
            <a:r>
              <a:rPr b="0" i="1" lang="en-GB" sz="1400" u="none" cap="none" strike="noStrike">
                <a:solidFill>
                  <a:schemeClr val="dk1"/>
                </a:solidFill>
                <a:latin typeface="Barlow"/>
                <a:ea typeface="Barlow"/>
                <a:cs typeface="Barlow"/>
                <a:sym typeface="Barlow"/>
              </a:rPr>
              <a:t>% of rides, while </a:t>
            </a:r>
            <a:r>
              <a:rPr b="1" i="1" lang="en-GB" sz="1400" u="none" cap="none" strike="noStrike">
                <a:solidFill>
                  <a:schemeClr val="dk1"/>
                </a:solidFill>
                <a:latin typeface="Barlow"/>
                <a:ea typeface="Barlow"/>
                <a:cs typeface="Barlow"/>
                <a:sym typeface="Barlow"/>
              </a:rPr>
              <a:t>Classic bikes </a:t>
            </a:r>
            <a:r>
              <a:rPr b="0" i="1" lang="en-GB" sz="1400" u="none" cap="none" strike="noStrike">
                <a:solidFill>
                  <a:schemeClr val="dk1"/>
                </a:solidFill>
                <a:latin typeface="Barlow"/>
                <a:ea typeface="Barlow"/>
                <a:cs typeface="Barlow"/>
                <a:sym typeface="Barlow"/>
              </a:rPr>
              <a:t>make up around </a:t>
            </a:r>
            <a:r>
              <a:rPr b="1" i="1" lang="en-GB" sz="1400" u="none" cap="none" strike="noStrike">
                <a:solidFill>
                  <a:schemeClr val="dk1"/>
                </a:solidFill>
                <a:latin typeface="Barlow"/>
                <a:ea typeface="Barlow"/>
                <a:cs typeface="Barlow"/>
                <a:sym typeface="Barlow"/>
              </a:rPr>
              <a:t>10</a:t>
            </a:r>
            <a:r>
              <a:rPr b="0" i="1" lang="en-GB" sz="1400" u="none" cap="none" strike="noStrike">
                <a:solidFill>
                  <a:schemeClr val="dk1"/>
                </a:solidFill>
                <a:latin typeface="Barlow"/>
                <a:ea typeface="Barlow"/>
                <a:cs typeface="Barlow"/>
                <a:sym typeface="Barlow"/>
              </a:rPr>
              <a:t>% of rides. This suggests that riders show a greater </a:t>
            </a:r>
            <a:r>
              <a:rPr b="1" i="1" lang="en-GB" sz="1400" u="none" cap="none" strike="noStrike">
                <a:solidFill>
                  <a:schemeClr val="dk1"/>
                </a:solidFill>
                <a:latin typeface="Barlow"/>
                <a:ea typeface="Barlow"/>
                <a:cs typeface="Barlow"/>
                <a:sym typeface="Barlow"/>
              </a:rPr>
              <a:t>preference</a:t>
            </a:r>
            <a:r>
              <a:rPr b="0" i="1" lang="en-GB" sz="1400" u="none" cap="none" strike="noStrike">
                <a:solidFill>
                  <a:schemeClr val="dk1"/>
                </a:solidFill>
                <a:latin typeface="Barlow"/>
                <a:ea typeface="Barlow"/>
                <a:cs typeface="Barlow"/>
                <a:sym typeface="Barlow"/>
              </a:rPr>
              <a:t> for the convenience and accessibility provided by </a:t>
            </a:r>
            <a:r>
              <a:rPr b="1" i="1" lang="en-GB" sz="1400" u="none" cap="none" strike="noStrike">
                <a:solidFill>
                  <a:schemeClr val="dk1"/>
                </a:solidFill>
                <a:latin typeface="Barlow"/>
                <a:ea typeface="Barlow"/>
                <a:cs typeface="Barlow"/>
                <a:sym typeface="Barlow"/>
              </a:rPr>
              <a:t>Docked  bikes</a:t>
            </a:r>
            <a:r>
              <a:rPr b="0" i="1" lang="en-GB" sz="1400" u="none" cap="none" strike="noStrike">
                <a:solidFill>
                  <a:schemeClr val="dk1"/>
                </a:solidFill>
                <a:latin typeface="Barlow"/>
                <a:ea typeface="Barlow"/>
                <a:cs typeface="Barlow"/>
                <a:sym typeface="Barlow"/>
              </a:rPr>
              <a:t>.</a:t>
            </a:r>
            <a:endParaRPr b="0" i="1" sz="1400" u="none" cap="none" strike="noStrike">
              <a:solidFill>
                <a:schemeClr val="dk1"/>
              </a:solidFill>
              <a:latin typeface="Barlow"/>
              <a:ea typeface="Barlow"/>
              <a:cs typeface="Barlow"/>
              <a:sym typeface="Barlow"/>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31"/>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1"/>
          <p:cNvSpPr txBox="1"/>
          <p:nvPr/>
        </p:nvSpPr>
        <p:spPr>
          <a:xfrm>
            <a:off x="2050366" y="440470"/>
            <a:ext cx="4579034"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3000" u="none" cap="none" strike="noStrike">
                <a:solidFill>
                  <a:schemeClr val="dk1"/>
                </a:solidFill>
                <a:latin typeface="Barlow"/>
                <a:ea typeface="Barlow"/>
                <a:cs typeface="Barlow"/>
                <a:sym typeface="Barlow"/>
              </a:rPr>
              <a:t>Conclusion</a:t>
            </a:r>
            <a:endParaRPr b="1" i="0" sz="3000" u="none" cap="none" strike="noStrike">
              <a:solidFill>
                <a:schemeClr val="dk1"/>
              </a:solidFill>
              <a:latin typeface="Barlow"/>
              <a:ea typeface="Barlow"/>
              <a:cs typeface="Barlow"/>
              <a:sym typeface="Barlow"/>
            </a:endParaRPr>
          </a:p>
        </p:txBody>
      </p:sp>
      <p:cxnSp>
        <p:nvCxnSpPr>
          <p:cNvPr id="882" name="Google Shape;882;p31"/>
          <p:cNvCxnSpPr/>
          <p:nvPr/>
        </p:nvCxnSpPr>
        <p:spPr>
          <a:xfrm>
            <a:off x="3428615" y="927683"/>
            <a:ext cx="1547700" cy="0"/>
          </a:xfrm>
          <a:prstGeom prst="straightConnector1">
            <a:avLst/>
          </a:prstGeom>
          <a:noFill/>
          <a:ln cap="flat" cmpd="sng" w="19050">
            <a:solidFill>
              <a:schemeClr val="accent2"/>
            </a:solidFill>
            <a:prstDash val="solid"/>
            <a:round/>
            <a:headEnd len="sm" w="sm" type="none"/>
            <a:tailEnd len="sm" w="sm" type="none"/>
          </a:ln>
        </p:spPr>
      </p:cxnSp>
      <p:sp>
        <p:nvSpPr>
          <p:cNvPr id="883" name="Google Shape;883;p31"/>
          <p:cNvSpPr txBox="1"/>
          <p:nvPr/>
        </p:nvSpPr>
        <p:spPr>
          <a:xfrm>
            <a:off x="689318" y="1051253"/>
            <a:ext cx="7776886" cy="3776418"/>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b="0" i="1" lang="en-GB" sz="1400" u="none" cap="none" strike="noStrike">
                <a:solidFill>
                  <a:srgbClr val="9BA4E2"/>
                </a:solidFill>
                <a:latin typeface="Barlow"/>
                <a:ea typeface="Barlow"/>
                <a:cs typeface="Barlow"/>
                <a:sym typeface="Barlow"/>
              </a:rPr>
              <a:t>Based on the insights, we can draw the following conclusions:</a:t>
            </a:r>
            <a:endParaRPr/>
          </a:p>
          <a:p>
            <a:pPr indent="0" lvl="0" marL="0" marR="0" rtl="0" algn="l">
              <a:lnSpc>
                <a:spcPct val="9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95000"/>
              </a:lnSpc>
              <a:spcBef>
                <a:spcPts val="0"/>
              </a:spcBef>
              <a:spcAft>
                <a:spcPts val="0"/>
              </a:spcAft>
              <a:buNone/>
            </a:pPr>
            <a:r>
              <a:rPr b="0" i="1" lang="en-GB" sz="1400" u="none" cap="none" strike="noStrike">
                <a:solidFill>
                  <a:schemeClr val="dk2"/>
                </a:solidFill>
                <a:latin typeface="Barlow"/>
                <a:ea typeface="Barlow"/>
                <a:cs typeface="Barlow"/>
                <a:sym typeface="Barlow"/>
              </a:rPr>
              <a:t>1.</a:t>
            </a:r>
            <a:r>
              <a:rPr b="0" i="1" lang="en-GB" sz="1400" u="none" cap="none" strike="noStrike">
                <a:solidFill>
                  <a:schemeClr val="dk1"/>
                </a:solidFill>
                <a:latin typeface="Barlow"/>
                <a:ea typeface="Barlow"/>
                <a:cs typeface="Barlow"/>
                <a:sym typeface="Barlow"/>
              </a:rPr>
              <a:t> The number of rides taken by </a:t>
            </a:r>
            <a:r>
              <a:rPr b="1" i="1" lang="en-GB" sz="1400" u="none" cap="none" strike="noStrike">
                <a:solidFill>
                  <a:schemeClr val="dk1"/>
                </a:solidFill>
                <a:latin typeface="Barlow"/>
                <a:ea typeface="Barlow"/>
                <a:cs typeface="Barlow"/>
                <a:sym typeface="Barlow"/>
              </a:rPr>
              <a:t>Annual Members </a:t>
            </a:r>
            <a:r>
              <a:rPr b="0" i="1" lang="en-GB" sz="1400" u="none" cap="none" strike="noStrike">
                <a:solidFill>
                  <a:schemeClr val="dk1"/>
                </a:solidFill>
                <a:latin typeface="Barlow"/>
                <a:ea typeface="Barlow"/>
                <a:cs typeface="Barlow"/>
                <a:sym typeface="Barlow"/>
              </a:rPr>
              <a:t>is </a:t>
            </a:r>
            <a:r>
              <a:rPr b="1" i="1" lang="en-GB" sz="1400" u="none" cap="none" strike="noStrike">
                <a:solidFill>
                  <a:schemeClr val="dk1"/>
                </a:solidFill>
                <a:latin typeface="Barlow"/>
                <a:ea typeface="Barlow"/>
                <a:cs typeface="Barlow"/>
                <a:sym typeface="Barlow"/>
              </a:rPr>
              <a:t>1.4 </a:t>
            </a:r>
            <a:r>
              <a:rPr b="0" i="1" lang="en-GB" sz="1400" u="none" cap="none" strike="noStrike">
                <a:solidFill>
                  <a:schemeClr val="dk1"/>
                </a:solidFill>
                <a:latin typeface="Barlow"/>
                <a:ea typeface="Barlow"/>
                <a:cs typeface="Barlow"/>
                <a:sym typeface="Barlow"/>
              </a:rPr>
              <a:t>times higher than the number of rides taken by </a:t>
            </a:r>
            <a:r>
              <a:rPr b="1" i="1" lang="en-GB" sz="1400" u="none" cap="none" strike="noStrike">
                <a:solidFill>
                  <a:schemeClr val="dk1"/>
                </a:solidFill>
                <a:latin typeface="Barlow"/>
                <a:ea typeface="Barlow"/>
                <a:cs typeface="Barlow"/>
                <a:sym typeface="Barlow"/>
              </a:rPr>
              <a:t>Casual Riders</a:t>
            </a:r>
            <a:r>
              <a:rPr b="0" i="1" lang="en-GB" sz="1400" u="none" cap="none" strike="noStrike">
                <a:solidFill>
                  <a:schemeClr val="dk1"/>
                </a:solidFill>
                <a:latin typeface="Barlow"/>
                <a:ea typeface="Barlow"/>
                <a:cs typeface="Barlow"/>
                <a:sym typeface="Barlow"/>
              </a:rPr>
              <a:t>. This suggests that there is a higher demand for the bike service among </a:t>
            </a:r>
            <a:r>
              <a:rPr b="1" i="1" lang="en-GB" sz="1400" u="none" cap="none" strike="noStrike">
                <a:solidFill>
                  <a:schemeClr val="dk1"/>
                </a:solidFill>
                <a:latin typeface="Barlow"/>
                <a:ea typeface="Barlow"/>
                <a:cs typeface="Barlow"/>
                <a:sym typeface="Barlow"/>
              </a:rPr>
              <a:t>Members</a:t>
            </a:r>
            <a:r>
              <a:rPr b="0" i="1" lang="en-GB" sz="1400" u="none" cap="none" strike="noStrike">
                <a:solidFill>
                  <a:schemeClr val="dk1"/>
                </a:solidFill>
                <a:latin typeface="Barlow"/>
                <a:ea typeface="Barlow"/>
                <a:cs typeface="Barlow"/>
                <a:sym typeface="Barlow"/>
              </a:rPr>
              <a:t>.</a:t>
            </a:r>
            <a:endParaRPr/>
          </a:p>
          <a:p>
            <a:pPr indent="0" lvl="0" marL="0" marR="0" rtl="0" algn="l">
              <a:lnSpc>
                <a:spcPct val="9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95000"/>
              </a:lnSpc>
              <a:spcBef>
                <a:spcPts val="0"/>
              </a:spcBef>
              <a:spcAft>
                <a:spcPts val="0"/>
              </a:spcAft>
              <a:buNone/>
            </a:pPr>
            <a:r>
              <a:rPr b="0" i="1" lang="en-GB" sz="1400" u="none" cap="none" strike="noStrike">
                <a:solidFill>
                  <a:schemeClr val="dk2"/>
                </a:solidFill>
                <a:latin typeface="Barlow"/>
                <a:ea typeface="Barlow"/>
                <a:cs typeface="Barlow"/>
                <a:sym typeface="Barlow"/>
              </a:rPr>
              <a:t>2.</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Weekends</a:t>
            </a:r>
            <a:r>
              <a:rPr b="0" i="1" lang="en-GB" sz="1400" u="none" cap="none" strike="noStrike">
                <a:solidFill>
                  <a:schemeClr val="dk1"/>
                </a:solidFill>
                <a:latin typeface="Barlow"/>
                <a:ea typeface="Barlow"/>
                <a:cs typeface="Barlow"/>
                <a:sym typeface="Barlow"/>
              </a:rPr>
              <a:t> show an increase in the number of rides, indicating that people are more likely to use the bike service for </a:t>
            </a:r>
            <a:r>
              <a:rPr b="1" i="1" lang="en-GB" sz="1400" u="none" cap="none" strike="noStrike">
                <a:solidFill>
                  <a:schemeClr val="dk1"/>
                </a:solidFill>
                <a:latin typeface="Barlow"/>
                <a:ea typeface="Barlow"/>
                <a:cs typeface="Barlow"/>
                <a:sym typeface="Barlow"/>
              </a:rPr>
              <a:t>leisure</a:t>
            </a:r>
            <a:r>
              <a:rPr b="0" i="1" lang="en-GB" sz="1400" u="none" cap="none" strike="noStrike">
                <a:solidFill>
                  <a:schemeClr val="dk1"/>
                </a:solidFill>
                <a:latin typeface="Barlow"/>
                <a:ea typeface="Barlow"/>
                <a:cs typeface="Barlow"/>
                <a:sym typeface="Barlow"/>
              </a:rPr>
              <a:t> or </a:t>
            </a:r>
            <a:r>
              <a:rPr b="1" i="1" lang="en-GB" sz="1400" u="none" cap="none" strike="noStrike">
                <a:solidFill>
                  <a:schemeClr val="dk1"/>
                </a:solidFill>
                <a:latin typeface="Barlow"/>
                <a:ea typeface="Barlow"/>
                <a:cs typeface="Barlow"/>
                <a:sym typeface="Barlow"/>
              </a:rPr>
              <a:t>recreational</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purposes</a:t>
            </a:r>
            <a:r>
              <a:rPr b="0" i="1" lang="en-GB" sz="1400" u="none" cap="none" strike="noStrike">
                <a:solidFill>
                  <a:schemeClr val="dk1"/>
                </a:solidFill>
                <a:latin typeface="Barlow"/>
                <a:ea typeface="Barlow"/>
                <a:cs typeface="Barlow"/>
                <a:sym typeface="Barlow"/>
              </a:rPr>
              <a:t> during their free time.</a:t>
            </a:r>
            <a:endParaRPr/>
          </a:p>
          <a:p>
            <a:pPr indent="0" lvl="0" marL="0" marR="0" rtl="0" algn="l">
              <a:lnSpc>
                <a:spcPct val="9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95000"/>
              </a:lnSpc>
              <a:spcBef>
                <a:spcPts val="0"/>
              </a:spcBef>
              <a:spcAft>
                <a:spcPts val="0"/>
              </a:spcAft>
              <a:buNone/>
            </a:pPr>
            <a:r>
              <a:rPr b="0" i="1" lang="en-GB" sz="1400" u="none" cap="none" strike="noStrike">
                <a:solidFill>
                  <a:schemeClr val="dk2"/>
                </a:solidFill>
                <a:latin typeface="Barlow"/>
                <a:ea typeface="Barlow"/>
                <a:cs typeface="Barlow"/>
                <a:sym typeface="Barlow"/>
              </a:rPr>
              <a:t>3.</a:t>
            </a:r>
            <a:r>
              <a:rPr b="0" i="1" lang="en-GB" sz="1400" u="none" cap="none" strike="noStrike">
                <a:solidFill>
                  <a:schemeClr val="dk1"/>
                </a:solidFill>
                <a:latin typeface="Barlow"/>
                <a:ea typeface="Barlow"/>
                <a:cs typeface="Barlow"/>
                <a:sym typeface="Barlow"/>
              </a:rPr>
              <a:t> Both </a:t>
            </a:r>
            <a:r>
              <a:rPr b="1" i="1" lang="en-GB" sz="1400" u="none" cap="none" strike="noStrike">
                <a:solidFill>
                  <a:schemeClr val="dk1"/>
                </a:solidFill>
                <a:latin typeface="Barlow"/>
                <a:ea typeface="Barlow"/>
                <a:cs typeface="Barlow"/>
                <a:sym typeface="Barlow"/>
              </a:rPr>
              <a:t>Annual Members </a:t>
            </a:r>
            <a:r>
              <a:rPr b="0" i="1" lang="en-GB" sz="1400" u="none" cap="none" strike="noStrike">
                <a:solidFill>
                  <a:schemeClr val="dk1"/>
                </a:solidFill>
                <a:latin typeface="Barlow"/>
                <a:ea typeface="Barlow"/>
                <a:cs typeface="Barlow"/>
                <a:sym typeface="Barlow"/>
              </a:rPr>
              <a:t>and </a:t>
            </a:r>
            <a:r>
              <a:rPr b="1" i="1" lang="en-GB" sz="1400" u="none" cap="none" strike="noStrike">
                <a:solidFill>
                  <a:schemeClr val="dk1"/>
                </a:solidFill>
                <a:latin typeface="Barlow"/>
                <a:ea typeface="Barlow"/>
                <a:cs typeface="Barlow"/>
                <a:sym typeface="Barlow"/>
              </a:rPr>
              <a:t>Casual Riders </a:t>
            </a:r>
            <a:r>
              <a:rPr b="0" i="1" lang="en-GB" sz="1400" u="none" cap="none" strike="noStrike">
                <a:solidFill>
                  <a:schemeClr val="dk1"/>
                </a:solidFill>
                <a:latin typeface="Barlow"/>
                <a:ea typeface="Barlow"/>
                <a:cs typeface="Barlow"/>
                <a:sym typeface="Barlow"/>
              </a:rPr>
              <a:t>experience a </a:t>
            </a:r>
            <a:r>
              <a:rPr b="1" i="1" lang="en-GB" sz="1400" u="none" cap="none" strike="noStrike">
                <a:solidFill>
                  <a:schemeClr val="dk1"/>
                </a:solidFill>
                <a:latin typeface="Barlow"/>
                <a:ea typeface="Barlow"/>
                <a:cs typeface="Barlow"/>
                <a:sym typeface="Barlow"/>
              </a:rPr>
              <a:t>surge</a:t>
            </a:r>
            <a:r>
              <a:rPr b="0" i="1" lang="en-GB" sz="1400" u="none" cap="none" strike="noStrike">
                <a:solidFill>
                  <a:schemeClr val="dk1"/>
                </a:solidFill>
                <a:latin typeface="Barlow"/>
                <a:ea typeface="Barlow"/>
                <a:cs typeface="Barlow"/>
                <a:sym typeface="Barlow"/>
              </a:rPr>
              <a:t> in the number of rides during the month of </a:t>
            </a:r>
            <a:r>
              <a:rPr b="1" i="1" lang="en-GB" sz="1400" u="none" cap="none" strike="noStrike">
                <a:solidFill>
                  <a:schemeClr val="dk1"/>
                </a:solidFill>
                <a:latin typeface="Barlow"/>
                <a:ea typeface="Barlow"/>
                <a:cs typeface="Barlow"/>
                <a:sym typeface="Barlow"/>
              </a:rPr>
              <a:t>August</a:t>
            </a:r>
            <a:r>
              <a:rPr b="0" i="1" lang="en-GB" sz="1400" u="none" cap="none" strike="noStrike">
                <a:solidFill>
                  <a:schemeClr val="dk1"/>
                </a:solidFill>
                <a:latin typeface="Barlow"/>
                <a:ea typeface="Barlow"/>
                <a:cs typeface="Barlow"/>
                <a:sym typeface="Barlow"/>
              </a:rPr>
              <a:t>. This indicates that August is the peak period for bike usage among both groups. The reasons for this surge could be favorable </a:t>
            </a:r>
            <a:r>
              <a:rPr b="1" i="1" lang="en-GB" sz="1400" u="none" cap="none" strike="noStrike">
                <a:solidFill>
                  <a:schemeClr val="dk1"/>
                </a:solidFill>
                <a:latin typeface="Barlow"/>
                <a:ea typeface="Barlow"/>
                <a:cs typeface="Barlow"/>
                <a:sym typeface="Barlow"/>
              </a:rPr>
              <a:t>weather conditions</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summer holidays</a:t>
            </a:r>
            <a:r>
              <a:rPr b="0" i="1" lang="en-GB" sz="1400" u="none" cap="none" strike="noStrike">
                <a:solidFill>
                  <a:schemeClr val="dk1"/>
                </a:solidFill>
                <a:latin typeface="Barlow"/>
                <a:ea typeface="Barlow"/>
                <a:cs typeface="Barlow"/>
                <a:sym typeface="Barlow"/>
              </a:rPr>
              <a:t>, or </a:t>
            </a:r>
            <a:r>
              <a:rPr b="1" i="1" lang="en-GB" sz="1400" u="none" cap="none" strike="noStrike">
                <a:solidFill>
                  <a:schemeClr val="dk1"/>
                </a:solidFill>
                <a:latin typeface="Barlow"/>
                <a:ea typeface="Barlow"/>
                <a:cs typeface="Barlow"/>
                <a:sym typeface="Barlow"/>
              </a:rPr>
              <a:t>local events</a:t>
            </a:r>
            <a:r>
              <a:rPr b="0" i="1" lang="en-GB" sz="1400" u="none" cap="none" strike="noStrike">
                <a:solidFill>
                  <a:schemeClr val="dk1"/>
                </a:solidFill>
                <a:latin typeface="Barlow"/>
                <a:ea typeface="Barlow"/>
                <a:cs typeface="Barlow"/>
                <a:sym typeface="Barlow"/>
              </a:rPr>
              <a:t> that encourage more people to use bikes.</a:t>
            </a:r>
            <a:endParaRPr/>
          </a:p>
          <a:p>
            <a:pPr indent="0" lvl="0" marL="0" marR="0" rtl="0" algn="l">
              <a:lnSpc>
                <a:spcPct val="9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95000"/>
              </a:lnSpc>
              <a:spcBef>
                <a:spcPts val="0"/>
              </a:spcBef>
              <a:spcAft>
                <a:spcPts val="0"/>
              </a:spcAft>
              <a:buNone/>
            </a:pPr>
            <a:r>
              <a:rPr b="0" i="1" lang="en-GB" sz="1400" u="none" cap="none" strike="noStrike">
                <a:solidFill>
                  <a:schemeClr val="dk2"/>
                </a:solidFill>
                <a:latin typeface="Barlow"/>
                <a:ea typeface="Barlow"/>
                <a:cs typeface="Barlow"/>
                <a:sym typeface="Barlow"/>
              </a:rPr>
              <a:t>4.</a:t>
            </a:r>
            <a:r>
              <a:rPr b="0" i="1" lang="en-GB" sz="1400" u="none" cap="none" strike="noStrike">
                <a:solidFill>
                  <a:schemeClr val="dk1"/>
                </a:solidFill>
                <a:latin typeface="Barlow"/>
                <a:ea typeface="Barlow"/>
                <a:cs typeface="Barlow"/>
                <a:sym typeface="Barlow"/>
              </a:rPr>
              <a:t> The number of rides varies across seasons, with the highest number of rides recorded during the </a:t>
            </a:r>
            <a:r>
              <a:rPr b="1" i="1" lang="en-GB" sz="1400" u="none" cap="none" strike="noStrike">
                <a:solidFill>
                  <a:schemeClr val="dk1"/>
                </a:solidFill>
                <a:latin typeface="Barlow"/>
                <a:ea typeface="Barlow"/>
                <a:cs typeface="Barlow"/>
                <a:sym typeface="Barlow"/>
              </a:rPr>
              <a:t>summer</a:t>
            </a:r>
            <a:r>
              <a:rPr b="0" i="1" lang="en-GB" sz="1400" u="none" cap="none" strike="noStrike">
                <a:solidFill>
                  <a:schemeClr val="dk1"/>
                </a:solidFill>
                <a:latin typeface="Barlow"/>
                <a:ea typeface="Barlow"/>
                <a:cs typeface="Barlow"/>
                <a:sym typeface="Barlow"/>
              </a:rPr>
              <a:t> season, followed by fall, spring, and winter. This suggests that people tend to use bikes more frequently during </a:t>
            </a:r>
            <a:r>
              <a:rPr b="1" i="1" lang="en-GB" sz="1400" u="none" cap="none" strike="noStrike">
                <a:solidFill>
                  <a:schemeClr val="dk1"/>
                </a:solidFill>
                <a:latin typeface="Barlow"/>
                <a:ea typeface="Barlow"/>
                <a:cs typeface="Barlow"/>
                <a:sym typeface="Barlow"/>
              </a:rPr>
              <a:t>warmer</a:t>
            </a:r>
            <a:r>
              <a:rPr b="0" i="1" lang="en-GB" sz="1400" u="none" cap="none" strike="noStrike">
                <a:solidFill>
                  <a:schemeClr val="dk1"/>
                </a:solidFill>
                <a:latin typeface="Barlow"/>
                <a:ea typeface="Barlow"/>
                <a:cs typeface="Barlow"/>
                <a:sym typeface="Barlow"/>
              </a:rPr>
              <a:t> seasons.</a:t>
            </a:r>
            <a:endParaRPr/>
          </a:p>
          <a:p>
            <a:pPr indent="0" lvl="0" marL="0" marR="0" rtl="0" algn="l">
              <a:lnSpc>
                <a:spcPct val="9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9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4"/>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Table of contents</a:t>
            </a:r>
            <a:endParaRPr/>
          </a:p>
        </p:txBody>
      </p:sp>
      <p:sp>
        <p:nvSpPr>
          <p:cNvPr id="716" name="Google Shape;716;p14"/>
          <p:cNvSpPr txBox="1"/>
          <p:nvPr>
            <p:ph idx="7" type="title"/>
          </p:nvPr>
        </p:nvSpPr>
        <p:spPr>
          <a:xfrm>
            <a:off x="720000" y="1235349"/>
            <a:ext cx="11280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01</a:t>
            </a:r>
            <a:endParaRPr/>
          </a:p>
        </p:txBody>
      </p:sp>
      <p:sp>
        <p:nvSpPr>
          <p:cNvPr id="717" name="Google Shape;717;p14"/>
          <p:cNvSpPr txBox="1"/>
          <p:nvPr>
            <p:ph idx="8" type="title"/>
          </p:nvPr>
        </p:nvSpPr>
        <p:spPr>
          <a:xfrm>
            <a:off x="727034" y="2228947"/>
            <a:ext cx="11280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04</a:t>
            </a:r>
            <a:endParaRPr/>
          </a:p>
        </p:txBody>
      </p:sp>
      <p:sp>
        <p:nvSpPr>
          <p:cNvPr id="718" name="Google Shape;718;p14"/>
          <p:cNvSpPr txBox="1"/>
          <p:nvPr>
            <p:ph idx="9" type="title"/>
          </p:nvPr>
        </p:nvSpPr>
        <p:spPr>
          <a:xfrm>
            <a:off x="3413100" y="1235349"/>
            <a:ext cx="11280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02</a:t>
            </a:r>
            <a:endParaRPr/>
          </a:p>
        </p:txBody>
      </p:sp>
      <p:sp>
        <p:nvSpPr>
          <p:cNvPr id="719" name="Google Shape;719;p14"/>
          <p:cNvSpPr txBox="1"/>
          <p:nvPr>
            <p:ph idx="13" type="title"/>
          </p:nvPr>
        </p:nvSpPr>
        <p:spPr>
          <a:xfrm>
            <a:off x="3413100" y="2199162"/>
            <a:ext cx="11280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05</a:t>
            </a:r>
            <a:endParaRPr/>
          </a:p>
        </p:txBody>
      </p:sp>
      <p:sp>
        <p:nvSpPr>
          <p:cNvPr id="720" name="Google Shape;720;p14"/>
          <p:cNvSpPr txBox="1"/>
          <p:nvPr>
            <p:ph idx="14" type="title"/>
          </p:nvPr>
        </p:nvSpPr>
        <p:spPr>
          <a:xfrm>
            <a:off x="6106209" y="1235349"/>
            <a:ext cx="11280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03</a:t>
            </a:r>
            <a:endParaRPr/>
          </a:p>
        </p:txBody>
      </p:sp>
      <p:sp>
        <p:nvSpPr>
          <p:cNvPr id="721" name="Google Shape;721;p14"/>
          <p:cNvSpPr txBox="1"/>
          <p:nvPr>
            <p:ph idx="15" type="title"/>
          </p:nvPr>
        </p:nvSpPr>
        <p:spPr>
          <a:xfrm>
            <a:off x="6106209" y="2193778"/>
            <a:ext cx="11280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06</a:t>
            </a:r>
            <a:endParaRPr/>
          </a:p>
        </p:txBody>
      </p:sp>
      <p:sp>
        <p:nvSpPr>
          <p:cNvPr id="722" name="Google Shape;722;p14"/>
          <p:cNvSpPr txBox="1"/>
          <p:nvPr>
            <p:ph idx="16" type="subTitle"/>
          </p:nvPr>
        </p:nvSpPr>
        <p:spPr>
          <a:xfrm>
            <a:off x="689091" y="1277649"/>
            <a:ext cx="2317800" cy="78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Background</a:t>
            </a:r>
            <a:endParaRPr/>
          </a:p>
        </p:txBody>
      </p:sp>
      <p:sp>
        <p:nvSpPr>
          <p:cNvPr id="723" name="Google Shape;723;p14"/>
          <p:cNvSpPr txBox="1"/>
          <p:nvPr>
            <p:ph idx="17" type="subTitle"/>
          </p:nvPr>
        </p:nvSpPr>
        <p:spPr>
          <a:xfrm>
            <a:off x="2988554" y="1256121"/>
            <a:ext cx="2317800" cy="781200"/>
          </a:xfrm>
          <a:prstGeom prst="rect">
            <a:avLst/>
          </a:prstGeom>
          <a:noFill/>
          <a:ln>
            <a:noFill/>
          </a:ln>
        </p:spPr>
        <p:txBody>
          <a:bodyPr anchorCtr="0" anchor="b" bIns="91425" lIns="91425" spcFirstLastPara="1" rIns="91425" wrap="square" tIns="91425">
            <a:noAutofit/>
          </a:bodyPr>
          <a:lstStyle/>
          <a:p>
            <a:pPr indent="-317500" lvl="0" marL="457200" rtl="0" algn="ctr">
              <a:lnSpc>
                <a:spcPct val="100000"/>
              </a:lnSpc>
              <a:spcBef>
                <a:spcPts val="0"/>
              </a:spcBef>
              <a:spcAft>
                <a:spcPts val="0"/>
              </a:spcAft>
              <a:buClr>
                <a:schemeClr val="dk1"/>
              </a:buClr>
              <a:buSzPts val="2700"/>
              <a:buNone/>
            </a:pPr>
            <a:r>
              <a:rPr b="1" lang="en-GB" sz="1800">
                <a:solidFill>
                  <a:schemeClr val="dk2"/>
                </a:solidFill>
                <a:latin typeface="Epilogue"/>
                <a:ea typeface="Epilogue"/>
                <a:cs typeface="Epilogue"/>
                <a:sym typeface="Epilogue"/>
              </a:rPr>
              <a:t>Business Task</a:t>
            </a:r>
            <a:endParaRPr/>
          </a:p>
        </p:txBody>
      </p:sp>
      <p:sp>
        <p:nvSpPr>
          <p:cNvPr id="724" name="Google Shape;724;p14"/>
          <p:cNvSpPr txBox="1"/>
          <p:nvPr>
            <p:ph idx="18" type="subTitle"/>
          </p:nvPr>
        </p:nvSpPr>
        <p:spPr>
          <a:xfrm>
            <a:off x="6042897" y="1235349"/>
            <a:ext cx="2317800" cy="78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Stakeholders</a:t>
            </a:r>
            <a:endParaRPr/>
          </a:p>
        </p:txBody>
      </p:sp>
      <p:sp>
        <p:nvSpPr>
          <p:cNvPr id="725" name="Google Shape;725;p14"/>
          <p:cNvSpPr txBox="1"/>
          <p:nvPr>
            <p:ph idx="19" type="subTitle"/>
          </p:nvPr>
        </p:nvSpPr>
        <p:spPr>
          <a:xfrm>
            <a:off x="673517" y="2277012"/>
            <a:ext cx="2317800" cy="73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Data Sources </a:t>
            </a:r>
            <a:endParaRPr/>
          </a:p>
        </p:txBody>
      </p:sp>
      <p:sp>
        <p:nvSpPr>
          <p:cNvPr id="726" name="Google Shape;726;p14"/>
          <p:cNvSpPr txBox="1"/>
          <p:nvPr>
            <p:ph idx="20" type="subTitle"/>
          </p:nvPr>
        </p:nvSpPr>
        <p:spPr>
          <a:xfrm>
            <a:off x="3300557" y="2269295"/>
            <a:ext cx="2600839" cy="73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Business Objectives</a:t>
            </a:r>
            <a:endParaRPr/>
          </a:p>
        </p:txBody>
      </p:sp>
      <p:sp>
        <p:nvSpPr>
          <p:cNvPr id="727" name="Google Shape;727;p14"/>
          <p:cNvSpPr txBox="1"/>
          <p:nvPr>
            <p:ph idx="21" type="subTitle"/>
          </p:nvPr>
        </p:nvSpPr>
        <p:spPr>
          <a:xfrm>
            <a:off x="6106199" y="2270714"/>
            <a:ext cx="2524329" cy="73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solidFill>
                  <a:schemeClr val="dk2"/>
                </a:solidFill>
              </a:rPr>
              <a:t>Recommendations</a:t>
            </a:r>
            <a:endParaRPr>
              <a:solidFill>
                <a:schemeClr val="dk2"/>
              </a:solidFill>
            </a:endParaRPr>
          </a:p>
        </p:txBody>
      </p:sp>
      <p:sp>
        <p:nvSpPr>
          <p:cNvPr id="728" name="Google Shape;728;p14"/>
          <p:cNvSpPr txBox="1"/>
          <p:nvPr/>
        </p:nvSpPr>
        <p:spPr>
          <a:xfrm>
            <a:off x="719991" y="3139353"/>
            <a:ext cx="1128000" cy="44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Epilogue"/>
              <a:buNone/>
            </a:pPr>
            <a:r>
              <a:rPr b="1" i="0" lang="en-GB" sz="2200" u="none" cap="none" strike="noStrike">
                <a:solidFill>
                  <a:schemeClr val="accent2"/>
                </a:solidFill>
                <a:latin typeface="Epilogue"/>
                <a:ea typeface="Epilogue"/>
                <a:cs typeface="Epilogue"/>
                <a:sym typeface="Epilogue"/>
              </a:rPr>
              <a:t>07</a:t>
            </a:r>
            <a:endParaRPr/>
          </a:p>
        </p:txBody>
      </p:sp>
      <p:sp>
        <p:nvSpPr>
          <p:cNvPr id="729" name="Google Shape;729;p14"/>
          <p:cNvSpPr txBox="1"/>
          <p:nvPr/>
        </p:nvSpPr>
        <p:spPr>
          <a:xfrm>
            <a:off x="673517" y="3205645"/>
            <a:ext cx="2600839" cy="739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Epilogue"/>
              <a:buNone/>
            </a:pPr>
            <a:r>
              <a:rPr b="1" i="0" lang="en-GB" sz="1800" u="none" cap="none" strike="noStrike">
                <a:solidFill>
                  <a:schemeClr val="dk2"/>
                </a:solidFill>
                <a:latin typeface="Epilogue"/>
                <a:ea typeface="Epilogue"/>
                <a:cs typeface="Epilogue"/>
                <a:sym typeface="Epilogue"/>
              </a:rPr>
              <a:t>Methodology</a:t>
            </a:r>
            <a:endParaRPr/>
          </a:p>
        </p:txBody>
      </p:sp>
      <p:cxnSp>
        <p:nvCxnSpPr>
          <p:cNvPr id="730" name="Google Shape;730;p14"/>
          <p:cNvCxnSpPr/>
          <p:nvPr/>
        </p:nvCxnSpPr>
        <p:spPr>
          <a:xfrm>
            <a:off x="2900905" y="1090017"/>
            <a:ext cx="15477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2"/>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2"/>
          <p:cNvSpPr txBox="1"/>
          <p:nvPr/>
        </p:nvSpPr>
        <p:spPr>
          <a:xfrm>
            <a:off x="683557" y="694313"/>
            <a:ext cx="7776886" cy="3754874"/>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85000"/>
              </a:lnSpc>
              <a:spcBef>
                <a:spcPts val="0"/>
              </a:spcBef>
              <a:spcAft>
                <a:spcPts val="0"/>
              </a:spcAft>
              <a:buNone/>
            </a:pPr>
            <a:r>
              <a:rPr b="0" i="1" lang="en-GB" sz="1400" u="none" cap="none" strike="noStrike">
                <a:solidFill>
                  <a:srgbClr val="9BA4E2"/>
                </a:solidFill>
                <a:latin typeface="Barlow"/>
                <a:ea typeface="Barlow"/>
                <a:cs typeface="Barlow"/>
                <a:sym typeface="Barlow"/>
              </a:rPr>
              <a:t>5.</a:t>
            </a:r>
            <a:r>
              <a:rPr b="0" i="1" lang="en-GB" sz="1400" u="none" cap="none" strike="noStrike">
                <a:solidFill>
                  <a:schemeClr val="dk1"/>
                </a:solidFill>
                <a:latin typeface="Barlow"/>
                <a:ea typeface="Barlow"/>
                <a:cs typeface="Barlow"/>
                <a:sym typeface="Barlow"/>
              </a:rPr>
              <a:t> The average ride duration for </a:t>
            </a:r>
            <a:r>
              <a:rPr b="1" i="1" lang="en-GB" sz="1400" u="none" cap="none" strike="noStrike">
                <a:solidFill>
                  <a:schemeClr val="dk1"/>
                </a:solidFill>
                <a:latin typeface="Barlow"/>
                <a:ea typeface="Barlow"/>
                <a:cs typeface="Barlow"/>
                <a:sym typeface="Barlow"/>
              </a:rPr>
              <a:t>Annual Members </a:t>
            </a:r>
            <a:r>
              <a:rPr b="0" i="1" lang="en-GB" sz="1400" u="none" cap="none" strike="noStrike">
                <a:solidFill>
                  <a:schemeClr val="dk1"/>
                </a:solidFill>
                <a:latin typeface="Barlow"/>
                <a:ea typeface="Barlow"/>
                <a:cs typeface="Barlow"/>
                <a:sym typeface="Barlow"/>
              </a:rPr>
              <a:t>is approximately </a:t>
            </a:r>
            <a:r>
              <a:rPr b="1" i="1" lang="en-GB" sz="1400" u="none" cap="none" strike="noStrike">
                <a:solidFill>
                  <a:schemeClr val="dk1"/>
                </a:solidFill>
                <a:latin typeface="Barlow"/>
                <a:ea typeface="Barlow"/>
                <a:cs typeface="Barlow"/>
                <a:sym typeface="Barlow"/>
              </a:rPr>
              <a:t>15</a:t>
            </a:r>
            <a:r>
              <a:rPr b="0" i="1" lang="en-GB" sz="1400" u="none" cap="none" strike="noStrike">
                <a:solidFill>
                  <a:schemeClr val="dk1"/>
                </a:solidFill>
                <a:latin typeface="Barlow"/>
                <a:ea typeface="Barlow"/>
                <a:cs typeface="Barlow"/>
                <a:sym typeface="Barlow"/>
              </a:rPr>
              <a:t> minutes, while for </a:t>
            </a:r>
            <a:r>
              <a:rPr b="1" i="1" lang="en-GB" sz="1400" u="none" cap="none" strike="noStrike">
                <a:solidFill>
                  <a:schemeClr val="dk1"/>
                </a:solidFill>
                <a:latin typeface="Barlow"/>
                <a:ea typeface="Barlow"/>
                <a:cs typeface="Barlow"/>
                <a:sym typeface="Barlow"/>
              </a:rPr>
              <a:t>Casual Riders</a:t>
            </a:r>
            <a:r>
              <a:rPr b="0" i="1" lang="en-GB" sz="1400" u="none" cap="none" strike="noStrike">
                <a:solidFill>
                  <a:schemeClr val="dk1"/>
                </a:solidFill>
                <a:latin typeface="Barlow"/>
                <a:ea typeface="Barlow"/>
                <a:cs typeface="Barlow"/>
                <a:sym typeface="Barlow"/>
              </a:rPr>
              <a:t>, it is approximately </a:t>
            </a:r>
            <a:r>
              <a:rPr b="1" i="1" lang="en-GB" sz="1400" u="none" cap="none" strike="noStrike">
                <a:solidFill>
                  <a:schemeClr val="dk1"/>
                </a:solidFill>
                <a:latin typeface="Barlow"/>
                <a:ea typeface="Barlow"/>
                <a:cs typeface="Barlow"/>
                <a:sym typeface="Barlow"/>
              </a:rPr>
              <a:t>36</a:t>
            </a:r>
            <a:r>
              <a:rPr b="0" i="1" lang="en-GB" sz="1400" u="none" cap="none" strike="noStrike">
                <a:solidFill>
                  <a:schemeClr val="dk1"/>
                </a:solidFill>
                <a:latin typeface="Barlow"/>
                <a:ea typeface="Barlow"/>
                <a:cs typeface="Barlow"/>
                <a:sym typeface="Barlow"/>
              </a:rPr>
              <a:t> minutes. This difference in duration could be due to varying trip purposes, distances travelled, or riding preferences between the two groups.</a:t>
            </a:r>
            <a:endParaRPr/>
          </a:p>
          <a:p>
            <a:pPr indent="0" lvl="0" marL="0" marR="0" rtl="0" algn="l">
              <a:lnSpc>
                <a:spcPct val="8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85000"/>
              </a:lnSpc>
              <a:spcBef>
                <a:spcPts val="0"/>
              </a:spcBef>
              <a:spcAft>
                <a:spcPts val="0"/>
              </a:spcAft>
              <a:buNone/>
            </a:pPr>
            <a:r>
              <a:rPr b="0" i="1" lang="en-GB" sz="1400" u="none" cap="none" strike="noStrike">
                <a:solidFill>
                  <a:srgbClr val="9BA4E2"/>
                </a:solidFill>
                <a:latin typeface="Barlow"/>
                <a:ea typeface="Barlow"/>
                <a:cs typeface="Barlow"/>
                <a:sym typeface="Barlow"/>
              </a:rPr>
              <a:t>6. </a:t>
            </a:r>
            <a:r>
              <a:rPr b="0" i="1" lang="en-GB" sz="1400" u="none" cap="none" strike="noStrike">
                <a:solidFill>
                  <a:schemeClr val="dk1"/>
                </a:solidFill>
                <a:latin typeface="Barlow"/>
                <a:ea typeface="Barlow"/>
                <a:cs typeface="Barlow"/>
                <a:sym typeface="Barlow"/>
              </a:rPr>
              <a:t>There is a significant </a:t>
            </a:r>
            <a:r>
              <a:rPr b="1" i="1" lang="en-GB" sz="1400" u="none" cap="none" strike="noStrike">
                <a:solidFill>
                  <a:schemeClr val="dk1"/>
                </a:solidFill>
                <a:latin typeface="Barlow"/>
                <a:ea typeface="Barlow"/>
                <a:cs typeface="Barlow"/>
                <a:sym typeface="Barlow"/>
              </a:rPr>
              <a:t>surge</a:t>
            </a:r>
            <a:r>
              <a:rPr b="0" i="1" lang="en-GB" sz="1400" u="none" cap="none" strike="noStrike">
                <a:solidFill>
                  <a:schemeClr val="dk1"/>
                </a:solidFill>
                <a:latin typeface="Barlow"/>
                <a:ea typeface="Barlow"/>
                <a:cs typeface="Barlow"/>
                <a:sym typeface="Barlow"/>
              </a:rPr>
              <a:t> in the number of rides at </a:t>
            </a:r>
            <a:r>
              <a:rPr b="1" i="1" lang="en-GB" sz="1400" u="none" cap="none" strike="noStrike">
                <a:solidFill>
                  <a:schemeClr val="dk1"/>
                </a:solidFill>
                <a:latin typeface="Barlow"/>
                <a:ea typeface="Barlow"/>
                <a:cs typeface="Barlow"/>
                <a:sym typeface="Barlow"/>
              </a:rPr>
              <a:t>8</a:t>
            </a:r>
            <a:r>
              <a:rPr b="0" i="1" lang="en-GB" sz="1400" u="none" cap="none" strike="noStrike">
                <a:solidFill>
                  <a:schemeClr val="dk1"/>
                </a:solidFill>
                <a:latin typeface="Barlow"/>
                <a:ea typeface="Barlow"/>
                <a:cs typeface="Barlow"/>
                <a:sym typeface="Barlow"/>
              </a:rPr>
              <a:t> am and </a:t>
            </a:r>
            <a:r>
              <a:rPr b="1" i="1" lang="en-GB" sz="1400" u="none" cap="none" strike="noStrike">
                <a:solidFill>
                  <a:schemeClr val="dk1"/>
                </a:solidFill>
                <a:latin typeface="Barlow"/>
                <a:ea typeface="Barlow"/>
                <a:cs typeface="Barlow"/>
                <a:sym typeface="Barlow"/>
              </a:rPr>
              <a:t>5</a:t>
            </a:r>
            <a:r>
              <a:rPr b="0" i="1" lang="en-GB" sz="1400" u="none" cap="none" strike="noStrike">
                <a:solidFill>
                  <a:schemeClr val="dk1"/>
                </a:solidFill>
                <a:latin typeface="Barlow"/>
                <a:ea typeface="Barlow"/>
                <a:cs typeface="Barlow"/>
                <a:sym typeface="Barlow"/>
              </a:rPr>
              <a:t> pm, which aligns with typical </a:t>
            </a:r>
            <a:r>
              <a:rPr b="1" i="1" lang="en-GB" sz="1400" u="none" cap="none" strike="noStrike">
                <a:solidFill>
                  <a:schemeClr val="dk1"/>
                </a:solidFill>
                <a:latin typeface="Barlow"/>
                <a:ea typeface="Barlow"/>
                <a:cs typeface="Barlow"/>
                <a:sym typeface="Barlow"/>
              </a:rPr>
              <a:t>office timings</a:t>
            </a:r>
            <a:r>
              <a:rPr b="0" i="1" lang="en-GB" sz="1400" u="none" cap="none" strike="noStrike">
                <a:solidFill>
                  <a:schemeClr val="dk1"/>
                </a:solidFill>
                <a:latin typeface="Barlow"/>
                <a:ea typeface="Barlow"/>
                <a:cs typeface="Barlow"/>
                <a:sym typeface="Barlow"/>
              </a:rPr>
              <a:t>. This suggests that people use the bike service for their daily commutes, indicating that bikes are a popular mode of transportation during peak </a:t>
            </a:r>
            <a:r>
              <a:rPr b="1" i="1" lang="en-GB" sz="1400" u="none" cap="none" strike="noStrike">
                <a:solidFill>
                  <a:schemeClr val="dk1"/>
                </a:solidFill>
                <a:latin typeface="Barlow"/>
                <a:ea typeface="Barlow"/>
                <a:cs typeface="Barlow"/>
                <a:sym typeface="Barlow"/>
              </a:rPr>
              <a:t>commuting hours</a:t>
            </a:r>
            <a:r>
              <a:rPr b="0" i="1" lang="en-GB" sz="1400" u="none" cap="none" strike="noStrike">
                <a:solidFill>
                  <a:schemeClr val="dk1"/>
                </a:solidFill>
                <a:latin typeface="Barlow"/>
                <a:ea typeface="Barlow"/>
                <a:cs typeface="Barlow"/>
                <a:sym typeface="Barlow"/>
              </a:rPr>
              <a:t>.</a:t>
            </a:r>
            <a:endParaRPr/>
          </a:p>
          <a:p>
            <a:pPr indent="0" lvl="0" marL="0" marR="0" rtl="0" algn="l">
              <a:lnSpc>
                <a:spcPct val="8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85000"/>
              </a:lnSpc>
              <a:spcBef>
                <a:spcPts val="0"/>
              </a:spcBef>
              <a:spcAft>
                <a:spcPts val="0"/>
              </a:spcAft>
              <a:buNone/>
            </a:pPr>
            <a:r>
              <a:rPr b="0" i="1" lang="en-GB" sz="1400" u="none" cap="none" strike="noStrike">
                <a:solidFill>
                  <a:schemeClr val="dk2"/>
                </a:solidFill>
                <a:latin typeface="Barlow"/>
                <a:ea typeface="Barlow"/>
                <a:cs typeface="Barlow"/>
                <a:sym typeface="Barlow"/>
              </a:rPr>
              <a:t>7.</a:t>
            </a:r>
            <a:r>
              <a:rPr b="0" i="1" lang="en-GB" sz="1400" u="none" cap="none" strike="noStrike">
                <a:solidFill>
                  <a:schemeClr val="dk1"/>
                </a:solidFill>
                <a:latin typeface="Barlow"/>
                <a:ea typeface="Barlow"/>
                <a:cs typeface="Barlow"/>
                <a:sym typeface="Barlow"/>
              </a:rPr>
              <a:t>In terms of </a:t>
            </a:r>
            <a:r>
              <a:rPr b="1" i="1" lang="en-GB" sz="1400" u="none" cap="none" strike="noStrike">
                <a:solidFill>
                  <a:schemeClr val="dk1"/>
                </a:solidFill>
                <a:latin typeface="Barlow"/>
                <a:ea typeface="Barlow"/>
                <a:cs typeface="Barlow"/>
                <a:sym typeface="Barlow"/>
              </a:rPr>
              <a:t>Bike types</a:t>
            </a:r>
            <a:r>
              <a:rPr b="0" i="1" lang="en-GB" sz="1400" u="none" cap="none" strike="noStrike">
                <a:solidFill>
                  <a:schemeClr val="dk1"/>
                </a:solidFill>
                <a:latin typeface="Barlow"/>
                <a:ea typeface="Barlow"/>
                <a:cs typeface="Barlow"/>
                <a:sym typeface="Barlow"/>
              </a:rPr>
              <a:t>, the majority of rides (approximately </a:t>
            </a:r>
            <a:r>
              <a:rPr b="1" i="1" lang="en-GB" sz="1400" u="none" cap="none" strike="noStrike">
                <a:solidFill>
                  <a:schemeClr val="dk1"/>
                </a:solidFill>
                <a:latin typeface="Barlow"/>
                <a:ea typeface="Barlow"/>
                <a:cs typeface="Barlow"/>
                <a:sym typeface="Barlow"/>
              </a:rPr>
              <a:t>72</a:t>
            </a:r>
            <a:r>
              <a:rPr b="0" i="1" lang="en-GB" sz="1400" u="none" cap="none" strike="noStrike">
                <a:solidFill>
                  <a:schemeClr val="dk1"/>
                </a:solidFill>
                <a:latin typeface="Barlow"/>
                <a:ea typeface="Barlow"/>
                <a:cs typeface="Barlow"/>
                <a:sym typeface="Barlow"/>
              </a:rPr>
              <a:t>%) are taken on </a:t>
            </a:r>
            <a:r>
              <a:rPr b="1" i="1" lang="en-GB" sz="1400" u="none" cap="none" strike="noStrike">
                <a:solidFill>
                  <a:schemeClr val="dk1"/>
                </a:solidFill>
                <a:latin typeface="Barlow"/>
                <a:ea typeface="Barlow"/>
                <a:cs typeface="Barlow"/>
                <a:sym typeface="Barlow"/>
              </a:rPr>
              <a:t>Docked bikes</a:t>
            </a:r>
            <a:r>
              <a:rPr b="0" i="1" lang="en-GB" sz="1400" u="none" cap="none" strike="noStrike">
                <a:solidFill>
                  <a:schemeClr val="dk1"/>
                </a:solidFill>
                <a:latin typeface="Barlow"/>
                <a:ea typeface="Barlow"/>
                <a:cs typeface="Barlow"/>
                <a:sym typeface="Barlow"/>
              </a:rPr>
              <a:t>, followed by </a:t>
            </a:r>
            <a:r>
              <a:rPr b="1" i="1" lang="en-GB" sz="1400" u="none" cap="none" strike="noStrike">
                <a:solidFill>
                  <a:schemeClr val="dk1"/>
                </a:solidFill>
                <a:latin typeface="Barlow"/>
                <a:ea typeface="Barlow"/>
                <a:cs typeface="Barlow"/>
                <a:sym typeface="Barlow"/>
              </a:rPr>
              <a:t>Electric bikes </a:t>
            </a:r>
            <a:r>
              <a:rPr b="0" i="1" lang="en-GB" sz="1400" u="none" cap="none" strike="noStrike">
                <a:solidFill>
                  <a:schemeClr val="dk1"/>
                </a:solidFill>
                <a:latin typeface="Barlow"/>
                <a:ea typeface="Barlow"/>
                <a:cs typeface="Barlow"/>
                <a:sym typeface="Barlow"/>
              </a:rPr>
              <a:t>accounting for approximately </a:t>
            </a:r>
            <a:r>
              <a:rPr b="1" i="1" lang="en-GB" sz="1400" u="none" cap="none" strike="noStrike">
                <a:solidFill>
                  <a:schemeClr val="dk1"/>
                </a:solidFill>
                <a:latin typeface="Barlow"/>
                <a:ea typeface="Barlow"/>
                <a:cs typeface="Barlow"/>
                <a:sym typeface="Barlow"/>
              </a:rPr>
              <a:t>18</a:t>
            </a:r>
            <a:r>
              <a:rPr b="0" i="1" lang="en-GB" sz="1400" u="none" cap="none" strike="noStrike">
                <a:solidFill>
                  <a:schemeClr val="dk1"/>
                </a:solidFill>
                <a:latin typeface="Barlow"/>
                <a:ea typeface="Barlow"/>
                <a:cs typeface="Barlow"/>
                <a:sym typeface="Barlow"/>
              </a:rPr>
              <a:t>% of rides, and </a:t>
            </a:r>
            <a:r>
              <a:rPr b="1" i="1" lang="en-GB" sz="1400" u="none" cap="none" strike="noStrike">
                <a:solidFill>
                  <a:schemeClr val="dk1"/>
                </a:solidFill>
                <a:latin typeface="Barlow"/>
                <a:ea typeface="Barlow"/>
                <a:cs typeface="Barlow"/>
                <a:sym typeface="Barlow"/>
              </a:rPr>
              <a:t>Classic bikes </a:t>
            </a:r>
            <a:r>
              <a:rPr b="0" i="1" lang="en-GB" sz="1400" u="none" cap="none" strike="noStrike">
                <a:solidFill>
                  <a:schemeClr val="dk1"/>
                </a:solidFill>
                <a:latin typeface="Barlow"/>
                <a:ea typeface="Barlow"/>
                <a:cs typeface="Barlow"/>
                <a:sym typeface="Barlow"/>
              </a:rPr>
              <a:t>accounting for approximately </a:t>
            </a:r>
            <a:r>
              <a:rPr b="1" i="1" lang="en-GB" sz="1400" u="none" cap="none" strike="noStrike">
                <a:solidFill>
                  <a:schemeClr val="dk1"/>
                </a:solidFill>
                <a:latin typeface="Barlow"/>
                <a:ea typeface="Barlow"/>
                <a:cs typeface="Barlow"/>
                <a:sym typeface="Barlow"/>
              </a:rPr>
              <a:t>10</a:t>
            </a:r>
            <a:r>
              <a:rPr b="0" i="1" lang="en-GB" sz="1400" u="none" cap="none" strike="noStrike">
                <a:solidFill>
                  <a:schemeClr val="dk1"/>
                </a:solidFill>
                <a:latin typeface="Barlow"/>
                <a:ea typeface="Barlow"/>
                <a:cs typeface="Barlow"/>
                <a:sym typeface="Barlow"/>
              </a:rPr>
              <a:t>% of rides. This indicates a higher </a:t>
            </a:r>
            <a:r>
              <a:rPr b="1" i="1" lang="en-GB" sz="1400" u="none" cap="none" strike="noStrike">
                <a:solidFill>
                  <a:schemeClr val="dk1"/>
                </a:solidFill>
                <a:latin typeface="Barlow"/>
                <a:ea typeface="Barlow"/>
                <a:cs typeface="Barlow"/>
                <a:sym typeface="Barlow"/>
              </a:rPr>
              <a:t>preference</a:t>
            </a:r>
            <a:r>
              <a:rPr b="0" i="1" lang="en-GB" sz="1400" u="none" cap="none" strike="noStrike">
                <a:solidFill>
                  <a:schemeClr val="dk1"/>
                </a:solidFill>
                <a:latin typeface="Barlow"/>
                <a:ea typeface="Barlow"/>
                <a:cs typeface="Barlow"/>
                <a:sym typeface="Barlow"/>
              </a:rPr>
              <a:t> for the convenience and availability of </a:t>
            </a:r>
            <a:r>
              <a:rPr b="1" i="1" lang="en-GB" sz="1400" u="none" cap="none" strike="noStrike">
                <a:solidFill>
                  <a:schemeClr val="dk1"/>
                </a:solidFill>
                <a:latin typeface="Barlow"/>
                <a:ea typeface="Barlow"/>
                <a:cs typeface="Barlow"/>
                <a:sym typeface="Barlow"/>
              </a:rPr>
              <a:t>Docked bikes </a:t>
            </a:r>
            <a:r>
              <a:rPr b="0" i="1" lang="en-GB" sz="1400" u="none" cap="none" strike="noStrike">
                <a:solidFill>
                  <a:schemeClr val="dk1"/>
                </a:solidFill>
                <a:latin typeface="Barlow"/>
                <a:ea typeface="Barlow"/>
                <a:cs typeface="Barlow"/>
                <a:sym typeface="Barlow"/>
              </a:rPr>
              <a:t>among riders.</a:t>
            </a:r>
            <a:endParaRPr b="0" i="1" sz="1400" u="none" cap="none" strike="noStrike">
              <a:solidFill>
                <a:schemeClr val="dk1"/>
              </a:solidFill>
              <a:latin typeface="Barlow"/>
              <a:ea typeface="Barlow"/>
              <a:cs typeface="Barlow"/>
              <a:sym typeface="Barlow"/>
            </a:endParaRPr>
          </a:p>
          <a:p>
            <a:pPr indent="0" lvl="0" marL="0" marR="0" rtl="0" algn="l">
              <a:lnSpc>
                <a:spcPct val="85000"/>
              </a:lnSpc>
              <a:spcBef>
                <a:spcPts val="0"/>
              </a:spcBef>
              <a:spcAft>
                <a:spcPts val="0"/>
              </a:spcAft>
              <a:buNone/>
            </a:pPr>
            <a:r>
              <a:t/>
            </a:r>
            <a:endParaRPr b="0" i="1" sz="1400" u="none" cap="none" strike="noStrike">
              <a:solidFill>
                <a:schemeClr val="dk1"/>
              </a:solidFill>
              <a:latin typeface="Barlow"/>
              <a:ea typeface="Barlow"/>
              <a:cs typeface="Barlow"/>
              <a:sym typeface="Barlow"/>
            </a:endParaRPr>
          </a:p>
          <a:p>
            <a:pPr indent="0" lvl="0" marL="0" marR="0" rtl="0" algn="l">
              <a:lnSpc>
                <a:spcPct val="85000"/>
              </a:lnSpc>
              <a:spcBef>
                <a:spcPts val="0"/>
              </a:spcBef>
              <a:spcAft>
                <a:spcPts val="0"/>
              </a:spcAft>
              <a:buNone/>
            </a:pPr>
            <a:r>
              <a:rPr b="0" i="1" lang="en-GB" sz="1400" u="none" cap="none" strike="noStrike">
                <a:solidFill>
                  <a:schemeClr val="dk1"/>
                </a:solidFill>
                <a:latin typeface="Barlow"/>
                <a:ea typeface="Barlow"/>
                <a:cs typeface="Barlow"/>
                <a:sym typeface="Barlow"/>
              </a:rPr>
              <a:t>In conclusion, the provided information highlights the demand patterns, peak periods, and preferences of riders. To capitalize on these findings, strategies can be implemented to cater to the increased demand on </a:t>
            </a:r>
            <a:r>
              <a:rPr b="1" i="1" lang="en-GB" sz="1400" u="none" cap="none" strike="noStrike">
                <a:solidFill>
                  <a:schemeClr val="dk1"/>
                </a:solidFill>
                <a:latin typeface="Barlow"/>
                <a:ea typeface="Barlow"/>
                <a:cs typeface="Barlow"/>
                <a:sym typeface="Barlow"/>
              </a:rPr>
              <a:t>weekends</a:t>
            </a:r>
            <a:r>
              <a:rPr b="0" i="1" lang="en-GB" sz="1400" u="none" cap="none" strike="noStrike">
                <a:solidFill>
                  <a:schemeClr val="dk1"/>
                </a:solidFill>
                <a:latin typeface="Barlow"/>
                <a:ea typeface="Barlow"/>
                <a:cs typeface="Barlow"/>
                <a:sym typeface="Barlow"/>
              </a:rPr>
              <a:t>, leverage the peak period in </a:t>
            </a:r>
            <a:r>
              <a:rPr b="1" i="1" lang="en-GB" sz="1400" u="none" cap="none" strike="noStrike">
                <a:solidFill>
                  <a:schemeClr val="dk1"/>
                </a:solidFill>
                <a:latin typeface="Barlow"/>
                <a:ea typeface="Barlow"/>
                <a:cs typeface="Barlow"/>
                <a:sym typeface="Barlow"/>
              </a:rPr>
              <a:t>August</a:t>
            </a:r>
            <a:r>
              <a:rPr b="0" i="1" lang="en-GB" sz="1400" u="none" cap="none" strike="noStrike">
                <a:solidFill>
                  <a:schemeClr val="dk1"/>
                </a:solidFill>
                <a:latin typeface="Barlow"/>
                <a:ea typeface="Barlow"/>
                <a:cs typeface="Barlow"/>
                <a:sym typeface="Barlow"/>
              </a:rPr>
              <a:t>, optimize the bike fleet composition, and provide convenience for </a:t>
            </a:r>
            <a:r>
              <a:rPr b="1" i="1" lang="en-GB" sz="1400" u="none" cap="none" strike="noStrike">
                <a:solidFill>
                  <a:schemeClr val="dk1"/>
                </a:solidFill>
                <a:latin typeface="Barlow"/>
                <a:ea typeface="Barlow"/>
                <a:cs typeface="Barlow"/>
                <a:sym typeface="Barlow"/>
              </a:rPr>
              <a:t>office</a:t>
            </a:r>
            <a:r>
              <a:rPr b="0" i="1" lang="en-GB" sz="1400" u="none" cap="none" strike="noStrike">
                <a:solidFill>
                  <a:schemeClr val="dk1"/>
                </a:solidFill>
                <a:latin typeface="Barlow"/>
                <a:ea typeface="Barlow"/>
                <a:cs typeface="Barlow"/>
                <a:sym typeface="Barlow"/>
              </a:rPr>
              <a:t> </a:t>
            </a:r>
            <a:r>
              <a:rPr b="1" i="1" lang="en-GB" sz="1400" u="none" cap="none" strike="noStrike">
                <a:solidFill>
                  <a:schemeClr val="dk1"/>
                </a:solidFill>
                <a:latin typeface="Barlow"/>
                <a:ea typeface="Barlow"/>
                <a:cs typeface="Barlow"/>
                <a:sym typeface="Barlow"/>
              </a:rPr>
              <a:t>commuters</a:t>
            </a:r>
            <a:r>
              <a:rPr b="0" i="1" lang="en-GB" sz="1400" u="none" cap="none" strike="noStrike">
                <a:solidFill>
                  <a:schemeClr val="dk1"/>
                </a:solidFill>
                <a:latin typeface="Barlow"/>
                <a:ea typeface="Barlow"/>
                <a:cs typeface="Barlow"/>
                <a:sym typeface="Barlow"/>
              </a:rPr>
              <a:t>. Additionally, focusing on the popular </a:t>
            </a:r>
            <a:r>
              <a:rPr b="1" i="1" lang="en-GB" sz="1400" u="none" cap="none" strike="noStrike">
                <a:solidFill>
                  <a:schemeClr val="dk1"/>
                </a:solidFill>
                <a:latin typeface="Barlow"/>
                <a:ea typeface="Barlow"/>
                <a:cs typeface="Barlow"/>
                <a:sym typeface="Barlow"/>
              </a:rPr>
              <a:t>Docked bikes</a:t>
            </a:r>
            <a:r>
              <a:rPr b="0" i="1" lang="en-GB" sz="1400" u="none" cap="none" strike="noStrike">
                <a:solidFill>
                  <a:schemeClr val="dk1"/>
                </a:solidFill>
                <a:latin typeface="Barlow"/>
                <a:ea typeface="Barlow"/>
                <a:cs typeface="Barlow"/>
                <a:sym typeface="Barlow"/>
              </a:rPr>
              <a:t> while maintaining the availability of </a:t>
            </a:r>
            <a:r>
              <a:rPr b="1" i="1" lang="en-GB" sz="1400" u="none" cap="none" strike="noStrike">
                <a:solidFill>
                  <a:schemeClr val="dk1"/>
                </a:solidFill>
                <a:latin typeface="Barlow"/>
                <a:ea typeface="Barlow"/>
                <a:cs typeface="Barlow"/>
                <a:sym typeface="Barlow"/>
              </a:rPr>
              <a:t>Electric bikes </a:t>
            </a:r>
            <a:r>
              <a:rPr b="0" i="1" lang="en-GB" sz="1400" u="none" cap="none" strike="noStrike">
                <a:solidFill>
                  <a:schemeClr val="dk1"/>
                </a:solidFill>
                <a:latin typeface="Barlow"/>
                <a:ea typeface="Barlow"/>
                <a:cs typeface="Barlow"/>
                <a:sym typeface="Barlow"/>
              </a:rPr>
              <a:t>can further enhance the overall riding experience for users.</a:t>
            </a:r>
            <a:endParaRPr b="0" i="1" sz="1400" u="none" cap="none" strike="noStrike">
              <a:solidFill>
                <a:schemeClr val="dk1"/>
              </a:solidFill>
              <a:latin typeface="Barlow"/>
              <a:ea typeface="Barlow"/>
              <a:cs typeface="Barlow"/>
              <a:sym typeface="Barlow"/>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3"/>
          <p:cNvSpPr txBox="1"/>
          <p:nvPr>
            <p:ph type="title"/>
          </p:nvPr>
        </p:nvSpPr>
        <p:spPr>
          <a:xfrm>
            <a:off x="727436" y="1864886"/>
            <a:ext cx="7704000" cy="17238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3600"/>
              <a:t>Why would casual riders buy Cyclistic Annual Memberships?</a:t>
            </a:r>
            <a:endParaRPr sz="3200"/>
          </a:p>
        </p:txBody>
      </p:sp>
      <p:sp>
        <p:nvSpPr>
          <p:cNvPr id="895" name="Google Shape;895;p33"/>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4"/>
          <p:cNvSpPr/>
          <p:nvPr/>
        </p:nvSpPr>
        <p:spPr>
          <a:xfrm>
            <a:off x="560210" y="708860"/>
            <a:ext cx="8023582" cy="3723027"/>
          </a:xfrm>
          <a:prstGeom prst="rect">
            <a:avLst/>
          </a:prstGeom>
          <a:solidFill>
            <a:srgbClr val="D8D8D8"/>
          </a:solidFill>
          <a:ln>
            <a:noFill/>
          </a:ln>
          <a:effectLst>
            <a:outerShdw blurRad="152400" sx="90000" rotWithShape="0" dir="5400000" dist="317500" sy="-19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700" u="none" cap="none" strike="noStrike">
              <a:solidFill>
                <a:schemeClr val="accent1"/>
              </a:solidFill>
              <a:latin typeface="Arial"/>
              <a:ea typeface="Arial"/>
              <a:cs typeface="Arial"/>
              <a:sym typeface="Arial"/>
            </a:endParaRPr>
          </a:p>
        </p:txBody>
      </p:sp>
      <p:graphicFrame>
        <p:nvGraphicFramePr>
          <p:cNvPr id="901" name="Google Shape;901;p34"/>
          <p:cNvGraphicFramePr/>
          <p:nvPr/>
        </p:nvGraphicFramePr>
        <p:xfrm>
          <a:off x="560209" y="2282328"/>
          <a:ext cx="3000000" cy="3000000"/>
        </p:xfrm>
        <a:graphic>
          <a:graphicData uri="http://schemas.openxmlformats.org/drawingml/2006/table">
            <a:tbl>
              <a:tblPr bandRow="1" firstRow="1">
                <a:noFill/>
                <a:tableStyleId>{61C6FCCA-99E9-4D7E-A2C4-5385D1A267F7}</a:tableStyleId>
              </a:tblPr>
              <a:tblGrid>
                <a:gridCol w="2152025"/>
                <a:gridCol w="1966050"/>
                <a:gridCol w="1989850"/>
                <a:gridCol w="1915650"/>
              </a:tblGrid>
              <a:tr h="284475">
                <a:tc>
                  <a:txBody>
                    <a:bodyPr/>
                    <a:lstStyle/>
                    <a:p>
                      <a:pPr indent="0" lvl="0" marL="0" marR="0" rtl="0" algn="l">
                        <a:lnSpc>
                          <a:spcPct val="100000"/>
                        </a:lnSpc>
                        <a:spcBef>
                          <a:spcPts val="0"/>
                        </a:spcBef>
                        <a:spcAft>
                          <a:spcPts val="0"/>
                        </a:spcAft>
                        <a:buNone/>
                      </a:pPr>
                      <a:r>
                        <a:rPr b="0" lang="en-GB" sz="1100" u="none" cap="none" strike="noStrike">
                          <a:solidFill>
                            <a:schemeClr val="dk1"/>
                          </a:solidFill>
                          <a:latin typeface="Arial"/>
                          <a:ea typeface="Arial"/>
                          <a:cs typeface="Arial"/>
                          <a:sym typeface="Arial"/>
                        </a:rPr>
                        <a:t>Validity</a:t>
                      </a:r>
                      <a:endParaRPr b="0" sz="1100" u="none" cap="none" strike="noStrike">
                        <a:solidFill>
                          <a:schemeClr val="dk1"/>
                        </a:solidFill>
                        <a:latin typeface="Arial"/>
                        <a:ea typeface="Arial"/>
                        <a:cs typeface="Arial"/>
                        <a:sym typeface="Arial"/>
                      </a:endParaRPr>
                    </a:p>
                  </a:txBody>
                  <a:tcPr marT="62100" marB="62100" marR="121500" marL="12150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chemeClr val="dk1"/>
                        </a:buClr>
                        <a:buSzPts val="1200"/>
                        <a:buFont typeface="Arial"/>
                        <a:buNone/>
                      </a:pPr>
                      <a:r>
                        <a:rPr b="0" lang="en-GB" sz="1200" u="none" cap="none" strike="noStrike">
                          <a:solidFill>
                            <a:schemeClr val="dk1"/>
                          </a:solidFill>
                          <a:latin typeface="Arial"/>
                          <a:ea typeface="Arial"/>
                          <a:cs typeface="Arial"/>
                          <a:sym typeface="Arial"/>
                        </a:rPr>
                        <a:t>Single Ride</a:t>
                      </a:r>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chemeClr val="dk1"/>
                        </a:buClr>
                        <a:buSzPts val="1200"/>
                        <a:buFont typeface="Arial"/>
                        <a:buNone/>
                      </a:pPr>
                      <a:r>
                        <a:rPr b="0" lang="en-GB" sz="1200" u="none" cap="none" strike="noStrike">
                          <a:solidFill>
                            <a:schemeClr val="dk1"/>
                          </a:solidFill>
                          <a:latin typeface="Arial"/>
                          <a:ea typeface="Arial"/>
                          <a:cs typeface="Arial"/>
                          <a:sym typeface="Arial"/>
                        </a:rPr>
                        <a:t>24 Hour</a:t>
                      </a:r>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chemeClr val="dk1"/>
                        </a:buClr>
                        <a:buSzPts val="1200"/>
                        <a:buFont typeface="Arial"/>
                        <a:buNone/>
                      </a:pPr>
                      <a:r>
                        <a:rPr b="0" lang="en-GB" sz="1200" u="none" cap="none" strike="noStrike">
                          <a:solidFill>
                            <a:schemeClr val="dk1"/>
                          </a:solidFill>
                          <a:latin typeface="Arial"/>
                          <a:ea typeface="Arial"/>
                          <a:cs typeface="Arial"/>
                          <a:sym typeface="Arial"/>
                        </a:rPr>
                        <a:t>12 Months</a:t>
                      </a:r>
                      <a:endParaRPr b="0"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r>
              <a:tr h="284475">
                <a:tc>
                  <a:txBody>
                    <a:bodyPr/>
                    <a:lstStyle/>
                    <a:p>
                      <a:pPr indent="0" lvl="0" marL="0" marR="0" rtl="0" algn="l">
                        <a:lnSpc>
                          <a:spcPct val="100000"/>
                        </a:lnSpc>
                        <a:spcBef>
                          <a:spcPts val="0"/>
                        </a:spcBef>
                        <a:spcAft>
                          <a:spcPts val="0"/>
                        </a:spcAft>
                        <a:buNone/>
                      </a:pPr>
                      <a:r>
                        <a:rPr lang="en-GB" sz="1100" u="none" cap="none" strike="noStrike">
                          <a:solidFill>
                            <a:schemeClr val="dk1"/>
                          </a:solidFill>
                          <a:latin typeface="Arial"/>
                          <a:ea typeface="Arial"/>
                          <a:cs typeface="Arial"/>
                          <a:sym typeface="Arial"/>
                        </a:rPr>
                        <a:t>Unlimited Rides</a:t>
                      </a:r>
                      <a:endParaRPr sz="1100" u="none" cap="none" strike="noStrike">
                        <a:solidFill>
                          <a:schemeClr val="dk1"/>
                        </a:solidFill>
                        <a:latin typeface="Arial"/>
                        <a:ea typeface="Arial"/>
                        <a:cs typeface="Arial"/>
                        <a:sym typeface="Arial"/>
                      </a:endParaRPr>
                    </a:p>
                  </a:txBody>
                  <a:tcPr marT="62100" marB="62100" marR="121500" marL="12150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r>
              <a:tr h="284475">
                <a:tc>
                  <a:txBody>
                    <a:bodyPr/>
                    <a:lstStyle/>
                    <a:p>
                      <a:pPr indent="0" lvl="0" marL="0" marR="0" rtl="0" algn="l">
                        <a:lnSpc>
                          <a:spcPct val="100000"/>
                        </a:lnSpc>
                        <a:spcBef>
                          <a:spcPts val="0"/>
                        </a:spcBef>
                        <a:spcAft>
                          <a:spcPts val="0"/>
                        </a:spcAft>
                        <a:buNone/>
                      </a:pPr>
                      <a:r>
                        <a:rPr lang="en-GB" sz="1100" u="none" cap="none" strike="noStrike">
                          <a:solidFill>
                            <a:schemeClr val="dk1"/>
                          </a:solidFill>
                          <a:latin typeface="Arial"/>
                          <a:ea typeface="Arial"/>
                          <a:cs typeface="Arial"/>
                          <a:sym typeface="Arial"/>
                        </a:rPr>
                        <a:t>Priority Access</a:t>
                      </a:r>
                      <a:endParaRPr sz="1100" u="none" cap="none" strike="noStrike">
                        <a:solidFill>
                          <a:schemeClr val="dk1"/>
                        </a:solidFill>
                        <a:latin typeface="Arial"/>
                        <a:ea typeface="Arial"/>
                        <a:cs typeface="Arial"/>
                        <a:sym typeface="Arial"/>
                      </a:endParaRPr>
                    </a:p>
                  </a:txBody>
                  <a:tcPr marT="62100" marB="62100" marR="121500" marL="12150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r>
              <a:tr h="284475">
                <a:tc>
                  <a:txBody>
                    <a:bodyPr/>
                    <a:lstStyle/>
                    <a:p>
                      <a:pPr indent="0" lvl="0" marL="0" marR="0" rtl="0" algn="l">
                        <a:lnSpc>
                          <a:spcPct val="100000"/>
                        </a:lnSpc>
                        <a:spcBef>
                          <a:spcPts val="0"/>
                        </a:spcBef>
                        <a:spcAft>
                          <a:spcPts val="0"/>
                        </a:spcAft>
                        <a:buNone/>
                      </a:pPr>
                      <a:r>
                        <a:rPr lang="en-GB" sz="1100" u="none" cap="none" strike="noStrike">
                          <a:solidFill>
                            <a:schemeClr val="dk1"/>
                          </a:solidFill>
                          <a:latin typeface="Arial"/>
                          <a:ea typeface="Arial"/>
                          <a:cs typeface="Arial"/>
                          <a:sym typeface="Arial"/>
                        </a:rPr>
                        <a:t>Advance Reservation</a:t>
                      </a:r>
                      <a:endParaRPr sz="1100" u="none" cap="none" strike="noStrike">
                        <a:solidFill>
                          <a:schemeClr val="dk1"/>
                        </a:solidFill>
                        <a:latin typeface="Arial"/>
                        <a:ea typeface="Arial"/>
                        <a:cs typeface="Arial"/>
                        <a:sym typeface="Arial"/>
                      </a:endParaRPr>
                    </a:p>
                  </a:txBody>
                  <a:tcPr marT="62100" marB="62100" marR="121500" marL="12150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r>
              <a:tr h="284475">
                <a:tc>
                  <a:txBody>
                    <a:bodyPr/>
                    <a:lstStyle/>
                    <a:p>
                      <a:pPr indent="0" lvl="0" marL="0" marR="0" rtl="0" algn="l">
                        <a:lnSpc>
                          <a:spcPct val="100000"/>
                        </a:lnSpc>
                        <a:spcBef>
                          <a:spcPts val="0"/>
                        </a:spcBef>
                        <a:spcAft>
                          <a:spcPts val="0"/>
                        </a:spcAft>
                        <a:buNone/>
                      </a:pPr>
                      <a:r>
                        <a:rPr lang="en-GB" sz="1100" u="none" cap="none" strike="noStrike">
                          <a:solidFill>
                            <a:schemeClr val="dk1"/>
                          </a:solidFill>
                          <a:latin typeface="Arial"/>
                          <a:ea typeface="Arial"/>
                          <a:cs typeface="Arial"/>
                          <a:sym typeface="Arial"/>
                        </a:rPr>
                        <a:t>Track Ride Statistics</a:t>
                      </a:r>
                      <a:endParaRPr sz="1100" u="none" cap="none" strike="noStrike">
                        <a:solidFill>
                          <a:schemeClr val="dk1"/>
                        </a:solidFill>
                        <a:latin typeface="Arial"/>
                        <a:ea typeface="Arial"/>
                        <a:cs typeface="Arial"/>
                        <a:sym typeface="Arial"/>
                      </a:endParaRPr>
                    </a:p>
                  </a:txBody>
                  <a:tcPr marT="62100" marB="62100" marR="121500" marL="12150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r>
              <a:tr h="284475">
                <a:tc>
                  <a:txBody>
                    <a:bodyPr/>
                    <a:lstStyle/>
                    <a:p>
                      <a:pPr indent="0" lvl="0" marL="0" marR="0" rtl="0" algn="l">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Enhanced Customer Support</a:t>
                      </a:r>
                      <a:endParaRPr b="0" sz="1100" u="none" cap="none" strike="noStrike">
                        <a:solidFill>
                          <a:schemeClr val="dk1"/>
                        </a:solidFill>
                        <a:latin typeface="Arial"/>
                        <a:ea typeface="Arial"/>
                        <a:cs typeface="Arial"/>
                        <a:sym typeface="Arial"/>
                      </a:endParaRPr>
                    </a:p>
                  </a:txBody>
                  <a:tcPr marT="62100" marB="62100" marR="121500" marL="12150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r>
              <a:tr h="284475">
                <a:tc>
                  <a:txBody>
                    <a:bodyPr/>
                    <a:lstStyle/>
                    <a:p>
                      <a:pPr indent="0" lvl="0" marL="0" marR="0" rtl="0" algn="l">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Exclusive Partner Offers</a:t>
                      </a:r>
                      <a:endParaRPr sz="1100" u="none" cap="none" strike="noStrike">
                        <a:solidFill>
                          <a:schemeClr val="dk1"/>
                        </a:solidFill>
                        <a:latin typeface="Arial"/>
                        <a:ea typeface="Arial"/>
                        <a:cs typeface="Arial"/>
                        <a:sym typeface="Arial"/>
                      </a:endParaRPr>
                    </a:p>
                  </a:txBody>
                  <a:tcPr marT="62100" marB="62100" marR="121500" marL="12150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62100" marB="62100" marR="121500" marL="12150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12D4E"/>
                    </a:solidFill>
                  </a:tcPr>
                </a:tc>
              </a:tr>
            </a:tbl>
          </a:graphicData>
        </a:graphic>
      </p:graphicFrame>
      <p:sp>
        <p:nvSpPr>
          <p:cNvPr id="902" name="Google Shape;902;p34"/>
          <p:cNvSpPr/>
          <p:nvPr/>
        </p:nvSpPr>
        <p:spPr>
          <a:xfrm>
            <a:off x="3585418" y="2664358"/>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03" name="Google Shape;903;p34"/>
          <p:cNvSpPr/>
          <p:nvPr/>
        </p:nvSpPr>
        <p:spPr>
          <a:xfrm>
            <a:off x="3585418" y="3579352"/>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04" name="Google Shape;904;p34"/>
          <p:cNvSpPr/>
          <p:nvPr/>
        </p:nvSpPr>
        <p:spPr>
          <a:xfrm>
            <a:off x="3585418" y="3894147"/>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05" name="Google Shape;905;p34"/>
          <p:cNvSpPr/>
          <p:nvPr/>
        </p:nvSpPr>
        <p:spPr>
          <a:xfrm>
            <a:off x="3585418" y="4202014"/>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06" name="Google Shape;906;p34"/>
          <p:cNvSpPr/>
          <p:nvPr/>
        </p:nvSpPr>
        <p:spPr>
          <a:xfrm>
            <a:off x="7622288" y="3291799"/>
            <a:ext cx="148601" cy="112506"/>
          </a:xfrm>
          <a:custGeom>
            <a:rect b="b" l="l" r="r" t="t"/>
            <a:pathLst>
              <a:path extrusionOk="0" h="3650" w="4821">
                <a:moveTo>
                  <a:pt x="4377" y="0"/>
                </a:moveTo>
                <a:lnTo>
                  <a:pt x="4411" y="3"/>
                </a:lnTo>
                <a:lnTo>
                  <a:pt x="4445" y="13"/>
                </a:lnTo>
                <a:lnTo>
                  <a:pt x="4478" y="30"/>
                </a:lnTo>
                <a:lnTo>
                  <a:pt x="4507" y="54"/>
                </a:lnTo>
                <a:lnTo>
                  <a:pt x="4767" y="309"/>
                </a:lnTo>
                <a:lnTo>
                  <a:pt x="4790" y="338"/>
                </a:lnTo>
                <a:lnTo>
                  <a:pt x="4808" y="370"/>
                </a:lnTo>
                <a:lnTo>
                  <a:pt x="4818" y="404"/>
                </a:lnTo>
                <a:lnTo>
                  <a:pt x="4821" y="438"/>
                </a:lnTo>
                <a:lnTo>
                  <a:pt x="4818" y="472"/>
                </a:lnTo>
                <a:lnTo>
                  <a:pt x="4808" y="505"/>
                </a:lnTo>
                <a:lnTo>
                  <a:pt x="4790" y="537"/>
                </a:lnTo>
                <a:lnTo>
                  <a:pt x="4767" y="566"/>
                </a:lnTo>
                <a:lnTo>
                  <a:pt x="1800" y="3596"/>
                </a:lnTo>
                <a:lnTo>
                  <a:pt x="1778" y="3615"/>
                </a:lnTo>
                <a:lnTo>
                  <a:pt x="1754" y="3631"/>
                </a:lnTo>
                <a:lnTo>
                  <a:pt x="1729" y="3641"/>
                </a:lnTo>
                <a:lnTo>
                  <a:pt x="1701" y="3649"/>
                </a:lnTo>
                <a:lnTo>
                  <a:pt x="1669" y="3650"/>
                </a:lnTo>
                <a:lnTo>
                  <a:pt x="1638" y="3649"/>
                </a:lnTo>
                <a:lnTo>
                  <a:pt x="1610" y="3641"/>
                </a:lnTo>
                <a:lnTo>
                  <a:pt x="1586" y="3631"/>
                </a:lnTo>
                <a:lnTo>
                  <a:pt x="1562" y="3615"/>
                </a:lnTo>
                <a:lnTo>
                  <a:pt x="1540" y="3596"/>
                </a:lnTo>
                <a:lnTo>
                  <a:pt x="93" y="2062"/>
                </a:lnTo>
                <a:lnTo>
                  <a:pt x="55" y="2008"/>
                </a:lnTo>
                <a:lnTo>
                  <a:pt x="35" y="1983"/>
                </a:lnTo>
                <a:lnTo>
                  <a:pt x="19" y="1957"/>
                </a:lnTo>
                <a:lnTo>
                  <a:pt x="9" y="1930"/>
                </a:lnTo>
                <a:lnTo>
                  <a:pt x="1" y="1903"/>
                </a:lnTo>
                <a:lnTo>
                  <a:pt x="0" y="1879"/>
                </a:lnTo>
                <a:lnTo>
                  <a:pt x="1" y="1855"/>
                </a:lnTo>
                <a:lnTo>
                  <a:pt x="9" y="1829"/>
                </a:lnTo>
                <a:lnTo>
                  <a:pt x="19" y="1802"/>
                </a:lnTo>
                <a:lnTo>
                  <a:pt x="35" y="1776"/>
                </a:lnTo>
                <a:lnTo>
                  <a:pt x="55" y="1752"/>
                </a:lnTo>
                <a:lnTo>
                  <a:pt x="316" y="1497"/>
                </a:lnTo>
                <a:lnTo>
                  <a:pt x="345" y="1472"/>
                </a:lnTo>
                <a:lnTo>
                  <a:pt x="376" y="1455"/>
                </a:lnTo>
                <a:lnTo>
                  <a:pt x="410" y="1445"/>
                </a:lnTo>
                <a:lnTo>
                  <a:pt x="446" y="1442"/>
                </a:lnTo>
                <a:lnTo>
                  <a:pt x="479" y="1445"/>
                </a:lnTo>
                <a:lnTo>
                  <a:pt x="513" y="1455"/>
                </a:lnTo>
                <a:lnTo>
                  <a:pt x="546" y="1472"/>
                </a:lnTo>
                <a:lnTo>
                  <a:pt x="575" y="1497"/>
                </a:lnTo>
                <a:lnTo>
                  <a:pt x="593" y="1514"/>
                </a:lnTo>
                <a:lnTo>
                  <a:pt x="1614" y="2592"/>
                </a:lnTo>
                <a:lnTo>
                  <a:pt x="1633" y="2606"/>
                </a:lnTo>
                <a:lnTo>
                  <a:pt x="1655" y="2616"/>
                </a:lnTo>
                <a:lnTo>
                  <a:pt x="1679" y="2619"/>
                </a:lnTo>
                <a:lnTo>
                  <a:pt x="1701" y="2616"/>
                </a:lnTo>
                <a:lnTo>
                  <a:pt x="1723" y="2606"/>
                </a:lnTo>
                <a:lnTo>
                  <a:pt x="1744" y="2592"/>
                </a:lnTo>
                <a:lnTo>
                  <a:pt x="4228" y="54"/>
                </a:lnTo>
                <a:lnTo>
                  <a:pt x="4247" y="54"/>
                </a:lnTo>
                <a:lnTo>
                  <a:pt x="4277" y="30"/>
                </a:lnTo>
                <a:lnTo>
                  <a:pt x="4309" y="13"/>
                </a:lnTo>
                <a:lnTo>
                  <a:pt x="4343" y="3"/>
                </a:lnTo>
                <a:lnTo>
                  <a:pt x="4377"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07" name="Google Shape;907;p34"/>
          <p:cNvSpPr/>
          <p:nvPr/>
        </p:nvSpPr>
        <p:spPr>
          <a:xfrm>
            <a:off x="7622288" y="2985055"/>
            <a:ext cx="148601" cy="112506"/>
          </a:xfrm>
          <a:custGeom>
            <a:rect b="b" l="l" r="r" t="t"/>
            <a:pathLst>
              <a:path extrusionOk="0" h="3650" w="4821">
                <a:moveTo>
                  <a:pt x="4377" y="0"/>
                </a:moveTo>
                <a:lnTo>
                  <a:pt x="4411" y="3"/>
                </a:lnTo>
                <a:lnTo>
                  <a:pt x="4445" y="13"/>
                </a:lnTo>
                <a:lnTo>
                  <a:pt x="4478" y="30"/>
                </a:lnTo>
                <a:lnTo>
                  <a:pt x="4507" y="54"/>
                </a:lnTo>
                <a:lnTo>
                  <a:pt x="4767" y="309"/>
                </a:lnTo>
                <a:lnTo>
                  <a:pt x="4790" y="338"/>
                </a:lnTo>
                <a:lnTo>
                  <a:pt x="4808" y="370"/>
                </a:lnTo>
                <a:lnTo>
                  <a:pt x="4818" y="404"/>
                </a:lnTo>
                <a:lnTo>
                  <a:pt x="4821" y="438"/>
                </a:lnTo>
                <a:lnTo>
                  <a:pt x="4818" y="472"/>
                </a:lnTo>
                <a:lnTo>
                  <a:pt x="4808" y="505"/>
                </a:lnTo>
                <a:lnTo>
                  <a:pt x="4790" y="537"/>
                </a:lnTo>
                <a:lnTo>
                  <a:pt x="4767" y="566"/>
                </a:lnTo>
                <a:lnTo>
                  <a:pt x="1800" y="3596"/>
                </a:lnTo>
                <a:lnTo>
                  <a:pt x="1778" y="3615"/>
                </a:lnTo>
                <a:lnTo>
                  <a:pt x="1754" y="3631"/>
                </a:lnTo>
                <a:lnTo>
                  <a:pt x="1729" y="3641"/>
                </a:lnTo>
                <a:lnTo>
                  <a:pt x="1701" y="3649"/>
                </a:lnTo>
                <a:lnTo>
                  <a:pt x="1669" y="3650"/>
                </a:lnTo>
                <a:lnTo>
                  <a:pt x="1638" y="3649"/>
                </a:lnTo>
                <a:lnTo>
                  <a:pt x="1610" y="3641"/>
                </a:lnTo>
                <a:lnTo>
                  <a:pt x="1586" y="3631"/>
                </a:lnTo>
                <a:lnTo>
                  <a:pt x="1562" y="3615"/>
                </a:lnTo>
                <a:lnTo>
                  <a:pt x="1540" y="3596"/>
                </a:lnTo>
                <a:lnTo>
                  <a:pt x="93" y="2062"/>
                </a:lnTo>
                <a:lnTo>
                  <a:pt x="55" y="2008"/>
                </a:lnTo>
                <a:lnTo>
                  <a:pt x="35" y="1983"/>
                </a:lnTo>
                <a:lnTo>
                  <a:pt x="19" y="1957"/>
                </a:lnTo>
                <a:lnTo>
                  <a:pt x="9" y="1930"/>
                </a:lnTo>
                <a:lnTo>
                  <a:pt x="1" y="1903"/>
                </a:lnTo>
                <a:lnTo>
                  <a:pt x="0" y="1879"/>
                </a:lnTo>
                <a:lnTo>
                  <a:pt x="1" y="1855"/>
                </a:lnTo>
                <a:lnTo>
                  <a:pt x="9" y="1829"/>
                </a:lnTo>
                <a:lnTo>
                  <a:pt x="19" y="1802"/>
                </a:lnTo>
                <a:lnTo>
                  <a:pt x="35" y="1776"/>
                </a:lnTo>
                <a:lnTo>
                  <a:pt x="55" y="1752"/>
                </a:lnTo>
                <a:lnTo>
                  <a:pt x="316" y="1497"/>
                </a:lnTo>
                <a:lnTo>
                  <a:pt x="345" y="1472"/>
                </a:lnTo>
                <a:lnTo>
                  <a:pt x="376" y="1455"/>
                </a:lnTo>
                <a:lnTo>
                  <a:pt x="410" y="1445"/>
                </a:lnTo>
                <a:lnTo>
                  <a:pt x="446" y="1442"/>
                </a:lnTo>
                <a:lnTo>
                  <a:pt x="479" y="1445"/>
                </a:lnTo>
                <a:lnTo>
                  <a:pt x="513" y="1455"/>
                </a:lnTo>
                <a:lnTo>
                  <a:pt x="546" y="1472"/>
                </a:lnTo>
                <a:lnTo>
                  <a:pt x="575" y="1497"/>
                </a:lnTo>
                <a:lnTo>
                  <a:pt x="593" y="1514"/>
                </a:lnTo>
                <a:lnTo>
                  <a:pt x="1614" y="2592"/>
                </a:lnTo>
                <a:lnTo>
                  <a:pt x="1633" y="2606"/>
                </a:lnTo>
                <a:lnTo>
                  <a:pt x="1655" y="2616"/>
                </a:lnTo>
                <a:lnTo>
                  <a:pt x="1679" y="2619"/>
                </a:lnTo>
                <a:lnTo>
                  <a:pt x="1701" y="2616"/>
                </a:lnTo>
                <a:lnTo>
                  <a:pt x="1723" y="2606"/>
                </a:lnTo>
                <a:lnTo>
                  <a:pt x="1744" y="2592"/>
                </a:lnTo>
                <a:lnTo>
                  <a:pt x="4228" y="54"/>
                </a:lnTo>
                <a:lnTo>
                  <a:pt x="4247" y="54"/>
                </a:lnTo>
                <a:lnTo>
                  <a:pt x="4277" y="30"/>
                </a:lnTo>
                <a:lnTo>
                  <a:pt x="4309" y="13"/>
                </a:lnTo>
                <a:lnTo>
                  <a:pt x="4343" y="3"/>
                </a:lnTo>
                <a:lnTo>
                  <a:pt x="4377"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08" name="Google Shape;908;p34"/>
          <p:cNvSpPr/>
          <p:nvPr/>
        </p:nvSpPr>
        <p:spPr>
          <a:xfrm>
            <a:off x="7622288" y="3598543"/>
            <a:ext cx="148601" cy="112506"/>
          </a:xfrm>
          <a:custGeom>
            <a:rect b="b" l="l" r="r" t="t"/>
            <a:pathLst>
              <a:path extrusionOk="0" h="3650" w="4821">
                <a:moveTo>
                  <a:pt x="4377" y="0"/>
                </a:moveTo>
                <a:lnTo>
                  <a:pt x="4411" y="3"/>
                </a:lnTo>
                <a:lnTo>
                  <a:pt x="4445" y="13"/>
                </a:lnTo>
                <a:lnTo>
                  <a:pt x="4478" y="30"/>
                </a:lnTo>
                <a:lnTo>
                  <a:pt x="4507" y="54"/>
                </a:lnTo>
                <a:lnTo>
                  <a:pt x="4767" y="309"/>
                </a:lnTo>
                <a:lnTo>
                  <a:pt x="4790" y="338"/>
                </a:lnTo>
                <a:lnTo>
                  <a:pt x="4808" y="370"/>
                </a:lnTo>
                <a:lnTo>
                  <a:pt x="4818" y="404"/>
                </a:lnTo>
                <a:lnTo>
                  <a:pt x="4821" y="438"/>
                </a:lnTo>
                <a:lnTo>
                  <a:pt x="4818" y="472"/>
                </a:lnTo>
                <a:lnTo>
                  <a:pt x="4808" y="505"/>
                </a:lnTo>
                <a:lnTo>
                  <a:pt x="4790" y="537"/>
                </a:lnTo>
                <a:lnTo>
                  <a:pt x="4767" y="566"/>
                </a:lnTo>
                <a:lnTo>
                  <a:pt x="1800" y="3596"/>
                </a:lnTo>
                <a:lnTo>
                  <a:pt x="1778" y="3615"/>
                </a:lnTo>
                <a:lnTo>
                  <a:pt x="1754" y="3631"/>
                </a:lnTo>
                <a:lnTo>
                  <a:pt x="1729" y="3641"/>
                </a:lnTo>
                <a:lnTo>
                  <a:pt x="1701" y="3649"/>
                </a:lnTo>
                <a:lnTo>
                  <a:pt x="1669" y="3650"/>
                </a:lnTo>
                <a:lnTo>
                  <a:pt x="1638" y="3649"/>
                </a:lnTo>
                <a:lnTo>
                  <a:pt x="1610" y="3641"/>
                </a:lnTo>
                <a:lnTo>
                  <a:pt x="1586" y="3631"/>
                </a:lnTo>
                <a:lnTo>
                  <a:pt x="1562" y="3615"/>
                </a:lnTo>
                <a:lnTo>
                  <a:pt x="1540" y="3596"/>
                </a:lnTo>
                <a:lnTo>
                  <a:pt x="93" y="2062"/>
                </a:lnTo>
                <a:lnTo>
                  <a:pt x="55" y="2008"/>
                </a:lnTo>
                <a:lnTo>
                  <a:pt x="35" y="1983"/>
                </a:lnTo>
                <a:lnTo>
                  <a:pt x="19" y="1957"/>
                </a:lnTo>
                <a:lnTo>
                  <a:pt x="9" y="1930"/>
                </a:lnTo>
                <a:lnTo>
                  <a:pt x="1" y="1903"/>
                </a:lnTo>
                <a:lnTo>
                  <a:pt x="0" y="1879"/>
                </a:lnTo>
                <a:lnTo>
                  <a:pt x="1" y="1855"/>
                </a:lnTo>
                <a:lnTo>
                  <a:pt x="9" y="1829"/>
                </a:lnTo>
                <a:lnTo>
                  <a:pt x="19" y="1802"/>
                </a:lnTo>
                <a:lnTo>
                  <a:pt x="35" y="1776"/>
                </a:lnTo>
                <a:lnTo>
                  <a:pt x="55" y="1752"/>
                </a:lnTo>
                <a:lnTo>
                  <a:pt x="316" y="1497"/>
                </a:lnTo>
                <a:lnTo>
                  <a:pt x="345" y="1472"/>
                </a:lnTo>
                <a:lnTo>
                  <a:pt x="376" y="1455"/>
                </a:lnTo>
                <a:lnTo>
                  <a:pt x="410" y="1445"/>
                </a:lnTo>
                <a:lnTo>
                  <a:pt x="446" y="1442"/>
                </a:lnTo>
                <a:lnTo>
                  <a:pt x="479" y="1445"/>
                </a:lnTo>
                <a:lnTo>
                  <a:pt x="513" y="1455"/>
                </a:lnTo>
                <a:lnTo>
                  <a:pt x="546" y="1472"/>
                </a:lnTo>
                <a:lnTo>
                  <a:pt x="575" y="1497"/>
                </a:lnTo>
                <a:lnTo>
                  <a:pt x="593" y="1514"/>
                </a:lnTo>
                <a:lnTo>
                  <a:pt x="1614" y="2592"/>
                </a:lnTo>
                <a:lnTo>
                  <a:pt x="1633" y="2606"/>
                </a:lnTo>
                <a:lnTo>
                  <a:pt x="1655" y="2616"/>
                </a:lnTo>
                <a:lnTo>
                  <a:pt x="1679" y="2619"/>
                </a:lnTo>
                <a:lnTo>
                  <a:pt x="1701" y="2616"/>
                </a:lnTo>
                <a:lnTo>
                  <a:pt x="1723" y="2606"/>
                </a:lnTo>
                <a:lnTo>
                  <a:pt x="1744" y="2592"/>
                </a:lnTo>
                <a:lnTo>
                  <a:pt x="4228" y="54"/>
                </a:lnTo>
                <a:lnTo>
                  <a:pt x="4247" y="54"/>
                </a:lnTo>
                <a:lnTo>
                  <a:pt x="4277" y="30"/>
                </a:lnTo>
                <a:lnTo>
                  <a:pt x="4309" y="13"/>
                </a:lnTo>
                <a:lnTo>
                  <a:pt x="4343" y="3"/>
                </a:lnTo>
                <a:lnTo>
                  <a:pt x="4377"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09" name="Google Shape;909;p34"/>
          <p:cNvSpPr/>
          <p:nvPr/>
        </p:nvSpPr>
        <p:spPr>
          <a:xfrm>
            <a:off x="7622288" y="3905287"/>
            <a:ext cx="148601" cy="112506"/>
          </a:xfrm>
          <a:custGeom>
            <a:rect b="b" l="l" r="r" t="t"/>
            <a:pathLst>
              <a:path extrusionOk="0" h="3650" w="4821">
                <a:moveTo>
                  <a:pt x="4377" y="0"/>
                </a:moveTo>
                <a:lnTo>
                  <a:pt x="4411" y="3"/>
                </a:lnTo>
                <a:lnTo>
                  <a:pt x="4445" y="13"/>
                </a:lnTo>
                <a:lnTo>
                  <a:pt x="4478" y="30"/>
                </a:lnTo>
                <a:lnTo>
                  <a:pt x="4507" y="54"/>
                </a:lnTo>
                <a:lnTo>
                  <a:pt x="4767" y="309"/>
                </a:lnTo>
                <a:lnTo>
                  <a:pt x="4790" y="338"/>
                </a:lnTo>
                <a:lnTo>
                  <a:pt x="4808" y="370"/>
                </a:lnTo>
                <a:lnTo>
                  <a:pt x="4818" y="404"/>
                </a:lnTo>
                <a:lnTo>
                  <a:pt x="4821" y="438"/>
                </a:lnTo>
                <a:lnTo>
                  <a:pt x="4818" y="472"/>
                </a:lnTo>
                <a:lnTo>
                  <a:pt x="4808" y="505"/>
                </a:lnTo>
                <a:lnTo>
                  <a:pt x="4790" y="537"/>
                </a:lnTo>
                <a:lnTo>
                  <a:pt x="4767" y="566"/>
                </a:lnTo>
                <a:lnTo>
                  <a:pt x="1800" y="3596"/>
                </a:lnTo>
                <a:lnTo>
                  <a:pt x="1778" y="3615"/>
                </a:lnTo>
                <a:lnTo>
                  <a:pt x="1754" y="3631"/>
                </a:lnTo>
                <a:lnTo>
                  <a:pt x="1729" y="3641"/>
                </a:lnTo>
                <a:lnTo>
                  <a:pt x="1701" y="3649"/>
                </a:lnTo>
                <a:lnTo>
                  <a:pt x="1669" y="3650"/>
                </a:lnTo>
                <a:lnTo>
                  <a:pt x="1638" y="3649"/>
                </a:lnTo>
                <a:lnTo>
                  <a:pt x="1610" y="3641"/>
                </a:lnTo>
                <a:lnTo>
                  <a:pt x="1586" y="3631"/>
                </a:lnTo>
                <a:lnTo>
                  <a:pt x="1562" y="3615"/>
                </a:lnTo>
                <a:lnTo>
                  <a:pt x="1540" y="3596"/>
                </a:lnTo>
                <a:lnTo>
                  <a:pt x="93" y="2062"/>
                </a:lnTo>
                <a:lnTo>
                  <a:pt x="55" y="2008"/>
                </a:lnTo>
                <a:lnTo>
                  <a:pt x="35" y="1983"/>
                </a:lnTo>
                <a:lnTo>
                  <a:pt x="19" y="1957"/>
                </a:lnTo>
                <a:lnTo>
                  <a:pt x="9" y="1930"/>
                </a:lnTo>
                <a:lnTo>
                  <a:pt x="1" y="1903"/>
                </a:lnTo>
                <a:lnTo>
                  <a:pt x="0" y="1879"/>
                </a:lnTo>
                <a:lnTo>
                  <a:pt x="1" y="1855"/>
                </a:lnTo>
                <a:lnTo>
                  <a:pt x="9" y="1829"/>
                </a:lnTo>
                <a:lnTo>
                  <a:pt x="19" y="1802"/>
                </a:lnTo>
                <a:lnTo>
                  <a:pt x="35" y="1776"/>
                </a:lnTo>
                <a:lnTo>
                  <a:pt x="55" y="1752"/>
                </a:lnTo>
                <a:lnTo>
                  <a:pt x="316" y="1497"/>
                </a:lnTo>
                <a:lnTo>
                  <a:pt x="345" y="1472"/>
                </a:lnTo>
                <a:lnTo>
                  <a:pt x="376" y="1455"/>
                </a:lnTo>
                <a:lnTo>
                  <a:pt x="410" y="1445"/>
                </a:lnTo>
                <a:lnTo>
                  <a:pt x="446" y="1442"/>
                </a:lnTo>
                <a:lnTo>
                  <a:pt x="479" y="1445"/>
                </a:lnTo>
                <a:lnTo>
                  <a:pt x="513" y="1455"/>
                </a:lnTo>
                <a:lnTo>
                  <a:pt x="546" y="1472"/>
                </a:lnTo>
                <a:lnTo>
                  <a:pt x="575" y="1497"/>
                </a:lnTo>
                <a:lnTo>
                  <a:pt x="593" y="1514"/>
                </a:lnTo>
                <a:lnTo>
                  <a:pt x="1614" y="2592"/>
                </a:lnTo>
                <a:lnTo>
                  <a:pt x="1633" y="2606"/>
                </a:lnTo>
                <a:lnTo>
                  <a:pt x="1655" y="2616"/>
                </a:lnTo>
                <a:lnTo>
                  <a:pt x="1679" y="2619"/>
                </a:lnTo>
                <a:lnTo>
                  <a:pt x="1701" y="2616"/>
                </a:lnTo>
                <a:lnTo>
                  <a:pt x="1723" y="2606"/>
                </a:lnTo>
                <a:lnTo>
                  <a:pt x="1744" y="2592"/>
                </a:lnTo>
                <a:lnTo>
                  <a:pt x="4228" y="54"/>
                </a:lnTo>
                <a:lnTo>
                  <a:pt x="4247" y="54"/>
                </a:lnTo>
                <a:lnTo>
                  <a:pt x="4277" y="30"/>
                </a:lnTo>
                <a:lnTo>
                  <a:pt x="4309" y="13"/>
                </a:lnTo>
                <a:lnTo>
                  <a:pt x="4343" y="3"/>
                </a:lnTo>
                <a:lnTo>
                  <a:pt x="4377"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10" name="Google Shape;910;p34"/>
          <p:cNvSpPr/>
          <p:nvPr/>
        </p:nvSpPr>
        <p:spPr>
          <a:xfrm>
            <a:off x="7622288" y="4212031"/>
            <a:ext cx="148601" cy="112506"/>
          </a:xfrm>
          <a:custGeom>
            <a:rect b="b" l="l" r="r" t="t"/>
            <a:pathLst>
              <a:path extrusionOk="0" h="3650" w="4821">
                <a:moveTo>
                  <a:pt x="4377" y="0"/>
                </a:moveTo>
                <a:lnTo>
                  <a:pt x="4411" y="3"/>
                </a:lnTo>
                <a:lnTo>
                  <a:pt x="4445" y="13"/>
                </a:lnTo>
                <a:lnTo>
                  <a:pt x="4478" y="30"/>
                </a:lnTo>
                <a:lnTo>
                  <a:pt x="4507" y="54"/>
                </a:lnTo>
                <a:lnTo>
                  <a:pt x="4767" y="309"/>
                </a:lnTo>
                <a:lnTo>
                  <a:pt x="4790" y="338"/>
                </a:lnTo>
                <a:lnTo>
                  <a:pt x="4808" y="370"/>
                </a:lnTo>
                <a:lnTo>
                  <a:pt x="4818" y="404"/>
                </a:lnTo>
                <a:lnTo>
                  <a:pt x="4821" y="438"/>
                </a:lnTo>
                <a:lnTo>
                  <a:pt x="4818" y="472"/>
                </a:lnTo>
                <a:lnTo>
                  <a:pt x="4808" y="505"/>
                </a:lnTo>
                <a:lnTo>
                  <a:pt x="4790" y="537"/>
                </a:lnTo>
                <a:lnTo>
                  <a:pt x="4767" y="566"/>
                </a:lnTo>
                <a:lnTo>
                  <a:pt x="1800" y="3596"/>
                </a:lnTo>
                <a:lnTo>
                  <a:pt x="1778" y="3615"/>
                </a:lnTo>
                <a:lnTo>
                  <a:pt x="1754" y="3631"/>
                </a:lnTo>
                <a:lnTo>
                  <a:pt x="1729" y="3641"/>
                </a:lnTo>
                <a:lnTo>
                  <a:pt x="1701" y="3649"/>
                </a:lnTo>
                <a:lnTo>
                  <a:pt x="1669" y="3650"/>
                </a:lnTo>
                <a:lnTo>
                  <a:pt x="1638" y="3649"/>
                </a:lnTo>
                <a:lnTo>
                  <a:pt x="1610" y="3641"/>
                </a:lnTo>
                <a:lnTo>
                  <a:pt x="1586" y="3631"/>
                </a:lnTo>
                <a:lnTo>
                  <a:pt x="1562" y="3615"/>
                </a:lnTo>
                <a:lnTo>
                  <a:pt x="1540" y="3596"/>
                </a:lnTo>
                <a:lnTo>
                  <a:pt x="93" y="2062"/>
                </a:lnTo>
                <a:lnTo>
                  <a:pt x="55" y="2008"/>
                </a:lnTo>
                <a:lnTo>
                  <a:pt x="35" y="1983"/>
                </a:lnTo>
                <a:lnTo>
                  <a:pt x="19" y="1957"/>
                </a:lnTo>
                <a:lnTo>
                  <a:pt x="9" y="1930"/>
                </a:lnTo>
                <a:lnTo>
                  <a:pt x="1" y="1903"/>
                </a:lnTo>
                <a:lnTo>
                  <a:pt x="0" y="1879"/>
                </a:lnTo>
                <a:lnTo>
                  <a:pt x="1" y="1855"/>
                </a:lnTo>
                <a:lnTo>
                  <a:pt x="9" y="1829"/>
                </a:lnTo>
                <a:lnTo>
                  <a:pt x="19" y="1802"/>
                </a:lnTo>
                <a:lnTo>
                  <a:pt x="35" y="1776"/>
                </a:lnTo>
                <a:lnTo>
                  <a:pt x="55" y="1752"/>
                </a:lnTo>
                <a:lnTo>
                  <a:pt x="316" y="1497"/>
                </a:lnTo>
                <a:lnTo>
                  <a:pt x="345" y="1472"/>
                </a:lnTo>
                <a:lnTo>
                  <a:pt x="376" y="1455"/>
                </a:lnTo>
                <a:lnTo>
                  <a:pt x="410" y="1445"/>
                </a:lnTo>
                <a:lnTo>
                  <a:pt x="446" y="1442"/>
                </a:lnTo>
                <a:lnTo>
                  <a:pt x="479" y="1445"/>
                </a:lnTo>
                <a:lnTo>
                  <a:pt x="513" y="1455"/>
                </a:lnTo>
                <a:lnTo>
                  <a:pt x="546" y="1472"/>
                </a:lnTo>
                <a:lnTo>
                  <a:pt x="575" y="1497"/>
                </a:lnTo>
                <a:lnTo>
                  <a:pt x="593" y="1514"/>
                </a:lnTo>
                <a:lnTo>
                  <a:pt x="1614" y="2592"/>
                </a:lnTo>
                <a:lnTo>
                  <a:pt x="1633" y="2606"/>
                </a:lnTo>
                <a:lnTo>
                  <a:pt x="1655" y="2616"/>
                </a:lnTo>
                <a:lnTo>
                  <a:pt x="1679" y="2619"/>
                </a:lnTo>
                <a:lnTo>
                  <a:pt x="1701" y="2616"/>
                </a:lnTo>
                <a:lnTo>
                  <a:pt x="1723" y="2606"/>
                </a:lnTo>
                <a:lnTo>
                  <a:pt x="1744" y="2592"/>
                </a:lnTo>
                <a:lnTo>
                  <a:pt x="4228" y="54"/>
                </a:lnTo>
                <a:lnTo>
                  <a:pt x="4247" y="54"/>
                </a:lnTo>
                <a:lnTo>
                  <a:pt x="4277" y="30"/>
                </a:lnTo>
                <a:lnTo>
                  <a:pt x="4309" y="13"/>
                </a:lnTo>
                <a:lnTo>
                  <a:pt x="4343" y="3"/>
                </a:lnTo>
                <a:lnTo>
                  <a:pt x="4377"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11" name="Google Shape;911;p34"/>
          <p:cNvSpPr/>
          <p:nvPr/>
        </p:nvSpPr>
        <p:spPr>
          <a:xfrm>
            <a:off x="7622288" y="2678311"/>
            <a:ext cx="148601" cy="112506"/>
          </a:xfrm>
          <a:custGeom>
            <a:rect b="b" l="l" r="r" t="t"/>
            <a:pathLst>
              <a:path extrusionOk="0" h="3650" w="4821">
                <a:moveTo>
                  <a:pt x="4377" y="0"/>
                </a:moveTo>
                <a:lnTo>
                  <a:pt x="4411" y="3"/>
                </a:lnTo>
                <a:lnTo>
                  <a:pt x="4445" y="13"/>
                </a:lnTo>
                <a:lnTo>
                  <a:pt x="4478" y="30"/>
                </a:lnTo>
                <a:lnTo>
                  <a:pt x="4507" y="54"/>
                </a:lnTo>
                <a:lnTo>
                  <a:pt x="4767" y="309"/>
                </a:lnTo>
                <a:lnTo>
                  <a:pt x="4790" y="338"/>
                </a:lnTo>
                <a:lnTo>
                  <a:pt x="4808" y="370"/>
                </a:lnTo>
                <a:lnTo>
                  <a:pt x="4818" y="404"/>
                </a:lnTo>
                <a:lnTo>
                  <a:pt x="4821" y="438"/>
                </a:lnTo>
                <a:lnTo>
                  <a:pt x="4818" y="472"/>
                </a:lnTo>
                <a:lnTo>
                  <a:pt x="4808" y="505"/>
                </a:lnTo>
                <a:lnTo>
                  <a:pt x="4790" y="537"/>
                </a:lnTo>
                <a:lnTo>
                  <a:pt x="4767" y="566"/>
                </a:lnTo>
                <a:lnTo>
                  <a:pt x="1800" y="3596"/>
                </a:lnTo>
                <a:lnTo>
                  <a:pt x="1778" y="3615"/>
                </a:lnTo>
                <a:lnTo>
                  <a:pt x="1754" y="3631"/>
                </a:lnTo>
                <a:lnTo>
                  <a:pt x="1729" y="3641"/>
                </a:lnTo>
                <a:lnTo>
                  <a:pt x="1701" y="3649"/>
                </a:lnTo>
                <a:lnTo>
                  <a:pt x="1669" y="3650"/>
                </a:lnTo>
                <a:lnTo>
                  <a:pt x="1638" y="3649"/>
                </a:lnTo>
                <a:lnTo>
                  <a:pt x="1610" y="3641"/>
                </a:lnTo>
                <a:lnTo>
                  <a:pt x="1586" y="3631"/>
                </a:lnTo>
                <a:lnTo>
                  <a:pt x="1562" y="3615"/>
                </a:lnTo>
                <a:lnTo>
                  <a:pt x="1540" y="3596"/>
                </a:lnTo>
                <a:lnTo>
                  <a:pt x="93" y="2062"/>
                </a:lnTo>
                <a:lnTo>
                  <a:pt x="55" y="2008"/>
                </a:lnTo>
                <a:lnTo>
                  <a:pt x="35" y="1983"/>
                </a:lnTo>
                <a:lnTo>
                  <a:pt x="19" y="1957"/>
                </a:lnTo>
                <a:lnTo>
                  <a:pt x="9" y="1930"/>
                </a:lnTo>
                <a:lnTo>
                  <a:pt x="1" y="1903"/>
                </a:lnTo>
                <a:lnTo>
                  <a:pt x="0" y="1879"/>
                </a:lnTo>
                <a:lnTo>
                  <a:pt x="1" y="1855"/>
                </a:lnTo>
                <a:lnTo>
                  <a:pt x="9" y="1829"/>
                </a:lnTo>
                <a:lnTo>
                  <a:pt x="19" y="1802"/>
                </a:lnTo>
                <a:lnTo>
                  <a:pt x="35" y="1776"/>
                </a:lnTo>
                <a:lnTo>
                  <a:pt x="55" y="1752"/>
                </a:lnTo>
                <a:lnTo>
                  <a:pt x="316" y="1497"/>
                </a:lnTo>
                <a:lnTo>
                  <a:pt x="345" y="1472"/>
                </a:lnTo>
                <a:lnTo>
                  <a:pt x="376" y="1455"/>
                </a:lnTo>
                <a:lnTo>
                  <a:pt x="410" y="1445"/>
                </a:lnTo>
                <a:lnTo>
                  <a:pt x="446" y="1442"/>
                </a:lnTo>
                <a:lnTo>
                  <a:pt x="479" y="1445"/>
                </a:lnTo>
                <a:lnTo>
                  <a:pt x="513" y="1455"/>
                </a:lnTo>
                <a:lnTo>
                  <a:pt x="546" y="1472"/>
                </a:lnTo>
                <a:lnTo>
                  <a:pt x="575" y="1497"/>
                </a:lnTo>
                <a:lnTo>
                  <a:pt x="593" y="1514"/>
                </a:lnTo>
                <a:lnTo>
                  <a:pt x="1614" y="2592"/>
                </a:lnTo>
                <a:lnTo>
                  <a:pt x="1633" y="2606"/>
                </a:lnTo>
                <a:lnTo>
                  <a:pt x="1655" y="2616"/>
                </a:lnTo>
                <a:lnTo>
                  <a:pt x="1679" y="2619"/>
                </a:lnTo>
                <a:lnTo>
                  <a:pt x="1701" y="2616"/>
                </a:lnTo>
                <a:lnTo>
                  <a:pt x="1723" y="2606"/>
                </a:lnTo>
                <a:lnTo>
                  <a:pt x="1744" y="2592"/>
                </a:lnTo>
                <a:lnTo>
                  <a:pt x="4228" y="54"/>
                </a:lnTo>
                <a:lnTo>
                  <a:pt x="4247" y="54"/>
                </a:lnTo>
                <a:lnTo>
                  <a:pt x="4277" y="30"/>
                </a:lnTo>
                <a:lnTo>
                  <a:pt x="4309" y="13"/>
                </a:lnTo>
                <a:lnTo>
                  <a:pt x="4343" y="3"/>
                </a:lnTo>
                <a:lnTo>
                  <a:pt x="4377"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12" name="Google Shape;912;p34"/>
          <p:cNvSpPr/>
          <p:nvPr/>
        </p:nvSpPr>
        <p:spPr>
          <a:xfrm>
            <a:off x="5627233" y="2678311"/>
            <a:ext cx="148601" cy="112506"/>
          </a:xfrm>
          <a:custGeom>
            <a:rect b="b" l="l" r="r" t="t"/>
            <a:pathLst>
              <a:path extrusionOk="0" h="3650" w="4821">
                <a:moveTo>
                  <a:pt x="4377" y="0"/>
                </a:moveTo>
                <a:lnTo>
                  <a:pt x="4411" y="3"/>
                </a:lnTo>
                <a:lnTo>
                  <a:pt x="4445" y="13"/>
                </a:lnTo>
                <a:lnTo>
                  <a:pt x="4478" y="30"/>
                </a:lnTo>
                <a:lnTo>
                  <a:pt x="4507" y="54"/>
                </a:lnTo>
                <a:lnTo>
                  <a:pt x="4767" y="309"/>
                </a:lnTo>
                <a:lnTo>
                  <a:pt x="4790" y="338"/>
                </a:lnTo>
                <a:lnTo>
                  <a:pt x="4808" y="370"/>
                </a:lnTo>
                <a:lnTo>
                  <a:pt x="4818" y="404"/>
                </a:lnTo>
                <a:lnTo>
                  <a:pt x="4821" y="438"/>
                </a:lnTo>
                <a:lnTo>
                  <a:pt x="4818" y="472"/>
                </a:lnTo>
                <a:lnTo>
                  <a:pt x="4808" y="505"/>
                </a:lnTo>
                <a:lnTo>
                  <a:pt x="4790" y="537"/>
                </a:lnTo>
                <a:lnTo>
                  <a:pt x="4767" y="566"/>
                </a:lnTo>
                <a:lnTo>
                  <a:pt x="1800" y="3596"/>
                </a:lnTo>
                <a:lnTo>
                  <a:pt x="1778" y="3615"/>
                </a:lnTo>
                <a:lnTo>
                  <a:pt x="1754" y="3631"/>
                </a:lnTo>
                <a:lnTo>
                  <a:pt x="1729" y="3641"/>
                </a:lnTo>
                <a:lnTo>
                  <a:pt x="1701" y="3649"/>
                </a:lnTo>
                <a:lnTo>
                  <a:pt x="1669" y="3650"/>
                </a:lnTo>
                <a:lnTo>
                  <a:pt x="1638" y="3649"/>
                </a:lnTo>
                <a:lnTo>
                  <a:pt x="1610" y="3641"/>
                </a:lnTo>
                <a:lnTo>
                  <a:pt x="1586" y="3631"/>
                </a:lnTo>
                <a:lnTo>
                  <a:pt x="1562" y="3615"/>
                </a:lnTo>
                <a:lnTo>
                  <a:pt x="1540" y="3596"/>
                </a:lnTo>
                <a:lnTo>
                  <a:pt x="93" y="2062"/>
                </a:lnTo>
                <a:lnTo>
                  <a:pt x="55" y="2008"/>
                </a:lnTo>
                <a:lnTo>
                  <a:pt x="35" y="1983"/>
                </a:lnTo>
                <a:lnTo>
                  <a:pt x="19" y="1957"/>
                </a:lnTo>
                <a:lnTo>
                  <a:pt x="9" y="1930"/>
                </a:lnTo>
                <a:lnTo>
                  <a:pt x="1" y="1903"/>
                </a:lnTo>
                <a:lnTo>
                  <a:pt x="0" y="1879"/>
                </a:lnTo>
                <a:lnTo>
                  <a:pt x="1" y="1855"/>
                </a:lnTo>
                <a:lnTo>
                  <a:pt x="9" y="1829"/>
                </a:lnTo>
                <a:lnTo>
                  <a:pt x="19" y="1802"/>
                </a:lnTo>
                <a:lnTo>
                  <a:pt x="35" y="1776"/>
                </a:lnTo>
                <a:lnTo>
                  <a:pt x="55" y="1752"/>
                </a:lnTo>
                <a:lnTo>
                  <a:pt x="316" y="1497"/>
                </a:lnTo>
                <a:lnTo>
                  <a:pt x="345" y="1472"/>
                </a:lnTo>
                <a:lnTo>
                  <a:pt x="376" y="1455"/>
                </a:lnTo>
                <a:lnTo>
                  <a:pt x="410" y="1445"/>
                </a:lnTo>
                <a:lnTo>
                  <a:pt x="446" y="1442"/>
                </a:lnTo>
                <a:lnTo>
                  <a:pt x="479" y="1445"/>
                </a:lnTo>
                <a:lnTo>
                  <a:pt x="513" y="1455"/>
                </a:lnTo>
                <a:lnTo>
                  <a:pt x="546" y="1472"/>
                </a:lnTo>
                <a:lnTo>
                  <a:pt x="575" y="1497"/>
                </a:lnTo>
                <a:lnTo>
                  <a:pt x="593" y="1514"/>
                </a:lnTo>
                <a:lnTo>
                  <a:pt x="1614" y="2592"/>
                </a:lnTo>
                <a:lnTo>
                  <a:pt x="1633" y="2606"/>
                </a:lnTo>
                <a:lnTo>
                  <a:pt x="1655" y="2616"/>
                </a:lnTo>
                <a:lnTo>
                  <a:pt x="1679" y="2619"/>
                </a:lnTo>
                <a:lnTo>
                  <a:pt x="1701" y="2616"/>
                </a:lnTo>
                <a:lnTo>
                  <a:pt x="1723" y="2606"/>
                </a:lnTo>
                <a:lnTo>
                  <a:pt x="1744" y="2592"/>
                </a:lnTo>
                <a:lnTo>
                  <a:pt x="4228" y="54"/>
                </a:lnTo>
                <a:lnTo>
                  <a:pt x="4247" y="54"/>
                </a:lnTo>
                <a:lnTo>
                  <a:pt x="4277" y="30"/>
                </a:lnTo>
                <a:lnTo>
                  <a:pt x="4309" y="13"/>
                </a:lnTo>
                <a:lnTo>
                  <a:pt x="4343" y="3"/>
                </a:lnTo>
                <a:lnTo>
                  <a:pt x="4377"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13" name="Google Shape;913;p34"/>
          <p:cNvSpPr/>
          <p:nvPr/>
        </p:nvSpPr>
        <p:spPr>
          <a:xfrm>
            <a:off x="5642818" y="3591015"/>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14" name="Google Shape;914;p34"/>
          <p:cNvSpPr/>
          <p:nvPr/>
        </p:nvSpPr>
        <p:spPr>
          <a:xfrm>
            <a:off x="5642818" y="3283911"/>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15" name="Google Shape;915;p34"/>
          <p:cNvSpPr/>
          <p:nvPr/>
        </p:nvSpPr>
        <p:spPr>
          <a:xfrm rot="5400000">
            <a:off x="2983871" y="469380"/>
            <a:ext cx="1456661" cy="1935621"/>
          </a:xfrm>
          <a:prstGeom prst="homePlate">
            <a:avLst>
              <a:gd fmla="val 27364" name="adj"/>
            </a:avLst>
          </a:prstGeom>
          <a:solidFill>
            <a:srgbClr val="BDC3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Barlow"/>
              <a:ea typeface="Barlow"/>
              <a:cs typeface="Barlow"/>
              <a:sym typeface="Barlow"/>
            </a:endParaRPr>
          </a:p>
        </p:txBody>
      </p:sp>
      <p:sp>
        <p:nvSpPr>
          <p:cNvPr id="916" name="Google Shape;916;p34"/>
          <p:cNvSpPr/>
          <p:nvPr/>
        </p:nvSpPr>
        <p:spPr>
          <a:xfrm rot="5400000">
            <a:off x="4967269" y="469380"/>
            <a:ext cx="1456661" cy="1935621"/>
          </a:xfrm>
          <a:prstGeom prst="homePlate">
            <a:avLst>
              <a:gd fmla="val 27364" name="adj"/>
            </a:avLst>
          </a:prstGeom>
          <a:solidFill>
            <a:srgbClr val="9BA4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Barlow"/>
              <a:ea typeface="Barlow"/>
              <a:cs typeface="Barlow"/>
              <a:sym typeface="Barlow"/>
            </a:endParaRPr>
          </a:p>
        </p:txBody>
      </p:sp>
      <p:sp>
        <p:nvSpPr>
          <p:cNvPr id="917" name="Google Shape;917;p34"/>
          <p:cNvSpPr/>
          <p:nvPr/>
        </p:nvSpPr>
        <p:spPr>
          <a:xfrm rot="5400000">
            <a:off x="6919159" y="500891"/>
            <a:ext cx="1456662" cy="1872599"/>
          </a:xfrm>
          <a:prstGeom prst="homePlate">
            <a:avLst>
              <a:gd fmla="val 27364"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Barlow"/>
              <a:ea typeface="Barlow"/>
              <a:cs typeface="Barlow"/>
              <a:sym typeface="Barlow"/>
            </a:endParaRPr>
          </a:p>
        </p:txBody>
      </p:sp>
      <p:grpSp>
        <p:nvGrpSpPr>
          <p:cNvPr id="918" name="Google Shape;918;p34"/>
          <p:cNvGrpSpPr/>
          <p:nvPr/>
        </p:nvGrpSpPr>
        <p:grpSpPr>
          <a:xfrm>
            <a:off x="3573950" y="861879"/>
            <a:ext cx="276501" cy="230979"/>
            <a:chOff x="12790488" y="407988"/>
            <a:chExt cx="5207000" cy="4349750"/>
          </a:xfrm>
        </p:grpSpPr>
        <p:sp>
          <p:nvSpPr>
            <p:cNvPr id="919" name="Google Shape;919;p34"/>
            <p:cNvSpPr/>
            <p:nvPr/>
          </p:nvSpPr>
          <p:spPr>
            <a:xfrm>
              <a:off x="13601701" y="1535113"/>
              <a:ext cx="3582988" cy="3222625"/>
            </a:xfrm>
            <a:custGeom>
              <a:rect b="b" l="l" r="r" t="t"/>
              <a:pathLst>
                <a:path extrusionOk="0" h="4060" w="4512">
                  <a:moveTo>
                    <a:pt x="2256" y="0"/>
                  </a:moveTo>
                  <a:lnTo>
                    <a:pt x="4512" y="1736"/>
                  </a:lnTo>
                  <a:lnTo>
                    <a:pt x="4512" y="4060"/>
                  </a:lnTo>
                  <a:lnTo>
                    <a:pt x="2777" y="4060"/>
                  </a:lnTo>
                  <a:lnTo>
                    <a:pt x="2777" y="2356"/>
                  </a:lnTo>
                  <a:lnTo>
                    <a:pt x="1814" y="2356"/>
                  </a:lnTo>
                  <a:lnTo>
                    <a:pt x="1814" y="4060"/>
                  </a:lnTo>
                  <a:lnTo>
                    <a:pt x="0" y="4060"/>
                  </a:lnTo>
                  <a:lnTo>
                    <a:pt x="0" y="1736"/>
                  </a:lnTo>
                  <a:lnTo>
                    <a:pt x="2256"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20" name="Google Shape;920;p34"/>
            <p:cNvSpPr/>
            <p:nvPr/>
          </p:nvSpPr>
          <p:spPr>
            <a:xfrm>
              <a:off x="12790488" y="407988"/>
              <a:ext cx="5207000" cy="2466975"/>
            </a:xfrm>
            <a:custGeom>
              <a:rect b="b" l="l" r="r" t="t"/>
              <a:pathLst>
                <a:path extrusionOk="0" h="3108" w="6560">
                  <a:moveTo>
                    <a:pt x="3279" y="0"/>
                  </a:moveTo>
                  <a:lnTo>
                    <a:pt x="4680" y="1076"/>
                  </a:lnTo>
                  <a:lnTo>
                    <a:pt x="4680" y="618"/>
                  </a:lnTo>
                  <a:lnTo>
                    <a:pt x="5631" y="618"/>
                  </a:lnTo>
                  <a:lnTo>
                    <a:pt x="5631" y="1805"/>
                  </a:lnTo>
                  <a:lnTo>
                    <a:pt x="6560" y="2521"/>
                  </a:lnTo>
                  <a:lnTo>
                    <a:pt x="6106" y="3108"/>
                  </a:lnTo>
                  <a:lnTo>
                    <a:pt x="3279" y="934"/>
                  </a:lnTo>
                  <a:lnTo>
                    <a:pt x="454" y="3108"/>
                  </a:lnTo>
                  <a:lnTo>
                    <a:pt x="0" y="2521"/>
                  </a:lnTo>
                  <a:lnTo>
                    <a:pt x="3279"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grpSp>
      <p:sp>
        <p:nvSpPr>
          <p:cNvPr id="921" name="Google Shape;921;p34"/>
          <p:cNvSpPr/>
          <p:nvPr/>
        </p:nvSpPr>
        <p:spPr>
          <a:xfrm>
            <a:off x="7555766" y="865140"/>
            <a:ext cx="246615" cy="238311"/>
          </a:xfrm>
          <a:custGeom>
            <a:rect b="b" l="l" r="r" t="t"/>
            <a:pathLst>
              <a:path extrusionOk="0" h="4881" w="5051">
                <a:moveTo>
                  <a:pt x="3760" y="1448"/>
                </a:moveTo>
                <a:lnTo>
                  <a:pt x="3048" y="3647"/>
                </a:lnTo>
                <a:lnTo>
                  <a:pt x="4557" y="1448"/>
                </a:lnTo>
                <a:lnTo>
                  <a:pt x="3760" y="1448"/>
                </a:lnTo>
                <a:close/>
                <a:moveTo>
                  <a:pt x="1622" y="1448"/>
                </a:moveTo>
                <a:lnTo>
                  <a:pt x="2523" y="4164"/>
                </a:lnTo>
                <a:lnTo>
                  <a:pt x="3402" y="1448"/>
                </a:lnTo>
                <a:lnTo>
                  <a:pt x="1622" y="1448"/>
                </a:lnTo>
                <a:close/>
                <a:moveTo>
                  <a:pt x="494" y="1448"/>
                </a:moveTo>
                <a:lnTo>
                  <a:pt x="1984" y="3621"/>
                </a:lnTo>
                <a:lnTo>
                  <a:pt x="1263" y="1448"/>
                </a:lnTo>
                <a:lnTo>
                  <a:pt x="494" y="1448"/>
                </a:lnTo>
                <a:close/>
                <a:moveTo>
                  <a:pt x="2525" y="511"/>
                </a:moveTo>
                <a:lnTo>
                  <a:pt x="1929" y="1107"/>
                </a:lnTo>
                <a:lnTo>
                  <a:pt x="3103" y="1107"/>
                </a:lnTo>
                <a:lnTo>
                  <a:pt x="2525" y="511"/>
                </a:lnTo>
                <a:close/>
                <a:moveTo>
                  <a:pt x="2833" y="341"/>
                </a:moveTo>
                <a:lnTo>
                  <a:pt x="3579" y="1107"/>
                </a:lnTo>
                <a:lnTo>
                  <a:pt x="4421" y="1107"/>
                </a:lnTo>
                <a:lnTo>
                  <a:pt x="3526" y="341"/>
                </a:lnTo>
                <a:lnTo>
                  <a:pt x="2833" y="341"/>
                </a:lnTo>
                <a:close/>
                <a:moveTo>
                  <a:pt x="1429" y="341"/>
                </a:moveTo>
                <a:lnTo>
                  <a:pt x="604" y="1107"/>
                </a:lnTo>
                <a:lnTo>
                  <a:pt x="1447" y="1107"/>
                </a:lnTo>
                <a:lnTo>
                  <a:pt x="2213" y="341"/>
                </a:lnTo>
                <a:lnTo>
                  <a:pt x="1429" y="341"/>
                </a:lnTo>
                <a:close/>
                <a:moveTo>
                  <a:pt x="1362" y="0"/>
                </a:moveTo>
                <a:lnTo>
                  <a:pt x="3590" y="0"/>
                </a:lnTo>
                <a:lnTo>
                  <a:pt x="3619" y="2"/>
                </a:lnTo>
                <a:lnTo>
                  <a:pt x="3648" y="11"/>
                </a:lnTo>
                <a:lnTo>
                  <a:pt x="3676" y="24"/>
                </a:lnTo>
                <a:lnTo>
                  <a:pt x="3701" y="41"/>
                </a:lnTo>
                <a:lnTo>
                  <a:pt x="4992" y="1147"/>
                </a:lnTo>
                <a:lnTo>
                  <a:pt x="4993" y="1150"/>
                </a:lnTo>
                <a:lnTo>
                  <a:pt x="4997" y="1152"/>
                </a:lnTo>
                <a:lnTo>
                  <a:pt x="5001" y="1158"/>
                </a:lnTo>
                <a:lnTo>
                  <a:pt x="5007" y="1163"/>
                </a:lnTo>
                <a:lnTo>
                  <a:pt x="5012" y="1171"/>
                </a:lnTo>
                <a:lnTo>
                  <a:pt x="5018" y="1177"/>
                </a:lnTo>
                <a:lnTo>
                  <a:pt x="5021" y="1183"/>
                </a:lnTo>
                <a:lnTo>
                  <a:pt x="5026" y="1189"/>
                </a:lnTo>
                <a:lnTo>
                  <a:pt x="5031" y="1197"/>
                </a:lnTo>
                <a:lnTo>
                  <a:pt x="5034" y="1205"/>
                </a:lnTo>
                <a:lnTo>
                  <a:pt x="5037" y="1211"/>
                </a:lnTo>
                <a:lnTo>
                  <a:pt x="5040" y="1217"/>
                </a:lnTo>
                <a:lnTo>
                  <a:pt x="5043" y="1226"/>
                </a:lnTo>
                <a:lnTo>
                  <a:pt x="5045" y="1234"/>
                </a:lnTo>
                <a:lnTo>
                  <a:pt x="5048" y="1242"/>
                </a:lnTo>
                <a:lnTo>
                  <a:pt x="5048" y="1248"/>
                </a:lnTo>
                <a:lnTo>
                  <a:pt x="5049" y="1259"/>
                </a:lnTo>
                <a:lnTo>
                  <a:pt x="5051" y="1268"/>
                </a:lnTo>
                <a:lnTo>
                  <a:pt x="5051" y="1273"/>
                </a:lnTo>
                <a:lnTo>
                  <a:pt x="5051" y="1277"/>
                </a:lnTo>
                <a:lnTo>
                  <a:pt x="5051" y="1281"/>
                </a:lnTo>
                <a:lnTo>
                  <a:pt x="5051" y="1291"/>
                </a:lnTo>
                <a:lnTo>
                  <a:pt x="5049" y="1302"/>
                </a:lnTo>
                <a:lnTo>
                  <a:pt x="5048" y="1307"/>
                </a:lnTo>
                <a:lnTo>
                  <a:pt x="5048" y="1313"/>
                </a:lnTo>
                <a:lnTo>
                  <a:pt x="5045" y="1324"/>
                </a:lnTo>
                <a:lnTo>
                  <a:pt x="5041" y="1333"/>
                </a:lnTo>
                <a:lnTo>
                  <a:pt x="5037" y="1344"/>
                </a:lnTo>
                <a:lnTo>
                  <a:pt x="5034" y="1352"/>
                </a:lnTo>
                <a:lnTo>
                  <a:pt x="5029" y="1359"/>
                </a:lnTo>
                <a:lnTo>
                  <a:pt x="5024" y="1367"/>
                </a:lnTo>
                <a:lnTo>
                  <a:pt x="5021" y="1373"/>
                </a:lnTo>
                <a:lnTo>
                  <a:pt x="5021" y="1373"/>
                </a:lnTo>
                <a:lnTo>
                  <a:pt x="2665" y="4807"/>
                </a:lnTo>
                <a:lnTo>
                  <a:pt x="2665" y="4808"/>
                </a:lnTo>
                <a:lnTo>
                  <a:pt x="2664" y="4808"/>
                </a:lnTo>
                <a:lnTo>
                  <a:pt x="2661" y="4813"/>
                </a:lnTo>
                <a:lnTo>
                  <a:pt x="2656" y="4817"/>
                </a:lnTo>
                <a:lnTo>
                  <a:pt x="2644" y="4831"/>
                </a:lnTo>
                <a:lnTo>
                  <a:pt x="2631" y="4844"/>
                </a:lnTo>
                <a:lnTo>
                  <a:pt x="2625" y="4848"/>
                </a:lnTo>
                <a:lnTo>
                  <a:pt x="2617" y="4853"/>
                </a:lnTo>
                <a:lnTo>
                  <a:pt x="2604" y="4861"/>
                </a:lnTo>
                <a:lnTo>
                  <a:pt x="2588" y="4868"/>
                </a:lnTo>
                <a:lnTo>
                  <a:pt x="2582" y="4870"/>
                </a:lnTo>
                <a:lnTo>
                  <a:pt x="2574" y="4873"/>
                </a:lnTo>
                <a:lnTo>
                  <a:pt x="2551" y="4878"/>
                </a:lnTo>
                <a:lnTo>
                  <a:pt x="2528" y="4881"/>
                </a:lnTo>
                <a:lnTo>
                  <a:pt x="2528" y="4881"/>
                </a:lnTo>
                <a:lnTo>
                  <a:pt x="2526" y="4881"/>
                </a:lnTo>
                <a:lnTo>
                  <a:pt x="2526" y="4881"/>
                </a:lnTo>
                <a:lnTo>
                  <a:pt x="2501" y="4879"/>
                </a:lnTo>
                <a:lnTo>
                  <a:pt x="2478" y="4873"/>
                </a:lnTo>
                <a:lnTo>
                  <a:pt x="2464" y="4868"/>
                </a:lnTo>
                <a:lnTo>
                  <a:pt x="2433" y="4853"/>
                </a:lnTo>
                <a:lnTo>
                  <a:pt x="2427" y="4848"/>
                </a:lnTo>
                <a:lnTo>
                  <a:pt x="2421" y="4844"/>
                </a:lnTo>
                <a:lnTo>
                  <a:pt x="2407" y="4831"/>
                </a:lnTo>
                <a:lnTo>
                  <a:pt x="2395" y="4819"/>
                </a:lnTo>
                <a:lnTo>
                  <a:pt x="2391" y="4814"/>
                </a:lnTo>
                <a:lnTo>
                  <a:pt x="2387" y="4810"/>
                </a:lnTo>
                <a:lnTo>
                  <a:pt x="2387" y="4808"/>
                </a:lnTo>
                <a:lnTo>
                  <a:pt x="2385" y="4807"/>
                </a:lnTo>
                <a:lnTo>
                  <a:pt x="29" y="1373"/>
                </a:lnTo>
                <a:lnTo>
                  <a:pt x="29" y="1373"/>
                </a:lnTo>
                <a:lnTo>
                  <a:pt x="25" y="1363"/>
                </a:lnTo>
                <a:lnTo>
                  <a:pt x="19" y="1353"/>
                </a:lnTo>
                <a:lnTo>
                  <a:pt x="14" y="1346"/>
                </a:lnTo>
                <a:lnTo>
                  <a:pt x="12" y="1339"/>
                </a:lnTo>
                <a:lnTo>
                  <a:pt x="11" y="1333"/>
                </a:lnTo>
                <a:lnTo>
                  <a:pt x="8" y="1324"/>
                </a:lnTo>
                <a:lnTo>
                  <a:pt x="5" y="1315"/>
                </a:lnTo>
                <a:lnTo>
                  <a:pt x="3" y="1308"/>
                </a:lnTo>
                <a:lnTo>
                  <a:pt x="3" y="1302"/>
                </a:lnTo>
                <a:lnTo>
                  <a:pt x="2" y="1291"/>
                </a:lnTo>
                <a:lnTo>
                  <a:pt x="0" y="1282"/>
                </a:lnTo>
                <a:lnTo>
                  <a:pt x="0" y="1279"/>
                </a:lnTo>
                <a:lnTo>
                  <a:pt x="0" y="1276"/>
                </a:lnTo>
                <a:lnTo>
                  <a:pt x="0" y="1273"/>
                </a:lnTo>
                <a:lnTo>
                  <a:pt x="2" y="1270"/>
                </a:lnTo>
                <a:lnTo>
                  <a:pt x="2" y="1259"/>
                </a:lnTo>
                <a:lnTo>
                  <a:pt x="3" y="1250"/>
                </a:lnTo>
                <a:lnTo>
                  <a:pt x="3" y="1243"/>
                </a:lnTo>
                <a:lnTo>
                  <a:pt x="6" y="1236"/>
                </a:lnTo>
                <a:lnTo>
                  <a:pt x="8" y="1228"/>
                </a:lnTo>
                <a:lnTo>
                  <a:pt x="11" y="1219"/>
                </a:lnTo>
                <a:lnTo>
                  <a:pt x="12" y="1212"/>
                </a:lnTo>
                <a:lnTo>
                  <a:pt x="15" y="1206"/>
                </a:lnTo>
                <a:lnTo>
                  <a:pt x="20" y="1198"/>
                </a:lnTo>
                <a:lnTo>
                  <a:pt x="25" y="1191"/>
                </a:lnTo>
                <a:lnTo>
                  <a:pt x="28" y="1185"/>
                </a:lnTo>
                <a:lnTo>
                  <a:pt x="31" y="1178"/>
                </a:lnTo>
                <a:lnTo>
                  <a:pt x="37" y="1172"/>
                </a:lnTo>
                <a:lnTo>
                  <a:pt x="43" y="1164"/>
                </a:lnTo>
                <a:lnTo>
                  <a:pt x="48" y="1160"/>
                </a:lnTo>
                <a:lnTo>
                  <a:pt x="53" y="1155"/>
                </a:lnTo>
                <a:lnTo>
                  <a:pt x="53" y="1154"/>
                </a:lnTo>
                <a:lnTo>
                  <a:pt x="54" y="1152"/>
                </a:lnTo>
                <a:lnTo>
                  <a:pt x="1246" y="45"/>
                </a:lnTo>
                <a:lnTo>
                  <a:pt x="1272" y="27"/>
                </a:lnTo>
                <a:lnTo>
                  <a:pt x="1300" y="11"/>
                </a:lnTo>
                <a:lnTo>
                  <a:pt x="1330" y="4"/>
                </a:lnTo>
                <a:lnTo>
                  <a:pt x="1362"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22" name="Google Shape;922;p34"/>
          <p:cNvSpPr/>
          <p:nvPr/>
        </p:nvSpPr>
        <p:spPr>
          <a:xfrm>
            <a:off x="5574656" y="886180"/>
            <a:ext cx="241889" cy="196232"/>
          </a:xfrm>
          <a:custGeom>
            <a:rect b="b" l="l" r="r" t="t"/>
            <a:pathLst>
              <a:path extrusionOk="0" h="5279" w="6506">
                <a:moveTo>
                  <a:pt x="5189" y="752"/>
                </a:moveTo>
                <a:lnTo>
                  <a:pt x="5176" y="889"/>
                </a:lnTo>
                <a:lnTo>
                  <a:pt x="5158" y="1032"/>
                </a:lnTo>
                <a:lnTo>
                  <a:pt x="5136" y="1180"/>
                </a:lnTo>
                <a:lnTo>
                  <a:pt x="5106" y="1331"/>
                </a:lnTo>
                <a:lnTo>
                  <a:pt x="5072" y="1484"/>
                </a:lnTo>
                <a:lnTo>
                  <a:pt x="5032" y="1639"/>
                </a:lnTo>
                <a:lnTo>
                  <a:pt x="4984" y="1792"/>
                </a:lnTo>
                <a:lnTo>
                  <a:pt x="4929" y="1943"/>
                </a:lnTo>
                <a:lnTo>
                  <a:pt x="4867" y="2093"/>
                </a:lnTo>
                <a:lnTo>
                  <a:pt x="4809" y="2210"/>
                </a:lnTo>
                <a:lnTo>
                  <a:pt x="4751" y="2325"/>
                </a:lnTo>
                <a:lnTo>
                  <a:pt x="4861" y="2317"/>
                </a:lnTo>
                <a:lnTo>
                  <a:pt x="4968" y="2301"/>
                </a:lnTo>
                <a:lnTo>
                  <a:pt x="5070" y="2278"/>
                </a:lnTo>
                <a:lnTo>
                  <a:pt x="5166" y="2246"/>
                </a:lnTo>
                <a:lnTo>
                  <a:pt x="5259" y="2206"/>
                </a:lnTo>
                <a:lnTo>
                  <a:pt x="5347" y="2158"/>
                </a:lnTo>
                <a:lnTo>
                  <a:pt x="5429" y="2105"/>
                </a:lnTo>
                <a:lnTo>
                  <a:pt x="5506" y="2041"/>
                </a:lnTo>
                <a:lnTo>
                  <a:pt x="5584" y="1967"/>
                </a:lnTo>
                <a:lnTo>
                  <a:pt x="5654" y="1886"/>
                </a:lnTo>
                <a:lnTo>
                  <a:pt x="5717" y="1802"/>
                </a:lnTo>
                <a:lnTo>
                  <a:pt x="5773" y="1713"/>
                </a:lnTo>
                <a:lnTo>
                  <a:pt x="5823" y="1619"/>
                </a:lnTo>
                <a:lnTo>
                  <a:pt x="5869" y="1526"/>
                </a:lnTo>
                <a:lnTo>
                  <a:pt x="5907" y="1430"/>
                </a:lnTo>
                <a:lnTo>
                  <a:pt x="5941" y="1337"/>
                </a:lnTo>
                <a:lnTo>
                  <a:pt x="5970" y="1241"/>
                </a:lnTo>
                <a:lnTo>
                  <a:pt x="5994" y="1150"/>
                </a:lnTo>
                <a:lnTo>
                  <a:pt x="6016" y="1060"/>
                </a:lnTo>
                <a:lnTo>
                  <a:pt x="6032" y="975"/>
                </a:lnTo>
                <a:lnTo>
                  <a:pt x="6046" y="895"/>
                </a:lnTo>
                <a:lnTo>
                  <a:pt x="6058" y="820"/>
                </a:lnTo>
                <a:lnTo>
                  <a:pt x="6066" y="752"/>
                </a:lnTo>
                <a:lnTo>
                  <a:pt x="5189" y="752"/>
                </a:lnTo>
                <a:close/>
                <a:moveTo>
                  <a:pt x="440" y="752"/>
                </a:moveTo>
                <a:lnTo>
                  <a:pt x="448" y="820"/>
                </a:lnTo>
                <a:lnTo>
                  <a:pt x="460" y="895"/>
                </a:lnTo>
                <a:lnTo>
                  <a:pt x="474" y="975"/>
                </a:lnTo>
                <a:lnTo>
                  <a:pt x="490" y="1060"/>
                </a:lnTo>
                <a:lnTo>
                  <a:pt x="512" y="1150"/>
                </a:lnTo>
                <a:lnTo>
                  <a:pt x="536" y="1241"/>
                </a:lnTo>
                <a:lnTo>
                  <a:pt x="566" y="1337"/>
                </a:lnTo>
                <a:lnTo>
                  <a:pt x="600" y="1430"/>
                </a:lnTo>
                <a:lnTo>
                  <a:pt x="639" y="1526"/>
                </a:lnTo>
                <a:lnTo>
                  <a:pt x="683" y="1619"/>
                </a:lnTo>
                <a:lnTo>
                  <a:pt x="733" y="1713"/>
                </a:lnTo>
                <a:lnTo>
                  <a:pt x="789" y="1802"/>
                </a:lnTo>
                <a:lnTo>
                  <a:pt x="853" y="1886"/>
                </a:lnTo>
                <a:lnTo>
                  <a:pt x="922" y="1967"/>
                </a:lnTo>
                <a:lnTo>
                  <a:pt x="1000" y="2041"/>
                </a:lnTo>
                <a:lnTo>
                  <a:pt x="1078" y="2105"/>
                </a:lnTo>
                <a:lnTo>
                  <a:pt x="1159" y="2158"/>
                </a:lnTo>
                <a:lnTo>
                  <a:pt x="1247" y="2206"/>
                </a:lnTo>
                <a:lnTo>
                  <a:pt x="1341" y="2246"/>
                </a:lnTo>
                <a:lnTo>
                  <a:pt x="1436" y="2278"/>
                </a:lnTo>
                <a:lnTo>
                  <a:pt x="1538" y="2301"/>
                </a:lnTo>
                <a:lnTo>
                  <a:pt x="1645" y="2317"/>
                </a:lnTo>
                <a:lnTo>
                  <a:pt x="1755" y="2325"/>
                </a:lnTo>
                <a:lnTo>
                  <a:pt x="1697" y="2210"/>
                </a:lnTo>
                <a:lnTo>
                  <a:pt x="1640" y="2093"/>
                </a:lnTo>
                <a:lnTo>
                  <a:pt x="1578" y="1943"/>
                </a:lnTo>
                <a:lnTo>
                  <a:pt x="1522" y="1792"/>
                </a:lnTo>
                <a:lnTo>
                  <a:pt x="1474" y="1639"/>
                </a:lnTo>
                <a:lnTo>
                  <a:pt x="1434" y="1484"/>
                </a:lnTo>
                <a:lnTo>
                  <a:pt x="1400" y="1331"/>
                </a:lnTo>
                <a:lnTo>
                  <a:pt x="1373" y="1180"/>
                </a:lnTo>
                <a:lnTo>
                  <a:pt x="1349" y="1032"/>
                </a:lnTo>
                <a:lnTo>
                  <a:pt x="1331" y="889"/>
                </a:lnTo>
                <a:lnTo>
                  <a:pt x="1317" y="752"/>
                </a:lnTo>
                <a:lnTo>
                  <a:pt x="440" y="752"/>
                </a:lnTo>
                <a:close/>
                <a:moveTo>
                  <a:pt x="3243" y="0"/>
                </a:moveTo>
                <a:lnTo>
                  <a:pt x="3263" y="0"/>
                </a:lnTo>
                <a:lnTo>
                  <a:pt x="5211" y="2"/>
                </a:lnTo>
                <a:lnTo>
                  <a:pt x="5211" y="8"/>
                </a:lnTo>
                <a:lnTo>
                  <a:pt x="5213" y="24"/>
                </a:lnTo>
                <a:lnTo>
                  <a:pt x="5213" y="52"/>
                </a:lnTo>
                <a:lnTo>
                  <a:pt x="5215" y="90"/>
                </a:lnTo>
                <a:lnTo>
                  <a:pt x="5215" y="135"/>
                </a:lnTo>
                <a:lnTo>
                  <a:pt x="5215" y="191"/>
                </a:lnTo>
                <a:lnTo>
                  <a:pt x="5215" y="255"/>
                </a:lnTo>
                <a:lnTo>
                  <a:pt x="5215" y="326"/>
                </a:lnTo>
                <a:lnTo>
                  <a:pt x="6506" y="326"/>
                </a:lnTo>
                <a:lnTo>
                  <a:pt x="6506" y="539"/>
                </a:lnTo>
                <a:lnTo>
                  <a:pt x="6506" y="553"/>
                </a:lnTo>
                <a:lnTo>
                  <a:pt x="6506" y="579"/>
                </a:lnTo>
                <a:lnTo>
                  <a:pt x="6504" y="617"/>
                </a:lnTo>
                <a:lnTo>
                  <a:pt x="6500" y="664"/>
                </a:lnTo>
                <a:lnTo>
                  <a:pt x="6496" y="722"/>
                </a:lnTo>
                <a:lnTo>
                  <a:pt x="6490" y="790"/>
                </a:lnTo>
                <a:lnTo>
                  <a:pt x="6482" y="865"/>
                </a:lnTo>
                <a:lnTo>
                  <a:pt x="6470" y="949"/>
                </a:lnTo>
                <a:lnTo>
                  <a:pt x="6454" y="1038"/>
                </a:lnTo>
                <a:lnTo>
                  <a:pt x="6437" y="1132"/>
                </a:lnTo>
                <a:lnTo>
                  <a:pt x="6413" y="1231"/>
                </a:lnTo>
                <a:lnTo>
                  <a:pt x="6387" y="1335"/>
                </a:lnTo>
                <a:lnTo>
                  <a:pt x="6355" y="1440"/>
                </a:lnTo>
                <a:lnTo>
                  <a:pt x="6319" y="1548"/>
                </a:lnTo>
                <a:lnTo>
                  <a:pt x="6275" y="1655"/>
                </a:lnTo>
                <a:lnTo>
                  <a:pt x="6227" y="1762"/>
                </a:lnTo>
                <a:lnTo>
                  <a:pt x="6172" y="1870"/>
                </a:lnTo>
                <a:lnTo>
                  <a:pt x="6112" y="1975"/>
                </a:lnTo>
                <a:lnTo>
                  <a:pt x="6042" y="2077"/>
                </a:lnTo>
                <a:lnTo>
                  <a:pt x="5966" y="2176"/>
                </a:lnTo>
                <a:lnTo>
                  <a:pt x="5883" y="2270"/>
                </a:lnTo>
                <a:lnTo>
                  <a:pt x="5791" y="2359"/>
                </a:lnTo>
                <a:lnTo>
                  <a:pt x="5689" y="2441"/>
                </a:lnTo>
                <a:lnTo>
                  <a:pt x="5584" y="2514"/>
                </a:lnTo>
                <a:lnTo>
                  <a:pt x="5470" y="2576"/>
                </a:lnTo>
                <a:lnTo>
                  <a:pt x="5355" y="2630"/>
                </a:lnTo>
                <a:lnTo>
                  <a:pt x="5233" y="2673"/>
                </a:lnTo>
                <a:lnTo>
                  <a:pt x="5106" y="2707"/>
                </a:lnTo>
                <a:lnTo>
                  <a:pt x="4972" y="2733"/>
                </a:lnTo>
                <a:lnTo>
                  <a:pt x="4835" y="2747"/>
                </a:lnTo>
                <a:lnTo>
                  <a:pt x="4693" y="2753"/>
                </a:lnTo>
                <a:lnTo>
                  <a:pt x="4594" y="2749"/>
                </a:lnTo>
                <a:lnTo>
                  <a:pt x="4492" y="2743"/>
                </a:lnTo>
                <a:lnTo>
                  <a:pt x="4399" y="2864"/>
                </a:lnTo>
                <a:lnTo>
                  <a:pt x="4299" y="2976"/>
                </a:lnTo>
                <a:lnTo>
                  <a:pt x="4197" y="3077"/>
                </a:lnTo>
                <a:lnTo>
                  <a:pt x="4094" y="3171"/>
                </a:lnTo>
                <a:lnTo>
                  <a:pt x="3984" y="3252"/>
                </a:lnTo>
                <a:lnTo>
                  <a:pt x="3873" y="3324"/>
                </a:lnTo>
                <a:lnTo>
                  <a:pt x="3757" y="3383"/>
                </a:lnTo>
                <a:lnTo>
                  <a:pt x="3640" y="3433"/>
                </a:lnTo>
                <a:lnTo>
                  <a:pt x="3640" y="4366"/>
                </a:lnTo>
                <a:lnTo>
                  <a:pt x="4580" y="4366"/>
                </a:lnTo>
                <a:lnTo>
                  <a:pt x="4580" y="4951"/>
                </a:lnTo>
                <a:lnTo>
                  <a:pt x="4891" y="4951"/>
                </a:lnTo>
                <a:lnTo>
                  <a:pt x="4891" y="5279"/>
                </a:lnTo>
                <a:lnTo>
                  <a:pt x="1616" y="5279"/>
                </a:lnTo>
                <a:lnTo>
                  <a:pt x="1616" y="4951"/>
                </a:lnTo>
                <a:lnTo>
                  <a:pt x="1926" y="4951"/>
                </a:lnTo>
                <a:lnTo>
                  <a:pt x="1926" y="4366"/>
                </a:lnTo>
                <a:lnTo>
                  <a:pt x="2867" y="4366"/>
                </a:lnTo>
                <a:lnTo>
                  <a:pt x="2867" y="3433"/>
                </a:lnTo>
                <a:lnTo>
                  <a:pt x="2747" y="3383"/>
                </a:lnTo>
                <a:lnTo>
                  <a:pt x="2632" y="3322"/>
                </a:lnTo>
                <a:lnTo>
                  <a:pt x="2520" y="3252"/>
                </a:lnTo>
                <a:lnTo>
                  <a:pt x="2412" y="3169"/>
                </a:lnTo>
                <a:lnTo>
                  <a:pt x="2307" y="3077"/>
                </a:lnTo>
                <a:lnTo>
                  <a:pt x="2207" y="2976"/>
                </a:lnTo>
                <a:lnTo>
                  <a:pt x="2108" y="2864"/>
                </a:lnTo>
                <a:lnTo>
                  <a:pt x="2014" y="2743"/>
                </a:lnTo>
                <a:lnTo>
                  <a:pt x="1912" y="2749"/>
                </a:lnTo>
                <a:lnTo>
                  <a:pt x="1813" y="2753"/>
                </a:lnTo>
                <a:lnTo>
                  <a:pt x="1671" y="2747"/>
                </a:lnTo>
                <a:lnTo>
                  <a:pt x="1534" y="2733"/>
                </a:lnTo>
                <a:lnTo>
                  <a:pt x="1400" y="2709"/>
                </a:lnTo>
                <a:lnTo>
                  <a:pt x="1273" y="2673"/>
                </a:lnTo>
                <a:lnTo>
                  <a:pt x="1151" y="2630"/>
                </a:lnTo>
                <a:lnTo>
                  <a:pt x="1034" y="2576"/>
                </a:lnTo>
                <a:lnTo>
                  <a:pt x="922" y="2514"/>
                </a:lnTo>
                <a:lnTo>
                  <a:pt x="817" y="2441"/>
                </a:lnTo>
                <a:lnTo>
                  <a:pt x="715" y="2359"/>
                </a:lnTo>
                <a:lnTo>
                  <a:pt x="624" y="2270"/>
                </a:lnTo>
                <a:lnTo>
                  <a:pt x="540" y="2176"/>
                </a:lnTo>
                <a:lnTo>
                  <a:pt x="464" y="2077"/>
                </a:lnTo>
                <a:lnTo>
                  <a:pt x="394" y="1975"/>
                </a:lnTo>
                <a:lnTo>
                  <a:pt x="335" y="1870"/>
                </a:lnTo>
                <a:lnTo>
                  <a:pt x="279" y="1762"/>
                </a:lnTo>
                <a:lnTo>
                  <a:pt x="231" y="1655"/>
                </a:lnTo>
                <a:lnTo>
                  <a:pt x="187" y="1548"/>
                </a:lnTo>
                <a:lnTo>
                  <a:pt x="151" y="1440"/>
                </a:lnTo>
                <a:lnTo>
                  <a:pt x="120" y="1335"/>
                </a:lnTo>
                <a:lnTo>
                  <a:pt x="92" y="1231"/>
                </a:lnTo>
                <a:lnTo>
                  <a:pt x="70" y="1132"/>
                </a:lnTo>
                <a:lnTo>
                  <a:pt x="52" y="1038"/>
                </a:lnTo>
                <a:lnTo>
                  <a:pt x="36" y="949"/>
                </a:lnTo>
                <a:lnTo>
                  <a:pt x="24" y="865"/>
                </a:lnTo>
                <a:lnTo>
                  <a:pt x="16" y="790"/>
                </a:lnTo>
                <a:lnTo>
                  <a:pt x="10" y="722"/>
                </a:lnTo>
                <a:lnTo>
                  <a:pt x="4" y="664"/>
                </a:lnTo>
                <a:lnTo>
                  <a:pt x="2" y="617"/>
                </a:lnTo>
                <a:lnTo>
                  <a:pt x="0" y="579"/>
                </a:lnTo>
                <a:lnTo>
                  <a:pt x="0" y="553"/>
                </a:lnTo>
                <a:lnTo>
                  <a:pt x="0" y="539"/>
                </a:lnTo>
                <a:lnTo>
                  <a:pt x="0" y="326"/>
                </a:lnTo>
                <a:lnTo>
                  <a:pt x="1291" y="326"/>
                </a:lnTo>
                <a:lnTo>
                  <a:pt x="1291" y="255"/>
                </a:lnTo>
                <a:lnTo>
                  <a:pt x="1291" y="191"/>
                </a:lnTo>
                <a:lnTo>
                  <a:pt x="1291" y="135"/>
                </a:lnTo>
                <a:lnTo>
                  <a:pt x="1291" y="90"/>
                </a:lnTo>
                <a:lnTo>
                  <a:pt x="1293" y="52"/>
                </a:lnTo>
                <a:lnTo>
                  <a:pt x="1293" y="24"/>
                </a:lnTo>
                <a:lnTo>
                  <a:pt x="1295" y="8"/>
                </a:lnTo>
                <a:lnTo>
                  <a:pt x="1295" y="2"/>
                </a:lnTo>
                <a:lnTo>
                  <a:pt x="3243"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23" name="Google Shape;923;p34"/>
          <p:cNvSpPr txBox="1"/>
          <p:nvPr/>
        </p:nvSpPr>
        <p:spPr>
          <a:xfrm>
            <a:off x="633831" y="869816"/>
            <a:ext cx="1922973" cy="1200329"/>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1" i="0" lang="en-GB" sz="2400" u="none" cap="none" strike="noStrike">
                <a:solidFill>
                  <a:schemeClr val="accent1"/>
                </a:solidFill>
                <a:latin typeface="Epilogue"/>
                <a:ea typeface="Epilogue"/>
                <a:cs typeface="Epilogue"/>
                <a:sym typeface="Epilogue"/>
              </a:rPr>
              <a:t>Cyclistic Pricing Model</a:t>
            </a:r>
            <a:endParaRPr b="1" i="0" sz="2400" u="none" cap="none" strike="noStrike">
              <a:solidFill>
                <a:srgbClr val="000000"/>
              </a:solidFill>
              <a:latin typeface="Epilogue"/>
              <a:ea typeface="Epilogue"/>
              <a:cs typeface="Epilogue"/>
              <a:sym typeface="Epilogue"/>
            </a:endParaRPr>
          </a:p>
        </p:txBody>
      </p:sp>
      <p:cxnSp>
        <p:nvCxnSpPr>
          <p:cNvPr id="924" name="Google Shape;924;p34"/>
          <p:cNvCxnSpPr/>
          <p:nvPr/>
        </p:nvCxnSpPr>
        <p:spPr>
          <a:xfrm>
            <a:off x="3059833" y="1493803"/>
            <a:ext cx="1311704" cy="0"/>
          </a:xfrm>
          <a:prstGeom prst="straightConnector1">
            <a:avLst/>
          </a:prstGeom>
          <a:noFill/>
          <a:ln cap="flat" cmpd="sng" w="9525">
            <a:solidFill>
              <a:srgbClr val="1F1D31"/>
            </a:solidFill>
            <a:prstDash val="solid"/>
            <a:round/>
            <a:headEnd len="sm" w="sm" type="none"/>
            <a:tailEnd len="sm" w="sm" type="none"/>
          </a:ln>
        </p:spPr>
      </p:cxnSp>
      <p:sp>
        <p:nvSpPr>
          <p:cNvPr id="925" name="Google Shape;925;p34"/>
          <p:cNvSpPr txBox="1"/>
          <p:nvPr/>
        </p:nvSpPr>
        <p:spPr>
          <a:xfrm>
            <a:off x="3080403" y="1147612"/>
            <a:ext cx="1241668" cy="3847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900" u="none" cap="none" strike="noStrike">
                <a:solidFill>
                  <a:schemeClr val="lt1"/>
                </a:solidFill>
                <a:latin typeface="Barlow"/>
                <a:ea typeface="Barlow"/>
                <a:cs typeface="Barlow"/>
                <a:sym typeface="Barlow"/>
              </a:rPr>
              <a:t>Starting at </a:t>
            </a:r>
            <a:endParaRPr/>
          </a:p>
          <a:p>
            <a:pPr indent="0" lvl="0" marL="0" marR="0" rtl="0" algn="ctr">
              <a:lnSpc>
                <a:spcPct val="100000"/>
              </a:lnSpc>
              <a:spcBef>
                <a:spcPts val="0"/>
              </a:spcBef>
              <a:spcAft>
                <a:spcPts val="0"/>
              </a:spcAft>
              <a:buNone/>
            </a:pPr>
            <a:r>
              <a:rPr b="1" i="0" lang="en-GB" sz="900" u="none" cap="none" strike="noStrike">
                <a:solidFill>
                  <a:schemeClr val="lt1"/>
                </a:solidFill>
                <a:latin typeface="Barlow"/>
                <a:ea typeface="Barlow"/>
                <a:cs typeface="Barlow"/>
                <a:sym typeface="Barlow"/>
              </a:rPr>
              <a:t>$9/</a:t>
            </a:r>
            <a:r>
              <a:rPr b="0" i="0" lang="en-GB" sz="1000" u="none" cap="none" strike="noStrike">
                <a:solidFill>
                  <a:schemeClr val="lt1"/>
                </a:solidFill>
                <a:latin typeface="Barlow"/>
                <a:ea typeface="Barlow"/>
                <a:cs typeface="Barlow"/>
                <a:sym typeface="Barlow"/>
              </a:rPr>
              <a:t>per Ride</a:t>
            </a:r>
            <a:endParaRPr b="0" i="0" sz="1050" u="none" cap="none" strike="noStrike">
              <a:solidFill>
                <a:schemeClr val="lt1"/>
              </a:solidFill>
              <a:latin typeface="Barlow"/>
              <a:ea typeface="Barlow"/>
              <a:cs typeface="Barlow"/>
              <a:sym typeface="Barlow"/>
            </a:endParaRPr>
          </a:p>
        </p:txBody>
      </p:sp>
      <p:sp>
        <p:nvSpPr>
          <p:cNvPr id="926" name="Google Shape;926;p34"/>
          <p:cNvSpPr txBox="1"/>
          <p:nvPr/>
        </p:nvSpPr>
        <p:spPr>
          <a:xfrm>
            <a:off x="3140447" y="1549125"/>
            <a:ext cx="11433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i="0" lang="en-GB" sz="1200" u="none" cap="none" strike="noStrike">
                <a:solidFill>
                  <a:schemeClr val="lt1"/>
                </a:solidFill>
                <a:latin typeface="Barlow"/>
                <a:ea typeface="Barlow"/>
                <a:cs typeface="Barlow"/>
                <a:sym typeface="Barlow"/>
              </a:rPr>
              <a:t>QuickRide</a:t>
            </a:r>
            <a:endParaRPr b="1" i="0" sz="1200" u="none" cap="none" strike="noStrike">
              <a:solidFill>
                <a:schemeClr val="lt1"/>
              </a:solidFill>
              <a:latin typeface="Barlow"/>
              <a:ea typeface="Barlow"/>
              <a:cs typeface="Barlow"/>
              <a:sym typeface="Barlow"/>
            </a:endParaRPr>
          </a:p>
        </p:txBody>
      </p:sp>
      <p:cxnSp>
        <p:nvCxnSpPr>
          <p:cNvPr id="927" name="Google Shape;927;p34"/>
          <p:cNvCxnSpPr/>
          <p:nvPr/>
        </p:nvCxnSpPr>
        <p:spPr>
          <a:xfrm>
            <a:off x="5037074" y="1500730"/>
            <a:ext cx="1311704" cy="0"/>
          </a:xfrm>
          <a:prstGeom prst="straightConnector1">
            <a:avLst/>
          </a:prstGeom>
          <a:noFill/>
          <a:ln cap="flat" cmpd="sng" w="9525">
            <a:solidFill>
              <a:srgbClr val="1F1D31"/>
            </a:solidFill>
            <a:prstDash val="solid"/>
            <a:round/>
            <a:headEnd len="sm" w="sm" type="none"/>
            <a:tailEnd len="sm" w="sm" type="none"/>
          </a:ln>
        </p:spPr>
      </p:cxnSp>
      <p:sp>
        <p:nvSpPr>
          <p:cNvPr id="928" name="Google Shape;928;p34"/>
          <p:cNvSpPr txBox="1"/>
          <p:nvPr/>
        </p:nvSpPr>
        <p:spPr>
          <a:xfrm>
            <a:off x="5066551" y="1154540"/>
            <a:ext cx="1238917" cy="3924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900" u="none" cap="none" strike="noStrike">
                <a:solidFill>
                  <a:schemeClr val="lt1"/>
                </a:solidFill>
                <a:latin typeface="Barlow"/>
                <a:ea typeface="Barlow"/>
                <a:cs typeface="Barlow"/>
                <a:sym typeface="Barlow"/>
              </a:rPr>
              <a:t>Starting at </a:t>
            </a:r>
            <a:endParaRPr/>
          </a:p>
          <a:p>
            <a:pPr indent="0" lvl="0" marL="0" marR="0" rtl="0" algn="ctr">
              <a:lnSpc>
                <a:spcPct val="100000"/>
              </a:lnSpc>
              <a:spcBef>
                <a:spcPts val="0"/>
              </a:spcBef>
              <a:spcAft>
                <a:spcPts val="0"/>
              </a:spcAft>
              <a:buNone/>
            </a:pPr>
            <a:r>
              <a:rPr b="1" i="0" lang="en-GB" sz="900" u="none" cap="none" strike="noStrike">
                <a:solidFill>
                  <a:schemeClr val="lt1"/>
                </a:solidFill>
                <a:latin typeface="Barlow"/>
                <a:ea typeface="Barlow"/>
                <a:cs typeface="Barlow"/>
                <a:sym typeface="Barlow"/>
              </a:rPr>
              <a:t>$15/</a:t>
            </a:r>
            <a:r>
              <a:rPr b="0" i="0" lang="en-GB" sz="1000" u="none" cap="none" strike="noStrike">
                <a:solidFill>
                  <a:schemeClr val="lt1"/>
                </a:solidFill>
                <a:latin typeface="Barlow"/>
                <a:ea typeface="Barlow"/>
                <a:cs typeface="Barlow"/>
                <a:sym typeface="Barlow"/>
              </a:rPr>
              <a:t>per Day</a:t>
            </a:r>
            <a:endParaRPr b="0" i="0" sz="1050" u="none" cap="none" strike="noStrike">
              <a:solidFill>
                <a:schemeClr val="lt1"/>
              </a:solidFill>
              <a:latin typeface="Barlow"/>
              <a:ea typeface="Barlow"/>
              <a:cs typeface="Barlow"/>
              <a:sym typeface="Barlow"/>
            </a:endParaRPr>
          </a:p>
        </p:txBody>
      </p:sp>
      <p:sp>
        <p:nvSpPr>
          <p:cNvPr id="929" name="Google Shape;929;p34"/>
          <p:cNvSpPr txBox="1"/>
          <p:nvPr/>
        </p:nvSpPr>
        <p:spPr>
          <a:xfrm>
            <a:off x="5162654" y="1555662"/>
            <a:ext cx="105349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200" u="none" cap="none" strike="noStrike">
                <a:solidFill>
                  <a:schemeClr val="lt1"/>
                </a:solidFill>
                <a:latin typeface="Barlow"/>
                <a:ea typeface="Barlow"/>
                <a:cs typeface="Barlow"/>
                <a:sym typeface="Barlow"/>
              </a:rPr>
              <a:t>Day Explorer</a:t>
            </a:r>
            <a:endParaRPr b="1" i="0" sz="900" u="none" cap="none" strike="noStrike">
              <a:solidFill>
                <a:schemeClr val="lt1"/>
              </a:solidFill>
              <a:latin typeface="Barlow"/>
              <a:ea typeface="Barlow"/>
              <a:cs typeface="Barlow"/>
              <a:sym typeface="Barlow"/>
            </a:endParaRPr>
          </a:p>
        </p:txBody>
      </p:sp>
      <p:cxnSp>
        <p:nvCxnSpPr>
          <p:cNvPr id="930" name="Google Shape;930;p34"/>
          <p:cNvCxnSpPr/>
          <p:nvPr/>
        </p:nvCxnSpPr>
        <p:spPr>
          <a:xfrm>
            <a:off x="7023223" y="1486877"/>
            <a:ext cx="1311704" cy="0"/>
          </a:xfrm>
          <a:prstGeom prst="straightConnector1">
            <a:avLst/>
          </a:prstGeom>
          <a:noFill/>
          <a:ln cap="flat" cmpd="sng" w="9525">
            <a:solidFill>
              <a:srgbClr val="1F1D31"/>
            </a:solidFill>
            <a:prstDash val="solid"/>
            <a:round/>
            <a:headEnd len="sm" w="sm" type="none"/>
            <a:tailEnd len="sm" w="sm" type="none"/>
          </a:ln>
        </p:spPr>
      </p:cxnSp>
      <p:sp>
        <p:nvSpPr>
          <p:cNvPr id="931" name="Google Shape;931;p34"/>
          <p:cNvSpPr txBox="1"/>
          <p:nvPr/>
        </p:nvSpPr>
        <p:spPr>
          <a:xfrm>
            <a:off x="7029387" y="1230740"/>
            <a:ext cx="1299377"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chemeClr val="lt1"/>
                </a:solidFill>
                <a:latin typeface="Barlow"/>
                <a:ea typeface="Barlow"/>
                <a:cs typeface="Barlow"/>
                <a:sym typeface="Barlow"/>
              </a:rPr>
              <a:t>$99</a:t>
            </a:r>
            <a:r>
              <a:rPr b="0" i="0" lang="en-GB" sz="1200" u="none" cap="none" strike="noStrike">
                <a:solidFill>
                  <a:schemeClr val="lt1"/>
                </a:solidFill>
                <a:latin typeface="Barlow"/>
                <a:ea typeface="Barlow"/>
                <a:cs typeface="Barlow"/>
                <a:sym typeface="Barlow"/>
              </a:rPr>
              <a:t>/Year</a:t>
            </a:r>
            <a:endParaRPr b="1" i="0" sz="1200" u="none" cap="none" strike="noStrike">
              <a:solidFill>
                <a:schemeClr val="lt1"/>
              </a:solidFill>
              <a:latin typeface="Barlow"/>
              <a:ea typeface="Barlow"/>
              <a:cs typeface="Barlow"/>
              <a:sym typeface="Barlow"/>
            </a:endParaRPr>
          </a:p>
        </p:txBody>
      </p:sp>
      <p:sp>
        <p:nvSpPr>
          <p:cNvPr id="932" name="Google Shape;932;p34"/>
          <p:cNvSpPr txBox="1"/>
          <p:nvPr/>
        </p:nvSpPr>
        <p:spPr>
          <a:xfrm>
            <a:off x="7107447" y="1521025"/>
            <a:ext cx="114326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200" u="none" cap="none" strike="noStrike">
                <a:solidFill>
                  <a:schemeClr val="lt1"/>
                </a:solidFill>
                <a:latin typeface="Barlow"/>
                <a:ea typeface="Barlow"/>
                <a:cs typeface="Barlow"/>
                <a:sym typeface="Barlow"/>
              </a:rPr>
              <a:t>Pro Rider Club</a:t>
            </a:r>
            <a:endParaRPr b="1" i="0" sz="1050" u="none" cap="none" strike="noStrike">
              <a:solidFill>
                <a:schemeClr val="lt1"/>
              </a:solidFill>
              <a:latin typeface="Barlow"/>
              <a:ea typeface="Barlow"/>
              <a:cs typeface="Barlow"/>
              <a:sym typeface="Barlow"/>
            </a:endParaRPr>
          </a:p>
        </p:txBody>
      </p:sp>
      <p:sp>
        <p:nvSpPr>
          <p:cNvPr id="933" name="Google Shape;933;p34"/>
          <p:cNvSpPr/>
          <p:nvPr/>
        </p:nvSpPr>
        <p:spPr>
          <a:xfrm>
            <a:off x="3585418" y="2976083"/>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34" name="Google Shape;934;p34"/>
          <p:cNvSpPr/>
          <p:nvPr/>
        </p:nvSpPr>
        <p:spPr>
          <a:xfrm>
            <a:off x="3578488" y="3280885"/>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35" name="Google Shape;935;p34"/>
          <p:cNvSpPr/>
          <p:nvPr/>
        </p:nvSpPr>
        <p:spPr>
          <a:xfrm>
            <a:off x="5642816" y="2986038"/>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36" name="Google Shape;936;p34"/>
          <p:cNvSpPr/>
          <p:nvPr/>
        </p:nvSpPr>
        <p:spPr>
          <a:xfrm>
            <a:off x="5649747" y="3907365"/>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
        <p:nvSpPr>
          <p:cNvPr id="937" name="Google Shape;937;p34"/>
          <p:cNvSpPr/>
          <p:nvPr/>
        </p:nvSpPr>
        <p:spPr>
          <a:xfrm>
            <a:off x="5656674" y="4191384"/>
            <a:ext cx="117434" cy="116810"/>
          </a:xfrm>
          <a:custGeom>
            <a:rect b="b" l="l" r="r" t="t"/>
            <a:pathLst>
              <a:path extrusionOk="0" h="5994" w="6026">
                <a:moveTo>
                  <a:pt x="695" y="0"/>
                </a:moveTo>
                <a:lnTo>
                  <a:pt x="697" y="0"/>
                </a:lnTo>
                <a:lnTo>
                  <a:pt x="771" y="4"/>
                </a:lnTo>
                <a:lnTo>
                  <a:pt x="847" y="17"/>
                </a:lnTo>
                <a:lnTo>
                  <a:pt x="921" y="38"/>
                </a:lnTo>
                <a:lnTo>
                  <a:pt x="994" y="66"/>
                </a:lnTo>
                <a:lnTo>
                  <a:pt x="1062" y="102"/>
                </a:lnTo>
                <a:lnTo>
                  <a:pt x="1127" y="148"/>
                </a:lnTo>
                <a:lnTo>
                  <a:pt x="1188" y="203"/>
                </a:lnTo>
                <a:lnTo>
                  <a:pt x="3013" y="2019"/>
                </a:lnTo>
                <a:lnTo>
                  <a:pt x="4839" y="203"/>
                </a:lnTo>
                <a:lnTo>
                  <a:pt x="4900" y="148"/>
                </a:lnTo>
                <a:lnTo>
                  <a:pt x="4964" y="102"/>
                </a:lnTo>
                <a:lnTo>
                  <a:pt x="5033" y="66"/>
                </a:lnTo>
                <a:lnTo>
                  <a:pt x="5105" y="38"/>
                </a:lnTo>
                <a:lnTo>
                  <a:pt x="5179" y="17"/>
                </a:lnTo>
                <a:lnTo>
                  <a:pt x="5254" y="4"/>
                </a:lnTo>
                <a:lnTo>
                  <a:pt x="5330" y="0"/>
                </a:lnTo>
                <a:lnTo>
                  <a:pt x="5332" y="0"/>
                </a:lnTo>
                <a:lnTo>
                  <a:pt x="5406" y="4"/>
                </a:lnTo>
                <a:lnTo>
                  <a:pt x="5482" y="17"/>
                </a:lnTo>
                <a:lnTo>
                  <a:pt x="5556" y="38"/>
                </a:lnTo>
                <a:lnTo>
                  <a:pt x="5629" y="66"/>
                </a:lnTo>
                <a:lnTo>
                  <a:pt x="5697" y="102"/>
                </a:lnTo>
                <a:lnTo>
                  <a:pt x="5762" y="148"/>
                </a:lnTo>
                <a:lnTo>
                  <a:pt x="5823" y="203"/>
                </a:lnTo>
                <a:lnTo>
                  <a:pt x="5876" y="263"/>
                </a:lnTo>
                <a:lnTo>
                  <a:pt x="5922" y="328"/>
                </a:lnTo>
                <a:lnTo>
                  <a:pt x="5960" y="396"/>
                </a:lnTo>
                <a:lnTo>
                  <a:pt x="5988" y="468"/>
                </a:lnTo>
                <a:lnTo>
                  <a:pt x="6009" y="540"/>
                </a:lnTo>
                <a:lnTo>
                  <a:pt x="6021" y="616"/>
                </a:lnTo>
                <a:lnTo>
                  <a:pt x="6026" y="691"/>
                </a:lnTo>
                <a:lnTo>
                  <a:pt x="6021" y="767"/>
                </a:lnTo>
                <a:lnTo>
                  <a:pt x="6009" y="843"/>
                </a:lnTo>
                <a:lnTo>
                  <a:pt x="5988" y="917"/>
                </a:lnTo>
                <a:lnTo>
                  <a:pt x="5960" y="987"/>
                </a:lnTo>
                <a:lnTo>
                  <a:pt x="5922" y="1055"/>
                </a:lnTo>
                <a:lnTo>
                  <a:pt x="5876" y="1121"/>
                </a:lnTo>
                <a:lnTo>
                  <a:pt x="5823" y="1182"/>
                </a:lnTo>
                <a:lnTo>
                  <a:pt x="3997" y="2998"/>
                </a:lnTo>
                <a:lnTo>
                  <a:pt x="5823" y="4814"/>
                </a:lnTo>
                <a:lnTo>
                  <a:pt x="5876" y="4875"/>
                </a:lnTo>
                <a:lnTo>
                  <a:pt x="5922" y="4939"/>
                </a:lnTo>
                <a:lnTo>
                  <a:pt x="5960" y="5008"/>
                </a:lnTo>
                <a:lnTo>
                  <a:pt x="5988" y="5080"/>
                </a:lnTo>
                <a:lnTo>
                  <a:pt x="6009" y="5152"/>
                </a:lnTo>
                <a:lnTo>
                  <a:pt x="6021" y="5227"/>
                </a:lnTo>
                <a:lnTo>
                  <a:pt x="6026" y="5303"/>
                </a:lnTo>
                <a:lnTo>
                  <a:pt x="6021" y="5379"/>
                </a:lnTo>
                <a:lnTo>
                  <a:pt x="6009" y="5455"/>
                </a:lnTo>
                <a:lnTo>
                  <a:pt x="5988" y="5527"/>
                </a:lnTo>
                <a:lnTo>
                  <a:pt x="5960" y="5598"/>
                </a:lnTo>
                <a:lnTo>
                  <a:pt x="5922" y="5667"/>
                </a:lnTo>
                <a:lnTo>
                  <a:pt x="5876" y="5731"/>
                </a:lnTo>
                <a:lnTo>
                  <a:pt x="5823" y="5792"/>
                </a:lnTo>
                <a:lnTo>
                  <a:pt x="5762" y="5847"/>
                </a:lnTo>
                <a:lnTo>
                  <a:pt x="5697" y="5892"/>
                </a:lnTo>
                <a:lnTo>
                  <a:pt x="5629" y="5928"/>
                </a:lnTo>
                <a:lnTo>
                  <a:pt x="5556" y="5958"/>
                </a:lnTo>
                <a:lnTo>
                  <a:pt x="5482" y="5977"/>
                </a:lnTo>
                <a:lnTo>
                  <a:pt x="5408" y="5991"/>
                </a:lnTo>
                <a:lnTo>
                  <a:pt x="5332" y="5994"/>
                </a:lnTo>
                <a:lnTo>
                  <a:pt x="5255" y="5991"/>
                </a:lnTo>
                <a:lnTo>
                  <a:pt x="5179" y="5977"/>
                </a:lnTo>
                <a:lnTo>
                  <a:pt x="5105" y="5958"/>
                </a:lnTo>
                <a:lnTo>
                  <a:pt x="5033" y="5928"/>
                </a:lnTo>
                <a:lnTo>
                  <a:pt x="4964" y="5892"/>
                </a:lnTo>
                <a:lnTo>
                  <a:pt x="4900" y="5847"/>
                </a:lnTo>
                <a:lnTo>
                  <a:pt x="4839" y="5792"/>
                </a:lnTo>
                <a:lnTo>
                  <a:pt x="3013" y="3975"/>
                </a:lnTo>
                <a:lnTo>
                  <a:pt x="1188" y="5792"/>
                </a:lnTo>
                <a:lnTo>
                  <a:pt x="1127" y="5847"/>
                </a:lnTo>
                <a:lnTo>
                  <a:pt x="1062" y="5892"/>
                </a:lnTo>
                <a:lnTo>
                  <a:pt x="994" y="5928"/>
                </a:lnTo>
                <a:lnTo>
                  <a:pt x="921" y="5958"/>
                </a:lnTo>
                <a:lnTo>
                  <a:pt x="847" y="5977"/>
                </a:lnTo>
                <a:lnTo>
                  <a:pt x="773" y="5991"/>
                </a:lnTo>
                <a:lnTo>
                  <a:pt x="697" y="5994"/>
                </a:lnTo>
                <a:lnTo>
                  <a:pt x="621" y="5991"/>
                </a:lnTo>
                <a:lnTo>
                  <a:pt x="544" y="5977"/>
                </a:lnTo>
                <a:lnTo>
                  <a:pt x="470" y="5958"/>
                </a:lnTo>
                <a:lnTo>
                  <a:pt x="400" y="5928"/>
                </a:lnTo>
                <a:lnTo>
                  <a:pt x="329" y="5892"/>
                </a:lnTo>
                <a:lnTo>
                  <a:pt x="265" y="5847"/>
                </a:lnTo>
                <a:lnTo>
                  <a:pt x="206" y="5792"/>
                </a:lnTo>
                <a:lnTo>
                  <a:pt x="150" y="5731"/>
                </a:lnTo>
                <a:lnTo>
                  <a:pt x="105" y="5667"/>
                </a:lnTo>
                <a:lnTo>
                  <a:pt x="67" y="5598"/>
                </a:lnTo>
                <a:lnTo>
                  <a:pt x="38" y="5527"/>
                </a:lnTo>
                <a:lnTo>
                  <a:pt x="17" y="5455"/>
                </a:lnTo>
                <a:lnTo>
                  <a:pt x="6" y="5379"/>
                </a:lnTo>
                <a:lnTo>
                  <a:pt x="0" y="5303"/>
                </a:lnTo>
                <a:lnTo>
                  <a:pt x="0" y="5303"/>
                </a:lnTo>
                <a:lnTo>
                  <a:pt x="6" y="5227"/>
                </a:lnTo>
                <a:lnTo>
                  <a:pt x="17" y="5152"/>
                </a:lnTo>
                <a:lnTo>
                  <a:pt x="38" y="5080"/>
                </a:lnTo>
                <a:lnTo>
                  <a:pt x="67" y="5008"/>
                </a:lnTo>
                <a:lnTo>
                  <a:pt x="105" y="4939"/>
                </a:lnTo>
                <a:lnTo>
                  <a:pt x="150" y="4875"/>
                </a:lnTo>
                <a:lnTo>
                  <a:pt x="206" y="4814"/>
                </a:lnTo>
                <a:lnTo>
                  <a:pt x="2031" y="2998"/>
                </a:lnTo>
                <a:lnTo>
                  <a:pt x="204" y="1182"/>
                </a:lnTo>
                <a:lnTo>
                  <a:pt x="150" y="1121"/>
                </a:lnTo>
                <a:lnTo>
                  <a:pt x="105" y="1055"/>
                </a:lnTo>
                <a:lnTo>
                  <a:pt x="67" y="987"/>
                </a:lnTo>
                <a:lnTo>
                  <a:pt x="38" y="917"/>
                </a:lnTo>
                <a:lnTo>
                  <a:pt x="17" y="843"/>
                </a:lnTo>
                <a:lnTo>
                  <a:pt x="4" y="767"/>
                </a:lnTo>
                <a:lnTo>
                  <a:pt x="0" y="695"/>
                </a:lnTo>
                <a:lnTo>
                  <a:pt x="0" y="688"/>
                </a:lnTo>
                <a:lnTo>
                  <a:pt x="4" y="616"/>
                </a:lnTo>
                <a:lnTo>
                  <a:pt x="17" y="540"/>
                </a:lnTo>
                <a:lnTo>
                  <a:pt x="38" y="468"/>
                </a:lnTo>
                <a:lnTo>
                  <a:pt x="67" y="396"/>
                </a:lnTo>
                <a:lnTo>
                  <a:pt x="105" y="328"/>
                </a:lnTo>
                <a:lnTo>
                  <a:pt x="150" y="263"/>
                </a:lnTo>
                <a:lnTo>
                  <a:pt x="204" y="203"/>
                </a:lnTo>
                <a:lnTo>
                  <a:pt x="265" y="148"/>
                </a:lnTo>
                <a:lnTo>
                  <a:pt x="329" y="102"/>
                </a:lnTo>
                <a:lnTo>
                  <a:pt x="398" y="66"/>
                </a:lnTo>
                <a:lnTo>
                  <a:pt x="470" y="38"/>
                </a:lnTo>
                <a:lnTo>
                  <a:pt x="544" y="17"/>
                </a:lnTo>
                <a:lnTo>
                  <a:pt x="619" y="4"/>
                </a:lnTo>
                <a:lnTo>
                  <a:pt x="695"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Barlow"/>
              <a:ea typeface="Barlow"/>
              <a:cs typeface="Barlow"/>
              <a:sym typeface="Barlow"/>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35"/>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5"/>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Casual Rides by Week Day</a:t>
            </a:r>
            <a:endParaRPr>
              <a:solidFill>
                <a:schemeClr val="accent1"/>
              </a:solidFill>
            </a:endParaRPr>
          </a:p>
        </p:txBody>
      </p:sp>
      <p:pic>
        <p:nvPicPr>
          <p:cNvPr descr="Casual Rides by Week Day" id="944" name="Google Shape;944;p35"/>
          <p:cNvPicPr preferRelativeResize="0"/>
          <p:nvPr/>
        </p:nvPicPr>
        <p:blipFill rotWithShape="1">
          <a:blip r:embed="rId3">
            <a:alphaModFix/>
          </a:blip>
          <a:srcRect b="2936" l="0" r="2214" t="1"/>
          <a:stretch/>
        </p:blipFill>
        <p:spPr>
          <a:xfrm>
            <a:off x="3143463" y="1311039"/>
            <a:ext cx="5217754" cy="2976943"/>
          </a:xfrm>
          <a:prstGeom prst="rect">
            <a:avLst/>
          </a:prstGeom>
          <a:noFill/>
          <a:ln>
            <a:noFill/>
          </a:ln>
        </p:spPr>
      </p:pic>
      <p:sp>
        <p:nvSpPr>
          <p:cNvPr id="945" name="Google Shape;945;p35"/>
          <p:cNvSpPr txBox="1"/>
          <p:nvPr/>
        </p:nvSpPr>
        <p:spPr>
          <a:xfrm>
            <a:off x="678168" y="1879252"/>
            <a:ext cx="2347093"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400" u="none" cap="none" strike="noStrike">
                <a:solidFill>
                  <a:schemeClr val="dk1"/>
                </a:solidFill>
                <a:latin typeface="Barlow"/>
                <a:ea typeface="Barlow"/>
                <a:cs typeface="Barlow"/>
                <a:sym typeface="Barlow"/>
              </a:rPr>
              <a:t>This indicates a substantial rise in ride activity as the week progresses, with weekends being the peak period for </a:t>
            </a:r>
            <a:r>
              <a:rPr b="1" i="1" lang="en-GB" sz="1400" u="none" cap="none" strike="noStrike">
                <a:solidFill>
                  <a:schemeClr val="dk1"/>
                </a:solidFill>
                <a:latin typeface="Barlow"/>
                <a:ea typeface="Barlow"/>
                <a:cs typeface="Barlow"/>
                <a:sym typeface="Barlow"/>
              </a:rPr>
              <a:t>Casual</a:t>
            </a:r>
            <a:r>
              <a:rPr b="0" i="1" lang="en-GB" sz="1400" u="none" cap="none" strike="noStrike">
                <a:solidFill>
                  <a:schemeClr val="dk1"/>
                </a:solidFill>
                <a:latin typeface="Barlow"/>
                <a:ea typeface="Barlow"/>
                <a:cs typeface="Barlow"/>
                <a:sym typeface="Barlow"/>
              </a:rPr>
              <a:t> riders to use the service.</a:t>
            </a:r>
            <a:endParaRPr b="0" i="1" sz="1400" u="none" cap="none" strike="noStrike">
              <a:solidFill>
                <a:schemeClr val="dk1"/>
              </a:solidFill>
              <a:latin typeface="Barlow"/>
              <a:ea typeface="Barlow"/>
              <a:cs typeface="Barlow"/>
              <a:sym typeface="Barlow"/>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36"/>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6"/>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 Findings: </a:t>
            </a:r>
            <a:r>
              <a:rPr lang="en-GB" sz="2400">
                <a:solidFill>
                  <a:schemeClr val="accent1"/>
                </a:solidFill>
              </a:rPr>
              <a:t>Casual Rides by Month</a:t>
            </a:r>
            <a:endParaRPr>
              <a:solidFill>
                <a:schemeClr val="accent1"/>
              </a:solidFill>
            </a:endParaRPr>
          </a:p>
        </p:txBody>
      </p:sp>
      <p:sp>
        <p:nvSpPr>
          <p:cNvPr id="952" name="Google Shape;952;p36"/>
          <p:cNvSpPr txBox="1"/>
          <p:nvPr/>
        </p:nvSpPr>
        <p:spPr>
          <a:xfrm>
            <a:off x="664582" y="1564068"/>
            <a:ext cx="2798899"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400" u="none" cap="none" strike="noStrike">
                <a:solidFill>
                  <a:schemeClr val="dk1"/>
                </a:solidFill>
                <a:latin typeface="Barlow"/>
                <a:ea typeface="Barlow"/>
                <a:cs typeface="Barlow"/>
                <a:sym typeface="Barlow"/>
              </a:rPr>
              <a:t>The increase in the number of </a:t>
            </a:r>
            <a:r>
              <a:rPr b="1" i="1" lang="en-GB" sz="1400" u="none" cap="none" strike="noStrike">
                <a:solidFill>
                  <a:schemeClr val="dk1"/>
                </a:solidFill>
                <a:latin typeface="Barlow"/>
                <a:ea typeface="Barlow"/>
                <a:cs typeface="Barlow"/>
                <a:sym typeface="Barlow"/>
              </a:rPr>
              <a:t>casual</a:t>
            </a:r>
            <a:r>
              <a:rPr b="0" i="1" lang="en-GB" sz="1400" u="none" cap="none" strike="noStrike">
                <a:solidFill>
                  <a:schemeClr val="dk1"/>
                </a:solidFill>
                <a:latin typeface="Barlow"/>
                <a:ea typeface="Barlow"/>
                <a:cs typeface="Barlow"/>
                <a:sym typeface="Barlow"/>
              </a:rPr>
              <a:t> rides after </a:t>
            </a:r>
            <a:r>
              <a:rPr b="1" i="1" lang="en-GB" sz="1400" u="none" cap="none" strike="noStrike">
                <a:solidFill>
                  <a:schemeClr val="dk1"/>
                </a:solidFill>
                <a:latin typeface="Barlow"/>
                <a:ea typeface="Barlow"/>
                <a:cs typeface="Barlow"/>
                <a:sym typeface="Barlow"/>
              </a:rPr>
              <a:t>May</a:t>
            </a:r>
            <a:r>
              <a:rPr b="0" i="1" lang="en-GB" sz="1400" u="none" cap="none" strike="noStrike">
                <a:solidFill>
                  <a:schemeClr val="dk1"/>
                </a:solidFill>
                <a:latin typeface="Barlow"/>
                <a:ea typeface="Barlow"/>
                <a:cs typeface="Barlow"/>
                <a:sym typeface="Barlow"/>
              </a:rPr>
              <a:t> and the subsequent </a:t>
            </a:r>
            <a:r>
              <a:rPr b="1" i="1" lang="en-GB" sz="1400" u="none" cap="none" strike="noStrike">
                <a:solidFill>
                  <a:schemeClr val="dk1"/>
                </a:solidFill>
                <a:latin typeface="Barlow"/>
                <a:ea typeface="Barlow"/>
                <a:cs typeface="Barlow"/>
                <a:sym typeface="Barlow"/>
              </a:rPr>
              <a:t>decline</a:t>
            </a:r>
            <a:r>
              <a:rPr b="0" i="1" lang="en-GB" sz="1400" u="none" cap="none" strike="noStrike">
                <a:solidFill>
                  <a:schemeClr val="dk1"/>
                </a:solidFill>
                <a:latin typeface="Barlow"/>
                <a:ea typeface="Barlow"/>
                <a:cs typeface="Barlow"/>
                <a:sym typeface="Barlow"/>
              </a:rPr>
              <a:t> after </a:t>
            </a:r>
            <a:r>
              <a:rPr b="1" i="1" lang="en-GB" sz="1400" u="none" cap="none" strike="noStrike">
                <a:solidFill>
                  <a:schemeClr val="dk1"/>
                </a:solidFill>
                <a:latin typeface="Barlow"/>
                <a:ea typeface="Barlow"/>
                <a:cs typeface="Barlow"/>
                <a:sym typeface="Barlow"/>
              </a:rPr>
              <a:t>August</a:t>
            </a:r>
            <a:r>
              <a:rPr b="0" i="1" lang="en-GB" sz="1400" u="none" cap="none" strike="noStrike">
                <a:solidFill>
                  <a:schemeClr val="dk1"/>
                </a:solidFill>
                <a:latin typeface="Barlow"/>
                <a:ea typeface="Barlow"/>
                <a:cs typeface="Barlow"/>
                <a:sym typeface="Barlow"/>
              </a:rPr>
              <a:t> suggests that ridership patterns among casual riders may be influenced by </a:t>
            </a:r>
            <a:r>
              <a:rPr b="1" i="1" lang="en-GB" sz="1400" u="none" cap="none" strike="noStrike">
                <a:solidFill>
                  <a:schemeClr val="dk1"/>
                </a:solidFill>
                <a:latin typeface="Barlow"/>
                <a:ea typeface="Barlow"/>
                <a:cs typeface="Barlow"/>
                <a:sym typeface="Barlow"/>
              </a:rPr>
              <a:t>seasonal factors</a:t>
            </a:r>
            <a:r>
              <a:rPr b="0" i="1" lang="en-GB" sz="1400" u="none" cap="none" strike="noStrike">
                <a:solidFill>
                  <a:schemeClr val="dk1"/>
                </a:solidFill>
                <a:latin typeface="Barlow"/>
                <a:ea typeface="Barlow"/>
                <a:cs typeface="Barlow"/>
                <a:sym typeface="Barlow"/>
              </a:rPr>
              <a:t> or specific events. However, as the </a:t>
            </a:r>
            <a:r>
              <a:rPr b="1" i="1" lang="en-GB" sz="1400" u="none" cap="none" strike="noStrike">
                <a:solidFill>
                  <a:schemeClr val="dk1"/>
                </a:solidFill>
                <a:latin typeface="Barlow"/>
                <a:ea typeface="Barlow"/>
                <a:cs typeface="Barlow"/>
                <a:sym typeface="Barlow"/>
              </a:rPr>
              <a:t>summer</a:t>
            </a:r>
            <a:r>
              <a:rPr b="0" i="1" lang="en-GB" sz="1400" u="none" cap="none" strike="noStrike">
                <a:solidFill>
                  <a:schemeClr val="dk1"/>
                </a:solidFill>
                <a:latin typeface="Barlow"/>
                <a:ea typeface="Barlow"/>
                <a:cs typeface="Barlow"/>
                <a:sym typeface="Barlow"/>
              </a:rPr>
              <a:t> season comes to an </a:t>
            </a:r>
            <a:r>
              <a:rPr b="1" i="1" lang="en-GB" sz="1400" u="none" cap="none" strike="noStrike">
                <a:solidFill>
                  <a:schemeClr val="dk1"/>
                </a:solidFill>
                <a:latin typeface="Barlow"/>
                <a:ea typeface="Barlow"/>
                <a:cs typeface="Barlow"/>
                <a:sym typeface="Barlow"/>
              </a:rPr>
              <a:t>end</a:t>
            </a:r>
            <a:r>
              <a:rPr b="0" i="1" lang="en-GB" sz="1400" u="none" cap="none" strike="noStrike">
                <a:solidFill>
                  <a:schemeClr val="dk1"/>
                </a:solidFill>
                <a:latin typeface="Barlow"/>
                <a:ea typeface="Barlow"/>
                <a:cs typeface="Barlow"/>
                <a:sym typeface="Barlow"/>
              </a:rPr>
              <a:t>, the demand for </a:t>
            </a:r>
            <a:r>
              <a:rPr b="1" i="1" lang="en-GB" sz="1400" u="none" cap="none" strike="noStrike">
                <a:solidFill>
                  <a:schemeClr val="dk1"/>
                </a:solidFill>
                <a:latin typeface="Barlow"/>
                <a:ea typeface="Barlow"/>
                <a:cs typeface="Barlow"/>
                <a:sym typeface="Barlow"/>
              </a:rPr>
              <a:t>casual</a:t>
            </a:r>
            <a:r>
              <a:rPr b="0" i="1" lang="en-GB" sz="1400" u="none" cap="none" strike="noStrike">
                <a:solidFill>
                  <a:schemeClr val="dk1"/>
                </a:solidFill>
                <a:latin typeface="Barlow"/>
                <a:ea typeface="Barlow"/>
                <a:cs typeface="Barlow"/>
                <a:sym typeface="Barlow"/>
              </a:rPr>
              <a:t> rides </a:t>
            </a:r>
            <a:r>
              <a:rPr b="1" i="1" lang="en-GB" sz="1400" u="none" cap="none" strike="noStrike">
                <a:solidFill>
                  <a:schemeClr val="dk1"/>
                </a:solidFill>
                <a:latin typeface="Barlow"/>
                <a:ea typeface="Barlow"/>
                <a:cs typeface="Barlow"/>
                <a:sym typeface="Barlow"/>
              </a:rPr>
              <a:t>diminishes</a:t>
            </a:r>
            <a:r>
              <a:rPr b="0" i="1" lang="en-GB" sz="1400" u="none" cap="none" strike="noStrike">
                <a:solidFill>
                  <a:schemeClr val="dk1"/>
                </a:solidFill>
                <a:latin typeface="Barlow"/>
                <a:ea typeface="Barlow"/>
                <a:cs typeface="Barlow"/>
                <a:sym typeface="Barlow"/>
              </a:rPr>
              <a:t>, leading to a decline in ridership.</a:t>
            </a:r>
            <a:endParaRPr b="0" i="1" sz="1400" u="none" cap="none" strike="noStrike">
              <a:solidFill>
                <a:schemeClr val="dk1"/>
              </a:solidFill>
              <a:latin typeface="Barlow"/>
              <a:ea typeface="Barlow"/>
              <a:cs typeface="Barlow"/>
              <a:sym typeface="Barlow"/>
            </a:endParaRPr>
          </a:p>
        </p:txBody>
      </p:sp>
      <p:pic>
        <p:nvPicPr>
          <p:cNvPr descr="Casual Rides by Month" id="953" name="Google Shape;953;p36"/>
          <p:cNvPicPr preferRelativeResize="0"/>
          <p:nvPr/>
        </p:nvPicPr>
        <p:blipFill rotWithShape="1">
          <a:blip r:embed="rId3">
            <a:alphaModFix/>
          </a:blip>
          <a:srcRect b="4828" l="0" r="0" t="0"/>
          <a:stretch/>
        </p:blipFill>
        <p:spPr>
          <a:xfrm>
            <a:off x="3581401" y="1260805"/>
            <a:ext cx="4821818" cy="3068740"/>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37"/>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7"/>
          <p:cNvSpPr txBox="1"/>
          <p:nvPr/>
        </p:nvSpPr>
        <p:spPr>
          <a:xfrm>
            <a:off x="526471" y="832045"/>
            <a:ext cx="7980219" cy="35855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500" u="none" cap="none" strike="noStrike">
                <a:solidFill>
                  <a:srgbClr val="BDC3EB"/>
                </a:solidFill>
                <a:latin typeface="Barlow"/>
                <a:ea typeface="Barlow"/>
                <a:cs typeface="Barlow"/>
                <a:sym typeface="Barlow"/>
              </a:rPr>
              <a:t>Casual riders may have various reasons for considering a Cyclistic Annual Membership despite their occasional or sporadic use of the service. Here are some possible reasons why casual riders might choose to purchase an annual membership:</a:t>
            </a:r>
            <a:endParaRPr/>
          </a:p>
          <a:p>
            <a:pPr indent="0" lvl="0" marL="0" marR="0" rtl="0" algn="l">
              <a:lnSpc>
                <a:spcPct val="100000"/>
              </a:lnSpc>
              <a:spcBef>
                <a:spcPts val="0"/>
              </a:spcBef>
              <a:spcAft>
                <a:spcPts val="0"/>
              </a:spcAft>
              <a:buNone/>
            </a:pPr>
            <a:r>
              <a:t/>
            </a:r>
            <a:endParaRPr b="0" i="0" sz="1100" u="none" cap="none" strike="noStrike">
              <a:solidFill>
                <a:srgbClr val="D1D5DB"/>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1. Cost Savings: </a:t>
            </a:r>
            <a:r>
              <a:rPr b="0" i="0" lang="en-GB" sz="1400" u="none" cap="none" strike="noStrike">
                <a:solidFill>
                  <a:schemeClr val="dk1"/>
                </a:solidFill>
                <a:latin typeface="Barlow"/>
                <a:ea typeface="Barlow"/>
                <a:cs typeface="Barlow"/>
                <a:sym typeface="Barlow"/>
              </a:rPr>
              <a:t>If casual riders anticipate using the bike service frequently throughout the year, an annual membership can offer significant cost savings compared to purchasing single-ride passes or full-day passes for each individual ride.</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2. Convenience and Flexibility:</a:t>
            </a:r>
            <a:r>
              <a:rPr b="0" i="0" lang="en-GB" sz="1400" u="none" cap="none" strike="noStrike">
                <a:solidFill>
                  <a:schemeClr val="dk1"/>
                </a:solidFill>
                <a:latin typeface="Barlow"/>
                <a:ea typeface="Barlow"/>
                <a:cs typeface="Barlow"/>
                <a:sym typeface="Barlow"/>
              </a:rPr>
              <a:t> An annual membership provides casual riders with the convenience of accessing bikes whenever they need them, without the hassle of purchasing passes for each ride. They can simply pick up a bike and go, making it a seamless and time-saving option.</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3. Priority Access and Availability: </a:t>
            </a:r>
            <a:r>
              <a:rPr b="0" i="0" lang="en-GB" sz="1400" u="none" cap="none" strike="noStrike">
                <a:solidFill>
                  <a:schemeClr val="dk1"/>
                </a:solidFill>
                <a:latin typeface="Barlow"/>
                <a:ea typeface="Barlow"/>
                <a:cs typeface="Barlow"/>
                <a:sym typeface="Barlow"/>
              </a:rPr>
              <a:t>Annual members often receive priority access to bikes during peak periods, ensuring that bikes are readily available even during high-demand times. This can be especially beneficial for casual riders who want the assurance of bike availability when they need it most.</a:t>
            </a:r>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38"/>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8"/>
          <p:cNvSpPr txBox="1"/>
          <p:nvPr/>
        </p:nvSpPr>
        <p:spPr>
          <a:xfrm>
            <a:off x="671331" y="423337"/>
            <a:ext cx="7980219"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4. Longer Ride Durations: </a:t>
            </a:r>
            <a:r>
              <a:rPr b="0" i="0" lang="en-GB" sz="1400" u="none" cap="none" strike="noStrike">
                <a:solidFill>
                  <a:schemeClr val="dk1"/>
                </a:solidFill>
                <a:latin typeface="Barlow"/>
                <a:ea typeface="Barlow"/>
                <a:cs typeface="Barlow"/>
                <a:sym typeface="Barlow"/>
              </a:rPr>
              <a:t>Annual memberships often come with extended ride durations, allowing casual riders to enjoy longer rides without having to worry about exceeding time limits associated with single-ride passes.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5. Exclusive Membership Benefits: </a:t>
            </a:r>
            <a:r>
              <a:rPr b="0" i="0" lang="en-GB" sz="1400" u="none" cap="none" strike="noStrike">
                <a:solidFill>
                  <a:schemeClr val="dk1"/>
                </a:solidFill>
                <a:latin typeface="Barlow"/>
                <a:ea typeface="Barlow"/>
                <a:cs typeface="Barlow"/>
                <a:sym typeface="Barlow"/>
              </a:rPr>
              <a:t>Annual members may have access to additional perks and benefits such as bike maintenance services, discounts on accessories, personalized recommendations, or special offers from partner businesses. These exclusive benefits can enhance the overall experience for casual riders and make the annual membership more enticing.</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6. Motivation for Regular Riding: </a:t>
            </a:r>
            <a:r>
              <a:rPr b="0" i="0" lang="en-GB" sz="1400" u="none" cap="none" strike="noStrike">
                <a:solidFill>
                  <a:schemeClr val="dk1"/>
                </a:solidFill>
                <a:latin typeface="Barlow"/>
                <a:ea typeface="Barlow"/>
                <a:cs typeface="Barlow"/>
                <a:sym typeface="Barlow"/>
              </a:rPr>
              <a:t>By purchasing an annual membership, casual riders may find themselves more motivated to use the service frequently and make the most of their investment. It can serve as an encouragement to incorporate cycling into their regular routine, leading to potential health and fitness benefits.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0" i="0" lang="en-GB" sz="1400" u="none" cap="none" strike="noStrike">
                <a:solidFill>
                  <a:schemeClr val="dk1"/>
                </a:solidFill>
                <a:latin typeface="Barlow"/>
                <a:ea typeface="Barlow"/>
                <a:cs typeface="Barlow"/>
                <a:sym typeface="Barlow"/>
              </a:rPr>
              <a:t>It's important for Cyclistic to effectively communicate these advantages to casual riders and showcase the long-term value and convenience of an annual membership. Offering competitive pricing, highlighting the benefits, and addressing any concerns or barriers to adoption can help attract casual riders to consider the option of becoming annual members.</a:t>
            </a:r>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39"/>
          <p:cNvSpPr txBox="1"/>
          <p:nvPr>
            <p:ph type="title"/>
          </p:nvPr>
        </p:nvSpPr>
        <p:spPr>
          <a:xfrm>
            <a:off x="1098900" y="1601221"/>
            <a:ext cx="7704000" cy="17238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3600"/>
              <a:t>How can Cyclistic use digital media to influence casual riders to become members?</a:t>
            </a:r>
            <a:endParaRPr/>
          </a:p>
        </p:txBody>
      </p:sp>
      <p:sp>
        <p:nvSpPr>
          <p:cNvPr id="971" name="Google Shape;971;p39"/>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0"/>
          <p:cNvSpPr txBox="1"/>
          <p:nvPr/>
        </p:nvSpPr>
        <p:spPr>
          <a:xfrm>
            <a:off x="498764" y="834990"/>
            <a:ext cx="8146472" cy="38164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500" u="none" cap="none" strike="noStrike">
                <a:solidFill>
                  <a:srgbClr val="B2BBFB"/>
                </a:solidFill>
                <a:latin typeface="Barlow"/>
                <a:ea typeface="Barlow"/>
                <a:cs typeface="Barlow"/>
                <a:sym typeface="Barlow"/>
              </a:rPr>
              <a:t>Cyclistic can leverage digital media in various ways to influence casual riders to become members. Here are some strategies: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1. Targeted Online Advertising: </a:t>
            </a:r>
            <a:r>
              <a:rPr b="0" i="0" lang="en-GB" sz="1400" u="none" cap="none" strike="noStrike">
                <a:solidFill>
                  <a:schemeClr val="dk1"/>
                </a:solidFill>
                <a:latin typeface="Barlow"/>
                <a:ea typeface="Barlow"/>
                <a:cs typeface="Barlow"/>
                <a:sym typeface="Barlow"/>
              </a:rPr>
              <a:t>Utilize targeted online advertising campaigns to reach casual riders who have already shown an interest in cycling or bike-sharing services. Advertise the benefits and value of annual memberships through platforms such as social media, search engines, and relevant websites.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2. Engaging Social Media Presence: </a:t>
            </a:r>
            <a:r>
              <a:rPr b="0" i="0" lang="en-GB" sz="1400" u="none" cap="none" strike="noStrike">
                <a:solidFill>
                  <a:schemeClr val="dk1"/>
                </a:solidFill>
                <a:latin typeface="Barlow"/>
                <a:ea typeface="Barlow"/>
                <a:cs typeface="Barlow"/>
                <a:sym typeface="Barlow"/>
              </a:rPr>
              <a:t>Maintain an active and engaging presence on social media platforms to connect with casual riders. Share compelling content, such as success stories from existing members, special promotions, and exclusive perks available to annual members. Encourage user-generated content and engage with users through comments and messages.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rPr b="1" i="0" lang="en-GB" sz="1400" u="none" cap="none" strike="noStrike">
                <a:solidFill>
                  <a:schemeClr val="dk2"/>
                </a:solidFill>
                <a:latin typeface="Barlow"/>
                <a:ea typeface="Barlow"/>
                <a:cs typeface="Barlow"/>
                <a:sym typeface="Barlow"/>
              </a:rPr>
              <a:t>3. Influencer Partnerships: </a:t>
            </a:r>
            <a:r>
              <a:rPr b="0" i="0" lang="en-GB" sz="1400" u="none" cap="none" strike="noStrike">
                <a:solidFill>
                  <a:schemeClr val="dk1"/>
                </a:solidFill>
                <a:latin typeface="Barlow"/>
                <a:ea typeface="Barlow"/>
                <a:cs typeface="Barlow"/>
                <a:sym typeface="Barlow"/>
              </a:rPr>
              <a:t>Collaborate with influential bloggers, vloggers, or social media personalities who have a relevant audience or strong following in the cycling or outdoor activities niche. Have them promote the benefits of becoming an annual member through sponsored content, reviews, or exclusive discount codes.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1"/>
          <p:cNvSpPr txBox="1"/>
          <p:nvPr/>
        </p:nvSpPr>
        <p:spPr>
          <a:xfrm>
            <a:off x="498764" y="348942"/>
            <a:ext cx="8146500" cy="4359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90000"/>
              </a:lnSpc>
              <a:spcBef>
                <a:spcPts val="0"/>
              </a:spcBef>
              <a:spcAft>
                <a:spcPts val="0"/>
              </a:spcAft>
              <a:buNone/>
            </a:pPr>
            <a:r>
              <a:rPr b="1" i="0" lang="en-GB" sz="1400" u="none" cap="none" strike="noStrike">
                <a:solidFill>
                  <a:schemeClr val="dk2"/>
                </a:solidFill>
                <a:latin typeface="Barlow"/>
                <a:ea typeface="Barlow"/>
                <a:cs typeface="Barlow"/>
                <a:sym typeface="Barlow"/>
              </a:rPr>
              <a:t>4. Educational Content: </a:t>
            </a:r>
            <a:r>
              <a:rPr b="0" i="0" lang="en-GB" sz="1400" u="none" cap="none" strike="noStrike">
                <a:solidFill>
                  <a:schemeClr val="dk1"/>
                </a:solidFill>
                <a:latin typeface="Barlow"/>
                <a:ea typeface="Barlow"/>
                <a:cs typeface="Barlow"/>
                <a:sym typeface="Barlow"/>
              </a:rPr>
              <a:t>Create informative and educational content that addresses the concerns or questions of casual riders. Develop blog articles, videos, or infographics that highlight the advantages of annual memberships, such as convenience, flexibility, and access to a larger network of bike stations.</a:t>
            </a:r>
            <a:endParaRPr/>
          </a:p>
          <a:p>
            <a:pPr indent="0" lvl="0" marL="0" marR="0" rtl="0" algn="l">
              <a:lnSpc>
                <a:spcPct val="9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90000"/>
              </a:lnSpc>
              <a:spcBef>
                <a:spcPts val="0"/>
              </a:spcBef>
              <a:spcAft>
                <a:spcPts val="0"/>
              </a:spcAft>
              <a:buNone/>
            </a:pPr>
            <a:r>
              <a:rPr b="1" i="0" lang="en-GB" sz="1400" u="none" cap="none" strike="noStrike">
                <a:solidFill>
                  <a:schemeClr val="dk2"/>
                </a:solidFill>
                <a:latin typeface="Barlow"/>
                <a:ea typeface="Barlow"/>
                <a:cs typeface="Barlow"/>
                <a:sym typeface="Barlow"/>
              </a:rPr>
              <a:t>5. Referral Programs: </a:t>
            </a:r>
            <a:r>
              <a:rPr b="0" i="0" lang="en-GB" sz="1400" u="none" cap="none" strike="noStrike">
                <a:solidFill>
                  <a:schemeClr val="dk1"/>
                </a:solidFill>
                <a:latin typeface="Barlow"/>
                <a:ea typeface="Barlow"/>
                <a:cs typeface="Barlow"/>
                <a:sym typeface="Barlow"/>
              </a:rPr>
              <a:t>Implement a referral program that incentivizes existing annual members to refer their friends or colleagues who are casual riders. Offer rewards, such as free ride credits or exclusive benefits, to both the referrer and the new member. Promote the referral program through digital channels and encourage social sharing.</a:t>
            </a:r>
            <a:endParaRPr/>
          </a:p>
          <a:p>
            <a:pPr indent="0" lvl="0" marL="0" marR="0" rtl="0" algn="l">
              <a:lnSpc>
                <a:spcPct val="90000"/>
              </a:lnSpc>
              <a:spcBef>
                <a:spcPts val="0"/>
              </a:spcBef>
              <a:spcAft>
                <a:spcPts val="0"/>
              </a:spcAft>
              <a:buNone/>
            </a:pPr>
            <a:r>
              <a:t/>
            </a:r>
            <a:endParaRPr b="1" i="0" sz="1400" u="none" cap="none" strike="noStrike">
              <a:solidFill>
                <a:schemeClr val="dk2"/>
              </a:solidFill>
              <a:latin typeface="Barlow"/>
              <a:ea typeface="Barlow"/>
              <a:cs typeface="Barlow"/>
              <a:sym typeface="Barlow"/>
            </a:endParaRPr>
          </a:p>
          <a:p>
            <a:pPr indent="0" lvl="0" marL="0" marR="0" rtl="0" algn="l">
              <a:lnSpc>
                <a:spcPct val="90000"/>
              </a:lnSpc>
              <a:spcBef>
                <a:spcPts val="0"/>
              </a:spcBef>
              <a:spcAft>
                <a:spcPts val="0"/>
              </a:spcAft>
              <a:buNone/>
            </a:pPr>
            <a:r>
              <a:rPr b="1" i="0" lang="en-GB" sz="1400" u="none" cap="none" strike="noStrike">
                <a:solidFill>
                  <a:schemeClr val="dk2"/>
                </a:solidFill>
                <a:latin typeface="Barlow"/>
                <a:ea typeface="Barlow"/>
                <a:cs typeface="Barlow"/>
                <a:sym typeface="Barlow"/>
              </a:rPr>
              <a:t>6. Interactive Online Experience: </a:t>
            </a:r>
            <a:r>
              <a:rPr b="0" i="0" lang="en-GB" sz="1400" u="none" cap="none" strike="noStrike">
                <a:solidFill>
                  <a:schemeClr val="dk1"/>
                </a:solidFill>
                <a:latin typeface="Barlow"/>
                <a:ea typeface="Barlow"/>
                <a:cs typeface="Barlow"/>
                <a:sym typeface="Barlow"/>
              </a:rPr>
              <a:t>Develop an interactive and user-friendly website or mobile app that showcases the benefits of annual memberships. Provide features such as a cost comparison calculator, interactive maps displaying bike stations and available bikes, and a seamless sign-up process.</a:t>
            </a:r>
            <a:endParaRPr/>
          </a:p>
          <a:p>
            <a:pPr indent="0" lvl="0" marL="0" marR="0" rtl="0" algn="l">
              <a:lnSpc>
                <a:spcPct val="9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90000"/>
              </a:lnSpc>
              <a:spcBef>
                <a:spcPts val="0"/>
              </a:spcBef>
              <a:spcAft>
                <a:spcPts val="0"/>
              </a:spcAft>
              <a:buNone/>
            </a:pPr>
            <a:r>
              <a:rPr b="1" i="0" lang="en-GB" sz="1400" u="none" cap="none" strike="noStrike">
                <a:solidFill>
                  <a:schemeClr val="dk2"/>
                </a:solidFill>
                <a:latin typeface="Barlow"/>
                <a:ea typeface="Barlow"/>
                <a:cs typeface="Barlow"/>
                <a:sym typeface="Barlow"/>
              </a:rPr>
              <a:t>7. Customer Reviews and Testimonials: </a:t>
            </a:r>
            <a:r>
              <a:rPr b="0" i="0" lang="en-GB" sz="1400" u="none" cap="none" strike="noStrike">
                <a:solidFill>
                  <a:schemeClr val="dk1"/>
                </a:solidFill>
                <a:latin typeface="Barlow"/>
                <a:ea typeface="Barlow"/>
                <a:cs typeface="Barlow"/>
                <a:sym typeface="Barlow"/>
              </a:rPr>
              <a:t>Highlight positive reviews and testimonials from satisfied annual members on the Cyclistic website and social media channels. Encourage existing members to share their experiences and benefits they have gained from their annual memberships.</a:t>
            </a:r>
            <a:endParaRPr/>
          </a:p>
          <a:p>
            <a:pPr indent="0" lvl="0" marL="0" marR="0" rtl="0" algn="l">
              <a:lnSpc>
                <a:spcPct val="90000"/>
              </a:lnSpc>
              <a:spcBef>
                <a:spcPts val="0"/>
              </a:spcBef>
              <a:spcAft>
                <a:spcPts val="0"/>
              </a:spcAft>
              <a:buNone/>
            </a:pPr>
            <a:r>
              <a:t/>
            </a:r>
            <a:endParaRPr b="0" i="0" sz="1400" u="none" cap="none" strike="noStrike">
              <a:solidFill>
                <a:schemeClr val="dk1"/>
              </a:solidFill>
              <a:latin typeface="Barlow"/>
              <a:ea typeface="Barlow"/>
              <a:cs typeface="Barlow"/>
              <a:sym typeface="Barlow"/>
            </a:endParaRPr>
          </a:p>
          <a:p>
            <a:pPr indent="0" lvl="0" marL="0" marR="0" rtl="0" algn="l">
              <a:lnSpc>
                <a:spcPct val="90000"/>
              </a:lnSpc>
              <a:spcBef>
                <a:spcPts val="0"/>
              </a:spcBef>
              <a:spcAft>
                <a:spcPts val="0"/>
              </a:spcAft>
              <a:buNone/>
            </a:pPr>
            <a:r>
              <a:rPr b="0" i="0" lang="en-GB" sz="1400" u="none" cap="none" strike="noStrike">
                <a:solidFill>
                  <a:schemeClr val="dk1"/>
                </a:solidFill>
                <a:latin typeface="Barlow"/>
                <a:ea typeface="Barlow"/>
                <a:cs typeface="Barlow"/>
                <a:sym typeface="Barlow"/>
              </a:rPr>
              <a:t>By utilizing these digital media strategies, Cyclistic can effectively reach and influence casual riders to consider and ultimately convert into annual members.</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5"/>
          <p:cNvSpPr txBox="1"/>
          <p:nvPr>
            <p:ph type="title"/>
          </p:nvPr>
        </p:nvSpPr>
        <p:spPr>
          <a:xfrm>
            <a:off x="720000" y="543527"/>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Background</a:t>
            </a:r>
            <a:endParaRPr/>
          </a:p>
        </p:txBody>
      </p:sp>
      <p:sp>
        <p:nvSpPr>
          <p:cNvPr id="736" name="Google Shape;736;p15"/>
          <p:cNvSpPr txBox="1"/>
          <p:nvPr>
            <p:ph idx="1" type="subTitle"/>
          </p:nvPr>
        </p:nvSpPr>
        <p:spPr>
          <a:xfrm>
            <a:off x="4510787" y="1577667"/>
            <a:ext cx="3769224" cy="1968423"/>
          </a:xfrm>
          <a:prstGeom prst="rect">
            <a:avLst/>
          </a:prstGeom>
          <a:noFill/>
          <a:ln>
            <a:noFill/>
          </a:ln>
        </p:spPr>
        <p:txBody>
          <a:bodyPr anchorCtr="0" anchor="t" bIns="91425" lIns="91425" spcFirstLastPara="1" rIns="91425" wrap="square" tIns="91425">
            <a:noAutofit/>
          </a:bodyPr>
          <a:lstStyle/>
          <a:p>
            <a:pPr indent="-171450" lvl="0" marL="171450" rtl="0" algn="l">
              <a:lnSpc>
                <a:spcPct val="125000"/>
              </a:lnSpc>
              <a:spcBef>
                <a:spcPts val="0"/>
              </a:spcBef>
              <a:spcAft>
                <a:spcPts val="0"/>
              </a:spcAft>
              <a:buClr>
                <a:schemeClr val="dk1"/>
              </a:buClr>
              <a:buSzPts val="1875"/>
              <a:buFont typeface="Arial"/>
              <a:buChar char="•"/>
            </a:pPr>
            <a:r>
              <a:rPr b="1" i="1" lang="en-GB" sz="1250">
                <a:solidFill>
                  <a:srgbClr val="E4E4EE"/>
                </a:solidFill>
                <a:latin typeface="Epilogue"/>
                <a:ea typeface="Epilogue"/>
                <a:cs typeface="Epilogue"/>
                <a:sym typeface="Epilogue"/>
              </a:rPr>
              <a:t>Cyclistic</a:t>
            </a:r>
            <a:r>
              <a:rPr i="1" lang="en-GB" sz="1250">
                <a:solidFill>
                  <a:srgbClr val="E4E4EE"/>
                </a:solidFill>
                <a:latin typeface="Epilogue"/>
                <a:ea typeface="Epilogue"/>
                <a:cs typeface="Epilogue"/>
                <a:sym typeface="Epilogue"/>
              </a:rPr>
              <a:t> focused on building general awareness and targeting broad consumer segments through flexible pricing plans, including single-ride passes, full-day passes, and annual memberships. </a:t>
            </a:r>
            <a:r>
              <a:rPr b="1" i="1" lang="en-GB" sz="1250">
                <a:solidFill>
                  <a:srgbClr val="E4E4EE"/>
                </a:solidFill>
                <a:latin typeface="Epilogue"/>
                <a:ea typeface="Epilogue"/>
                <a:cs typeface="Epilogue"/>
                <a:sym typeface="Epilogue"/>
              </a:rPr>
              <a:t>Casual</a:t>
            </a:r>
            <a:r>
              <a:rPr i="1" lang="en-GB" sz="1250">
                <a:solidFill>
                  <a:srgbClr val="E4E4EE"/>
                </a:solidFill>
                <a:latin typeface="Epilogue"/>
                <a:ea typeface="Epilogue"/>
                <a:cs typeface="Epilogue"/>
                <a:sym typeface="Epilogue"/>
              </a:rPr>
              <a:t> </a:t>
            </a:r>
            <a:r>
              <a:rPr b="1" i="1" lang="en-GB" sz="1250">
                <a:solidFill>
                  <a:srgbClr val="E4E4EE"/>
                </a:solidFill>
                <a:latin typeface="Epilogue"/>
                <a:ea typeface="Epilogue"/>
                <a:cs typeface="Epilogue"/>
                <a:sym typeface="Epilogue"/>
              </a:rPr>
              <a:t>riders</a:t>
            </a:r>
            <a:r>
              <a:rPr i="1" lang="en-GB" sz="1250">
                <a:solidFill>
                  <a:srgbClr val="E4E4EE"/>
                </a:solidFill>
                <a:latin typeface="Epilogue"/>
                <a:ea typeface="Epilogue"/>
                <a:cs typeface="Epilogue"/>
                <a:sym typeface="Epilogue"/>
              </a:rPr>
              <a:t>, who purchase single-ride or full-day passes, make up a significant portion of Cyclistic's customer base, while annual memberships are held by dedicated Cyclistic </a:t>
            </a:r>
            <a:r>
              <a:rPr b="1" i="1" lang="en-GB" sz="1250">
                <a:solidFill>
                  <a:srgbClr val="E4E4EE"/>
                </a:solidFill>
                <a:latin typeface="Epilogue"/>
                <a:ea typeface="Epilogue"/>
                <a:cs typeface="Epilogue"/>
                <a:sym typeface="Epilogue"/>
              </a:rPr>
              <a:t>members</a:t>
            </a:r>
            <a:r>
              <a:rPr i="1" lang="en-GB" sz="1250">
                <a:solidFill>
                  <a:srgbClr val="E4E4EE"/>
                </a:solidFill>
                <a:latin typeface="Epilogue"/>
                <a:ea typeface="Epilogue"/>
                <a:cs typeface="Epilogue"/>
                <a:sym typeface="Epilogue"/>
              </a:rPr>
              <a:t>.</a:t>
            </a:r>
            <a:endParaRPr sz="1250">
              <a:solidFill>
                <a:srgbClr val="E4E4EE"/>
              </a:solidFill>
            </a:endParaRPr>
          </a:p>
        </p:txBody>
      </p:sp>
      <p:sp>
        <p:nvSpPr>
          <p:cNvPr id="737" name="Google Shape;737;p15"/>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5"/>
          <p:cNvSpPr txBox="1"/>
          <p:nvPr>
            <p:ph idx="2" type="subTitle"/>
          </p:nvPr>
        </p:nvSpPr>
        <p:spPr>
          <a:xfrm>
            <a:off x="871423" y="1674309"/>
            <a:ext cx="3581631" cy="2108239"/>
          </a:xfrm>
          <a:prstGeom prst="rect">
            <a:avLst/>
          </a:prstGeom>
          <a:noFill/>
          <a:ln>
            <a:noFill/>
          </a:ln>
        </p:spPr>
        <p:txBody>
          <a:bodyPr anchorCtr="0" anchor="t" bIns="91425" lIns="91425" spcFirstLastPara="1" rIns="91425" wrap="square" tIns="91425">
            <a:spAutoFit/>
          </a:bodyPr>
          <a:lstStyle/>
          <a:p>
            <a:pPr indent="-171450" lvl="0" marL="171450" rtl="0" algn="l">
              <a:lnSpc>
                <a:spcPct val="125000"/>
              </a:lnSpc>
              <a:spcBef>
                <a:spcPts val="0"/>
              </a:spcBef>
              <a:spcAft>
                <a:spcPts val="0"/>
              </a:spcAft>
              <a:buClr>
                <a:schemeClr val="dk1"/>
              </a:buClr>
              <a:buSzPts val="1875"/>
              <a:buFont typeface="Arial"/>
              <a:buChar char="•"/>
            </a:pPr>
            <a:r>
              <a:rPr b="1" i="1" lang="en-GB" sz="1250">
                <a:solidFill>
                  <a:srgbClr val="E4E4EE"/>
                </a:solidFill>
                <a:latin typeface="Epilogue"/>
                <a:ea typeface="Epilogue"/>
                <a:cs typeface="Epilogue"/>
                <a:sym typeface="Epilogue"/>
              </a:rPr>
              <a:t>Cyclistic</a:t>
            </a:r>
            <a:r>
              <a:rPr i="1" lang="en-GB" sz="1250">
                <a:solidFill>
                  <a:srgbClr val="E4E4EE"/>
                </a:solidFill>
                <a:latin typeface="Epilogue"/>
                <a:ea typeface="Epilogue"/>
                <a:cs typeface="Epilogue"/>
                <a:sym typeface="Epilogue"/>
              </a:rPr>
              <a:t>, a bike-share program launched in </a:t>
            </a:r>
            <a:r>
              <a:rPr b="1" i="1" lang="en-GB" sz="1250">
                <a:solidFill>
                  <a:srgbClr val="E4E4EE"/>
                </a:solidFill>
                <a:latin typeface="Epilogue"/>
                <a:ea typeface="Epilogue"/>
                <a:cs typeface="Epilogue"/>
                <a:sym typeface="Epilogue"/>
              </a:rPr>
              <a:t>2016</a:t>
            </a:r>
            <a:r>
              <a:rPr i="1" lang="en-GB" sz="1250">
                <a:solidFill>
                  <a:srgbClr val="E4E4EE"/>
                </a:solidFill>
                <a:latin typeface="Epilogue"/>
                <a:ea typeface="Epilogue"/>
                <a:cs typeface="Epilogue"/>
                <a:sym typeface="Epilogue"/>
              </a:rPr>
              <a:t>, has experienced substantial growth and currently operates a fleet of </a:t>
            </a:r>
            <a:r>
              <a:rPr b="1" i="1" lang="en-GB" sz="1250">
                <a:solidFill>
                  <a:srgbClr val="E4E4EE"/>
                </a:solidFill>
                <a:latin typeface="Epilogue"/>
                <a:ea typeface="Epilogue"/>
                <a:cs typeface="Epilogue"/>
                <a:sym typeface="Epilogue"/>
              </a:rPr>
              <a:t>5,824</a:t>
            </a:r>
            <a:r>
              <a:rPr i="1" lang="en-GB" sz="1250">
                <a:solidFill>
                  <a:srgbClr val="E4E4EE"/>
                </a:solidFill>
                <a:latin typeface="Epilogue"/>
                <a:ea typeface="Epilogue"/>
                <a:cs typeface="Epilogue"/>
                <a:sym typeface="Epilogue"/>
              </a:rPr>
              <a:t> geo-tracked bicycles across </a:t>
            </a:r>
            <a:r>
              <a:rPr b="1" i="1" lang="en-GB" sz="1250">
                <a:solidFill>
                  <a:srgbClr val="E4E4EE"/>
                </a:solidFill>
                <a:latin typeface="Epilogue"/>
                <a:ea typeface="Epilogue"/>
                <a:cs typeface="Epilogue"/>
                <a:sym typeface="Epilogue"/>
              </a:rPr>
              <a:t>692</a:t>
            </a:r>
            <a:r>
              <a:rPr i="1" lang="en-GB" sz="1250">
                <a:solidFill>
                  <a:srgbClr val="E4E4EE"/>
                </a:solidFill>
                <a:latin typeface="Epilogue"/>
                <a:ea typeface="Epilogue"/>
                <a:cs typeface="Epilogue"/>
                <a:sym typeface="Epilogue"/>
              </a:rPr>
              <a:t> stations in Chicago. The program allows users to unlock bikes from one station and return them to any other station within the network.</a:t>
            </a:r>
            <a:r>
              <a:rPr b="0" i="1" lang="en-GB" sz="1250">
                <a:solidFill>
                  <a:srgbClr val="E4E4EE"/>
                </a:solidFill>
                <a:latin typeface="Epilogue"/>
                <a:ea typeface="Epilogue"/>
                <a:cs typeface="Epilogue"/>
                <a:sym typeface="Epilogue"/>
              </a:rPr>
              <a:t> </a:t>
            </a:r>
            <a:endParaRPr i="1" sz="1250">
              <a:solidFill>
                <a:srgbClr val="E4E4EE"/>
              </a:solidFill>
              <a:latin typeface="Epilogue"/>
              <a:ea typeface="Epilogue"/>
              <a:cs typeface="Epilogue"/>
              <a:sym typeface="Epilogue"/>
            </a:endParaRPr>
          </a:p>
        </p:txBody>
      </p:sp>
      <p:cxnSp>
        <p:nvCxnSpPr>
          <p:cNvPr id="739" name="Google Shape;739;p15"/>
          <p:cNvCxnSpPr/>
          <p:nvPr/>
        </p:nvCxnSpPr>
        <p:spPr>
          <a:xfrm>
            <a:off x="3414376" y="1121507"/>
            <a:ext cx="15477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2"/>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Recommendations</a:t>
            </a:r>
            <a:endParaRPr/>
          </a:p>
        </p:txBody>
      </p:sp>
      <p:sp>
        <p:nvSpPr>
          <p:cNvPr id="987" name="Google Shape;987;p42"/>
          <p:cNvSpPr txBox="1"/>
          <p:nvPr>
            <p:ph idx="1" type="subTitle"/>
          </p:nvPr>
        </p:nvSpPr>
        <p:spPr>
          <a:xfrm>
            <a:off x="812024" y="1329397"/>
            <a:ext cx="7459779" cy="2819537"/>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GB" sz="1600">
                <a:solidFill>
                  <a:schemeClr val="accent1"/>
                </a:solidFill>
                <a:latin typeface="Barlow"/>
                <a:ea typeface="Barlow"/>
                <a:cs typeface="Barlow"/>
                <a:sym typeface="Barlow"/>
              </a:rPr>
              <a:t>Free Trial Period</a:t>
            </a:r>
            <a:endParaRPr/>
          </a:p>
          <a:p>
            <a:pPr indent="-228600" lvl="0" marL="457200" rtl="0" algn="l">
              <a:lnSpc>
                <a:spcPct val="30000"/>
              </a:lnSpc>
              <a:spcBef>
                <a:spcPts val="0"/>
              </a:spcBef>
              <a:spcAft>
                <a:spcPts val="0"/>
              </a:spcAft>
              <a:buSzPts val="1400"/>
              <a:buNone/>
            </a:pPr>
            <a:r>
              <a:t/>
            </a:r>
            <a:endParaRPr b="1" sz="1600">
              <a:solidFill>
                <a:schemeClr val="accent1"/>
              </a:solidFill>
              <a:latin typeface="Barlow"/>
              <a:ea typeface="Barlow"/>
              <a:cs typeface="Barlow"/>
              <a:sym typeface="Barlow"/>
            </a:endParaRPr>
          </a:p>
          <a:p>
            <a:pPr indent="0" lvl="0" marL="139700" rtl="0" algn="l">
              <a:lnSpc>
                <a:spcPct val="115000"/>
              </a:lnSpc>
              <a:spcBef>
                <a:spcPts val="0"/>
              </a:spcBef>
              <a:spcAft>
                <a:spcPts val="0"/>
              </a:spcAft>
              <a:buSzPts val="1400"/>
              <a:buNone/>
            </a:pPr>
            <a:r>
              <a:rPr b="0" i="1" lang="en-GB">
                <a:solidFill>
                  <a:srgbClr val="D1D5DB"/>
                </a:solidFill>
                <a:latin typeface="Barlow"/>
                <a:ea typeface="Barlow"/>
                <a:cs typeface="Barlow"/>
                <a:sym typeface="Barlow"/>
              </a:rPr>
              <a:t>The Free trial period will allow casual riders to experience the benefits of our annual membership program firsthand. It provides an opportunity for them to fully explore the features, convenience, and cost-effectiveness of being a Cyclistic Annual member.</a:t>
            </a:r>
            <a:endParaRPr/>
          </a:p>
          <a:p>
            <a:pPr indent="0" lvl="0" marL="139700" rtl="0" algn="l">
              <a:lnSpc>
                <a:spcPct val="50000"/>
              </a:lnSpc>
              <a:spcBef>
                <a:spcPts val="0"/>
              </a:spcBef>
              <a:spcAft>
                <a:spcPts val="0"/>
              </a:spcAft>
              <a:buSzPts val="1400"/>
              <a:buNone/>
            </a:pPr>
            <a:r>
              <a:t/>
            </a:r>
            <a:endParaRPr b="0" i="1" sz="1200">
              <a:solidFill>
                <a:srgbClr val="D1D5DB"/>
              </a:solidFill>
              <a:latin typeface="Barlow"/>
              <a:ea typeface="Barlow"/>
              <a:cs typeface="Barlow"/>
              <a:sym typeface="Barlow"/>
            </a:endParaRPr>
          </a:p>
          <a:p>
            <a:pPr indent="-342900" lvl="0" marL="482600" rtl="0" algn="just">
              <a:lnSpc>
                <a:spcPct val="115000"/>
              </a:lnSpc>
              <a:spcBef>
                <a:spcPts val="0"/>
              </a:spcBef>
              <a:spcAft>
                <a:spcPts val="0"/>
              </a:spcAft>
              <a:buSzPts val="1400"/>
              <a:buFont typeface="Arial"/>
              <a:buAutoNum type="arabicPeriod"/>
            </a:pPr>
            <a:r>
              <a:rPr b="1" i="0" lang="en-GB" sz="1200">
                <a:solidFill>
                  <a:schemeClr val="lt2"/>
                </a:solidFill>
                <a:latin typeface="Barlow"/>
                <a:ea typeface="Barlow"/>
                <a:cs typeface="Barlow"/>
                <a:sym typeface="Barlow"/>
              </a:rPr>
              <a:t>Purpose</a:t>
            </a:r>
            <a:r>
              <a:rPr b="0" i="0" lang="en-GB" sz="1200">
                <a:solidFill>
                  <a:schemeClr val="lt2"/>
                </a:solidFill>
                <a:latin typeface="Barlow"/>
                <a:ea typeface="Barlow"/>
                <a:cs typeface="Barlow"/>
                <a:sym typeface="Barlow"/>
              </a:rPr>
              <a:t>: </a:t>
            </a:r>
            <a:r>
              <a:rPr b="0" i="0" lang="en-GB" sz="1200">
                <a:solidFill>
                  <a:srgbClr val="D1D5DB"/>
                </a:solidFill>
                <a:latin typeface="Barlow"/>
                <a:ea typeface="Barlow"/>
                <a:cs typeface="Barlow"/>
                <a:sym typeface="Barlow"/>
              </a:rPr>
              <a:t>Offer a trial period for casual riders to experience the benefits of annual membership.</a:t>
            </a:r>
            <a:endParaRPr/>
          </a:p>
          <a:p>
            <a:pPr indent="-342900" lvl="0" marL="482600" rtl="0" algn="just">
              <a:lnSpc>
                <a:spcPct val="115000"/>
              </a:lnSpc>
              <a:spcBef>
                <a:spcPts val="0"/>
              </a:spcBef>
              <a:spcAft>
                <a:spcPts val="0"/>
              </a:spcAft>
              <a:buSzPts val="1400"/>
              <a:buFont typeface="Arial"/>
              <a:buAutoNum type="arabicPeriod"/>
            </a:pPr>
            <a:r>
              <a:rPr b="1" i="0" lang="en-GB" sz="1200">
                <a:solidFill>
                  <a:schemeClr val="lt2"/>
                </a:solidFill>
                <a:latin typeface="Barlow"/>
                <a:ea typeface="Barlow"/>
                <a:cs typeface="Barlow"/>
                <a:sym typeface="Barlow"/>
              </a:rPr>
              <a:t>Benefits</a:t>
            </a:r>
            <a:r>
              <a:rPr b="0" i="0" lang="en-GB" sz="1200">
                <a:solidFill>
                  <a:schemeClr val="lt2"/>
                </a:solidFill>
                <a:latin typeface="Barlow"/>
                <a:ea typeface="Barlow"/>
                <a:cs typeface="Barlow"/>
                <a:sym typeface="Barlow"/>
              </a:rPr>
              <a:t>: </a:t>
            </a:r>
            <a:r>
              <a:rPr b="0" i="0" lang="en-GB" sz="1200">
                <a:solidFill>
                  <a:srgbClr val="D1D5DB"/>
                </a:solidFill>
                <a:latin typeface="Barlow"/>
                <a:ea typeface="Barlow"/>
                <a:cs typeface="Barlow"/>
                <a:sym typeface="Barlow"/>
              </a:rPr>
              <a:t>Enhanced value, convenience, and cost savings.</a:t>
            </a:r>
            <a:endParaRPr/>
          </a:p>
          <a:p>
            <a:pPr indent="-342900" lvl="0" marL="482600" rtl="0" algn="just">
              <a:lnSpc>
                <a:spcPct val="115000"/>
              </a:lnSpc>
              <a:spcBef>
                <a:spcPts val="0"/>
              </a:spcBef>
              <a:spcAft>
                <a:spcPts val="0"/>
              </a:spcAft>
              <a:buSzPts val="1400"/>
              <a:buFont typeface="Arial"/>
              <a:buAutoNum type="arabicPeriod"/>
            </a:pPr>
            <a:r>
              <a:rPr b="1" i="0" lang="en-GB" sz="1200">
                <a:solidFill>
                  <a:schemeClr val="lt2"/>
                </a:solidFill>
                <a:latin typeface="Barlow"/>
                <a:ea typeface="Barlow"/>
                <a:cs typeface="Barlow"/>
                <a:sym typeface="Barlow"/>
              </a:rPr>
              <a:t>Duration</a:t>
            </a:r>
            <a:r>
              <a:rPr b="0" i="0" lang="en-GB" sz="1200">
                <a:solidFill>
                  <a:schemeClr val="lt2"/>
                </a:solidFill>
                <a:latin typeface="Barlow"/>
                <a:ea typeface="Barlow"/>
                <a:cs typeface="Barlow"/>
                <a:sym typeface="Barlow"/>
              </a:rPr>
              <a:t>: </a:t>
            </a:r>
            <a:r>
              <a:rPr b="0" i="0" lang="en-GB" sz="1200">
                <a:solidFill>
                  <a:srgbClr val="D1D5DB"/>
                </a:solidFill>
                <a:latin typeface="Barlow"/>
                <a:ea typeface="Barlow"/>
                <a:cs typeface="Barlow"/>
                <a:sym typeface="Barlow"/>
              </a:rPr>
              <a:t>Set a specific trial period length.</a:t>
            </a:r>
            <a:endParaRPr/>
          </a:p>
          <a:p>
            <a:pPr indent="-342900" lvl="0" marL="482600" rtl="0" algn="just">
              <a:lnSpc>
                <a:spcPct val="115000"/>
              </a:lnSpc>
              <a:spcBef>
                <a:spcPts val="0"/>
              </a:spcBef>
              <a:spcAft>
                <a:spcPts val="0"/>
              </a:spcAft>
              <a:buSzPts val="1400"/>
              <a:buFont typeface="Arial"/>
              <a:buAutoNum type="arabicPeriod"/>
            </a:pPr>
            <a:r>
              <a:rPr b="1" i="0" lang="en-GB" sz="1200">
                <a:solidFill>
                  <a:schemeClr val="lt2"/>
                </a:solidFill>
                <a:latin typeface="Barlow"/>
                <a:ea typeface="Barlow"/>
                <a:cs typeface="Barlow"/>
                <a:sym typeface="Barlow"/>
              </a:rPr>
              <a:t>Communication</a:t>
            </a:r>
            <a:r>
              <a:rPr b="0" i="0" lang="en-GB" sz="1200">
                <a:solidFill>
                  <a:schemeClr val="lt2"/>
                </a:solidFill>
                <a:latin typeface="Barlow"/>
                <a:ea typeface="Barlow"/>
                <a:cs typeface="Barlow"/>
                <a:sym typeface="Barlow"/>
              </a:rPr>
              <a:t>: </a:t>
            </a:r>
            <a:r>
              <a:rPr b="0" i="0" lang="en-GB" sz="1200">
                <a:solidFill>
                  <a:srgbClr val="D1D5DB"/>
                </a:solidFill>
                <a:latin typeface="Barlow"/>
                <a:ea typeface="Barlow"/>
                <a:cs typeface="Barlow"/>
                <a:sym typeface="Barlow"/>
              </a:rPr>
              <a:t>Implement targeted marketing to promote the trial period.</a:t>
            </a:r>
            <a:endParaRPr/>
          </a:p>
          <a:p>
            <a:pPr indent="-342900" lvl="0" marL="482600" rtl="0" algn="just">
              <a:lnSpc>
                <a:spcPct val="115000"/>
              </a:lnSpc>
              <a:spcBef>
                <a:spcPts val="0"/>
              </a:spcBef>
              <a:spcAft>
                <a:spcPts val="0"/>
              </a:spcAft>
              <a:buSzPts val="1400"/>
              <a:buFont typeface="Arial"/>
              <a:buAutoNum type="arabicPeriod"/>
            </a:pPr>
            <a:r>
              <a:rPr b="1" i="0" lang="en-GB" sz="1200">
                <a:solidFill>
                  <a:schemeClr val="lt2"/>
                </a:solidFill>
                <a:latin typeface="Barlow"/>
                <a:ea typeface="Barlow"/>
                <a:cs typeface="Barlow"/>
                <a:sym typeface="Barlow"/>
              </a:rPr>
              <a:t>Data Collection</a:t>
            </a:r>
            <a:r>
              <a:rPr b="0" i="0" lang="en-GB" sz="1200">
                <a:solidFill>
                  <a:schemeClr val="lt2"/>
                </a:solidFill>
                <a:latin typeface="Barlow"/>
                <a:ea typeface="Barlow"/>
                <a:cs typeface="Barlow"/>
                <a:sym typeface="Barlow"/>
              </a:rPr>
              <a:t>: </a:t>
            </a:r>
            <a:r>
              <a:rPr b="0" i="0" lang="en-GB" sz="1200">
                <a:solidFill>
                  <a:srgbClr val="D1D5DB"/>
                </a:solidFill>
                <a:latin typeface="Barlow"/>
                <a:ea typeface="Barlow"/>
                <a:cs typeface="Barlow"/>
                <a:sym typeface="Barlow"/>
              </a:rPr>
              <a:t>Measure key metrics for evaluation.</a:t>
            </a:r>
            <a:endParaRPr/>
          </a:p>
          <a:p>
            <a:pPr indent="-342900" lvl="0" marL="482600" rtl="0" algn="just">
              <a:lnSpc>
                <a:spcPct val="115000"/>
              </a:lnSpc>
              <a:spcBef>
                <a:spcPts val="0"/>
              </a:spcBef>
              <a:spcAft>
                <a:spcPts val="0"/>
              </a:spcAft>
              <a:buSzPts val="1400"/>
              <a:buFont typeface="Arial"/>
              <a:buAutoNum type="arabicPeriod"/>
            </a:pPr>
            <a:r>
              <a:rPr b="1" i="0" lang="en-GB" sz="1200">
                <a:solidFill>
                  <a:schemeClr val="lt2"/>
                </a:solidFill>
                <a:latin typeface="Barlow"/>
                <a:ea typeface="Barlow"/>
                <a:cs typeface="Barlow"/>
                <a:sym typeface="Barlow"/>
              </a:rPr>
              <a:t>Financial Considerations</a:t>
            </a:r>
            <a:r>
              <a:rPr b="0" i="0" lang="en-GB" sz="1200">
                <a:solidFill>
                  <a:schemeClr val="lt2"/>
                </a:solidFill>
                <a:latin typeface="Barlow"/>
                <a:ea typeface="Barlow"/>
                <a:cs typeface="Barlow"/>
                <a:sym typeface="Barlow"/>
              </a:rPr>
              <a:t>: </a:t>
            </a:r>
            <a:r>
              <a:rPr b="0" i="0" lang="en-GB" sz="1200">
                <a:solidFill>
                  <a:srgbClr val="D1D5DB"/>
                </a:solidFill>
                <a:latin typeface="Barlow"/>
                <a:ea typeface="Barlow"/>
                <a:cs typeface="Barlow"/>
                <a:sym typeface="Barlow"/>
              </a:rPr>
              <a:t>Investment required, but potential ROI justifies it.</a:t>
            </a:r>
            <a:endParaRPr/>
          </a:p>
          <a:p>
            <a:pPr indent="0" lvl="0" marL="139700" rtl="0" algn="l">
              <a:lnSpc>
                <a:spcPct val="115000"/>
              </a:lnSpc>
              <a:spcBef>
                <a:spcPts val="0"/>
              </a:spcBef>
              <a:spcAft>
                <a:spcPts val="0"/>
              </a:spcAft>
              <a:buSzPts val="1400"/>
              <a:buNone/>
            </a:pPr>
            <a:br>
              <a:rPr lang="en-GB"/>
            </a:br>
            <a:endParaRPr i="1">
              <a:latin typeface="Barlow"/>
              <a:ea typeface="Barlow"/>
              <a:cs typeface="Barlow"/>
              <a:sym typeface="Barlow"/>
            </a:endParaRPr>
          </a:p>
        </p:txBody>
      </p:sp>
      <p:sp>
        <p:nvSpPr>
          <p:cNvPr id="988" name="Google Shape;988;p42"/>
          <p:cNvSpPr/>
          <p:nvPr/>
        </p:nvSpPr>
        <p:spPr>
          <a:xfrm>
            <a:off x="452825" y="43338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9" name="Google Shape;989;p42"/>
          <p:cNvCxnSpPr/>
          <p:nvPr/>
        </p:nvCxnSpPr>
        <p:spPr>
          <a:xfrm>
            <a:off x="812025" y="1065005"/>
            <a:ext cx="15477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43"/>
          <p:cNvSpPr txBox="1"/>
          <p:nvPr>
            <p:ph idx="1" type="subTitle"/>
          </p:nvPr>
        </p:nvSpPr>
        <p:spPr>
          <a:xfrm>
            <a:off x="789356" y="834390"/>
            <a:ext cx="7565287" cy="3587261"/>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i="0" lang="en-GB" sz="1600">
                <a:solidFill>
                  <a:schemeClr val="accent1"/>
                </a:solidFill>
                <a:latin typeface="Barlow"/>
                <a:ea typeface="Barlow"/>
                <a:cs typeface="Barlow"/>
                <a:sym typeface="Barlow"/>
              </a:rPr>
              <a:t>Flexible Pricing Structure for Weekend or Monthly Subscriptions</a:t>
            </a:r>
            <a:endParaRPr/>
          </a:p>
          <a:p>
            <a:pPr indent="-228600" lvl="0" marL="457200" rtl="0" algn="l">
              <a:lnSpc>
                <a:spcPct val="30000"/>
              </a:lnSpc>
              <a:spcBef>
                <a:spcPts val="0"/>
              </a:spcBef>
              <a:spcAft>
                <a:spcPts val="0"/>
              </a:spcAft>
              <a:buSzPts val="1400"/>
              <a:buNone/>
            </a:pPr>
            <a:r>
              <a:t/>
            </a:r>
            <a:endParaRPr b="1" sz="1600">
              <a:solidFill>
                <a:schemeClr val="accent1"/>
              </a:solidFill>
              <a:latin typeface="Barlow"/>
              <a:ea typeface="Barlow"/>
              <a:cs typeface="Barlow"/>
              <a:sym typeface="Barlow"/>
            </a:endParaRPr>
          </a:p>
          <a:p>
            <a:pPr indent="0" lvl="0" marL="139700" rtl="0" algn="l">
              <a:lnSpc>
                <a:spcPct val="115000"/>
              </a:lnSpc>
              <a:spcBef>
                <a:spcPts val="0"/>
              </a:spcBef>
              <a:spcAft>
                <a:spcPts val="0"/>
              </a:spcAft>
              <a:buSzPts val="1400"/>
              <a:buNone/>
            </a:pPr>
            <a:r>
              <a:rPr b="0" i="1" lang="en-GB">
                <a:solidFill>
                  <a:srgbClr val="D1D5DB"/>
                </a:solidFill>
                <a:latin typeface="Barlow"/>
                <a:ea typeface="Barlow"/>
                <a:cs typeface="Barlow"/>
                <a:sym typeface="Barlow"/>
              </a:rPr>
              <a:t>The purpose of introducing the new subscription plan is to cater to the demands of customers who prefer shorter-term commitments or occasional bike usage. By offering weekend or monthly subscription options, we can tap into a market segment that seeks flexibility and affordability while still enjoying the benefits of our bike service.</a:t>
            </a:r>
            <a:endParaRPr/>
          </a:p>
          <a:p>
            <a:pPr indent="0" lvl="0" marL="139700" rtl="0" algn="l">
              <a:lnSpc>
                <a:spcPct val="50000"/>
              </a:lnSpc>
              <a:spcBef>
                <a:spcPts val="0"/>
              </a:spcBef>
              <a:spcAft>
                <a:spcPts val="0"/>
              </a:spcAft>
              <a:buSzPts val="1400"/>
              <a:buNone/>
            </a:pPr>
            <a:r>
              <a:t/>
            </a:r>
            <a:endParaRPr b="0" i="1">
              <a:solidFill>
                <a:srgbClr val="D1D5DB"/>
              </a:solidFill>
              <a:latin typeface="Barlow"/>
              <a:ea typeface="Barlow"/>
              <a:cs typeface="Barlow"/>
              <a:sym typeface="Barlow"/>
            </a:endParaRPr>
          </a:p>
          <a:p>
            <a:pPr indent="-317500" lvl="0" marL="4572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Purpose</a:t>
            </a:r>
            <a:r>
              <a:rPr b="0" lang="en-GB" sz="1200">
                <a:solidFill>
                  <a:schemeClr val="lt2"/>
                </a:solidFill>
                <a:latin typeface="Barlow"/>
                <a:ea typeface="Barlow"/>
                <a:cs typeface="Barlow"/>
                <a:sym typeface="Barlow"/>
              </a:rPr>
              <a:t>: </a:t>
            </a:r>
            <a:r>
              <a:rPr b="0" lang="en-GB" sz="1200">
                <a:solidFill>
                  <a:srgbClr val="D1D5DB"/>
                </a:solidFill>
                <a:latin typeface="Barlow"/>
                <a:ea typeface="Barlow"/>
                <a:cs typeface="Barlow"/>
                <a:sym typeface="Barlow"/>
              </a:rPr>
              <a:t>Introduce a flexible pricing structure for weekend or monthly subscriptions to attract new customers.</a:t>
            </a:r>
            <a:endParaRPr/>
          </a:p>
          <a:p>
            <a:pPr indent="-317500" lvl="0" marL="4572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Benefits</a:t>
            </a:r>
            <a:r>
              <a:rPr lang="en-GB" sz="1200">
                <a:solidFill>
                  <a:schemeClr val="lt2"/>
                </a:solidFill>
                <a:latin typeface="Barlow"/>
                <a:ea typeface="Barlow"/>
                <a:cs typeface="Barlow"/>
                <a:sym typeface="Barlow"/>
              </a:rPr>
              <a:t>:</a:t>
            </a:r>
            <a:r>
              <a:rPr b="0" lang="en-GB" sz="1200">
                <a:solidFill>
                  <a:srgbClr val="D1D5DB"/>
                </a:solidFill>
                <a:latin typeface="Barlow"/>
                <a:ea typeface="Barlow"/>
                <a:cs typeface="Barlow"/>
                <a:sym typeface="Barlow"/>
              </a:rPr>
              <a:t> Convenient and cost-effective options for weekend or month-long bike usage.</a:t>
            </a:r>
            <a:endParaRPr/>
          </a:p>
          <a:p>
            <a:pPr indent="-317500" lvl="0" marL="4572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Duration</a:t>
            </a:r>
            <a:r>
              <a:rPr b="0" lang="en-GB" sz="1200">
                <a:solidFill>
                  <a:schemeClr val="lt2"/>
                </a:solidFill>
                <a:latin typeface="Barlow"/>
                <a:ea typeface="Barlow"/>
                <a:cs typeface="Barlow"/>
                <a:sym typeface="Barlow"/>
              </a:rPr>
              <a:t>:</a:t>
            </a:r>
            <a:r>
              <a:rPr b="0" lang="en-GB" sz="1200">
                <a:solidFill>
                  <a:srgbClr val="D1D5DB"/>
                </a:solidFill>
                <a:latin typeface="Barlow"/>
                <a:ea typeface="Barlow"/>
                <a:cs typeface="Barlow"/>
                <a:sym typeface="Barlow"/>
              </a:rPr>
              <a:t> Offer weekend or monthly subscription plans with customizable start and end dates.</a:t>
            </a:r>
            <a:endParaRPr/>
          </a:p>
          <a:p>
            <a:pPr indent="-317500" lvl="0" marL="4572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Communication</a:t>
            </a:r>
            <a:r>
              <a:rPr b="0" lang="en-GB" sz="1200">
                <a:solidFill>
                  <a:schemeClr val="lt2"/>
                </a:solidFill>
                <a:latin typeface="Barlow"/>
                <a:ea typeface="Barlow"/>
                <a:cs typeface="Barlow"/>
                <a:sym typeface="Barlow"/>
              </a:rPr>
              <a:t>:</a:t>
            </a:r>
            <a:r>
              <a:rPr b="0" lang="en-GB" sz="1200">
                <a:solidFill>
                  <a:srgbClr val="D1D5DB"/>
                </a:solidFill>
                <a:latin typeface="Barlow"/>
                <a:ea typeface="Barlow"/>
                <a:cs typeface="Barlow"/>
                <a:sym typeface="Barlow"/>
              </a:rPr>
              <a:t> Clearly communicate the benefits and pricing options through targeted marketing campaigns.</a:t>
            </a:r>
            <a:endParaRPr/>
          </a:p>
          <a:p>
            <a:pPr indent="-317500" lvl="0" marL="4572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Data Collection</a:t>
            </a:r>
            <a:r>
              <a:rPr b="0" lang="en-GB" sz="1200">
                <a:solidFill>
                  <a:schemeClr val="lt2"/>
                </a:solidFill>
                <a:latin typeface="Barlow"/>
                <a:ea typeface="Barlow"/>
                <a:cs typeface="Barlow"/>
                <a:sym typeface="Barlow"/>
              </a:rPr>
              <a:t>:</a:t>
            </a:r>
            <a:r>
              <a:rPr b="0" lang="en-GB" sz="1200">
                <a:solidFill>
                  <a:srgbClr val="D1D5DB"/>
                </a:solidFill>
                <a:latin typeface="Barlow"/>
                <a:ea typeface="Barlow"/>
                <a:cs typeface="Barlow"/>
                <a:sym typeface="Barlow"/>
              </a:rPr>
              <a:t> Track customer preferences and usage patterns to optimize pricing and plan offerings.</a:t>
            </a:r>
            <a:endParaRPr/>
          </a:p>
          <a:p>
            <a:pPr indent="-317500" lvl="0" marL="4572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Financial Considerations</a:t>
            </a:r>
            <a:r>
              <a:rPr lang="en-GB" sz="1200">
                <a:solidFill>
                  <a:schemeClr val="lt2"/>
                </a:solidFill>
                <a:latin typeface="Barlow"/>
                <a:ea typeface="Barlow"/>
                <a:cs typeface="Barlow"/>
                <a:sym typeface="Barlow"/>
              </a:rPr>
              <a:t>:</a:t>
            </a:r>
            <a:r>
              <a:rPr b="0" lang="en-GB" sz="1200">
                <a:solidFill>
                  <a:srgbClr val="D1D5DB"/>
                </a:solidFill>
                <a:latin typeface="Barlow"/>
                <a:ea typeface="Barlow"/>
                <a:cs typeface="Barlow"/>
                <a:sym typeface="Barlow"/>
              </a:rPr>
              <a:t> Analyze potential revenue impact and adjust pricing to ensure profitability</a:t>
            </a:r>
            <a:r>
              <a:rPr b="0" i="1" lang="en-GB" sz="1200">
                <a:solidFill>
                  <a:srgbClr val="D1D5DB"/>
                </a:solidFill>
                <a:latin typeface="Barlow"/>
                <a:ea typeface="Barlow"/>
                <a:cs typeface="Barlow"/>
                <a:sym typeface="Barlow"/>
              </a:rPr>
              <a:t>.</a:t>
            </a:r>
            <a:endParaRPr/>
          </a:p>
        </p:txBody>
      </p:sp>
      <p:sp>
        <p:nvSpPr>
          <p:cNvPr id="995" name="Google Shape;995;p43"/>
          <p:cNvSpPr/>
          <p:nvPr/>
        </p:nvSpPr>
        <p:spPr>
          <a:xfrm>
            <a:off x="452825" y="43338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44"/>
          <p:cNvSpPr txBox="1"/>
          <p:nvPr>
            <p:ph idx="1" type="subTitle"/>
          </p:nvPr>
        </p:nvSpPr>
        <p:spPr>
          <a:xfrm>
            <a:off x="789356" y="510482"/>
            <a:ext cx="7565400" cy="3587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i="0" lang="en-GB" sz="1600">
                <a:solidFill>
                  <a:schemeClr val="accent1"/>
                </a:solidFill>
                <a:latin typeface="Barlow"/>
                <a:ea typeface="Barlow"/>
                <a:cs typeface="Barlow"/>
                <a:sym typeface="Barlow"/>
              </a:rPr>
              <a:t>"Summer on Wheels" Bike Subscription Campaign</a:t>
            </a:r>
            <a:endParaRPr/>
          </a:p>
          <a:p>
            <a:pPr indent="-228600" lvl="0" marL="457200" rtl="0" algn="l">
              <a:lnSpc>
                <a:spcPct val="30000"/>
              </a:lnSpc>
              <a:spcBef>
                <a:spcPts val="0"/>
              </a:spcBef>
              <a:spcAft>
                <a:spcPts val="0"/>
              </a:spcAft>
              <a:buSzPts val="1400"/>
              <a:buNone/>
            </a:pPr>
            <a:r>
              <a:t/>
            </a:r>
            <a:endParaRPr b="1" i="0" sz="1600">
              <a:solidFill>
                <a:schemeClr val="accent1"/>
              </a:solidFill>
              <a:latin typeface="Barlow"/>
              <a:ea typeface="Barlow"/>
              <a:cs typeface="Barlow"/>
              <a:sym typeface="Barlow"/>
            </a:endParaRPr>
          </a:p>
          <a:p>
            <a:pPr indent="0" lvl="0" marL="139700" rtl="0" algn="l">
              <a:lnSpc>
                <a:spcPct val="115000"/>
              </a:lnSpc>
              <a:spcBef>
                <a:spcPts val="0"/>
              </a:spcBef>
              <a:spcAft>
                <a:spcPts val="0"/>
              </a:spcAft>
              <a:buSzPts val="1400"/>
              <a:buNone/>
            </a:pPr>
            <a:r>
              <a:rPr b="0" i="1" lang="en-GB">
                <a:solidFill>
                  <a:srgbClr val="D1D5DB"/>
                </a:solidFill>
                <a:latin typeface="Barlow"/>
                <a:ea typeface="Barlow"/>
                <a:cs typeface="Barlow"/>
                <a:sym typeface="Barlow"/>
              </a:rPr>
              <a:t>Summer is the ideal time to launch the campaign due to favorable weather, increased bike usage, and a surge in rides. By capitalizing on this peak season, Cyclistic can attract new customers, drive subscription sign-ups, and establish a strong market presence.</a:t>
            </a:r>
            <a:endParaRPr/>
          </a:p>
          <a:p>
            <a:pPr indent="0" lvl="0" marL="139700" rtl="0" algn="l">
              <a:lnSpc>
                <a:spcPct val="30000"/>
              </a:lnSpc>
              <a:spcBef>
                <a:spcPts val="0"/>
              </a:spcBef>
              <a:spcAft>
                <a:spcPts val="0"/>
              </a:spcAft>
              <a:buSzPts val="1400"/>
              <a:buNone/>
            </a:pPr>
            <a:r>
              <a:t/>
            </a:r>
            <a:endParaRPr b="0" i="1">
              <a:solidFill>
                <a:srgbClr val="D1D5DB"/>
              </a:solidFill>
              <a:latin typeface="Barlow"/>
              <a:ea typeface="Barlow"/>
              <a:cs typeface="Barlow"/>
              <a:sym typeface="Barlow"/>
            </a:endParaRPr>
          </a:p>
          <a:p>
            <a:pPr indent="0" lvl="0" marL="139700" rtl="0" algn="l">
              <a:lnSpc>
                <a:spcPct val="30000"/>
              </a:lnSpc>
              <a:spcBef>
                <a:spcPts val="0"/>
              </a:spcBef>
              <a:spcAft>
                <a:spcPts val="0"/>
              </a:spcAft>
              <a:buSzPts val="1400"/>
              <a:buNone/>
            </a:pPr>
            <a:r>
              <a:t/>
            </a:r>
            <a:endParaRPr i="1">
              <a:solidFill>
                <a:srgbClr val="D1D5DB"/>
              </a:solidFill>
              <a:latin typeface="Barlow"/>
              <a:ea typeface="Barlow"/>
              <a:cs typeface="Barlow"/>
              <a:sym typeface="Barlow"/>
            </a:endParaRPr>
          </a:p>
          <a:p>
            <a:pPr indent="-228600" lvl="0" marL="3683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Purpose</a:t>
            </a:r>
            <a:r>
              <a:rPr lang="en-GB" sz="1200">
                <a:solidFill>
                  <a:schemeClr val="lt2"/>
                </a:solidFill>
                <a:latin typeface="Barlow"/>
                <a:ea typeface="Barlow"/>
                <a:cs typeface="Barlow"/>
                <a:sym typeface="Barlow"/>
              </a:rPr>
              <a:t>:</a:t>
            </a:r>
            <a:r>
              <a:rPr b="0" lang="en-GB" sz="1200">
                <a:solidFill>
                  <a:schemeClr val="lt2"/>
                </a:solidFill>
                <a:latin typeface="Barlow"/>
                <a:ea typeface="Barlow"/>
                <a:cs typeface="Barlow"/>
                <a:sym typeface="Barlow"/>
              </a:rPr>
              <a:t> </a:t>
            </a:r>
            <a:r>
              <a:rPr b="0" lang="en-GB" sz="1200">
                <a:solidFill>
                  <a:srgbClr val="D1D5DB"/>
                </a:solidFill>
                <a:latin typeface="Barlow"/>
                <a:ea typeface="Barlow"/>
                <a:cs typeface="Barlow"/>
                <a:sym typeface="Barlow"/>
              </a:rPr>
              <a:t>Launch a summer campaign to promote bike subscriptions and increase ridership.</a:t>
            </a:r>
            <a:endParaRPr/>
          </a:p>
          <a:p>
            <a:pPr indent="-228600" lvl="0" marL="3683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Benefits</a:t>
            </a:r>
            <a:r>
              <a:rPr b="0" lang="en-GB" sz="1200">
                <a:solidFill>
                  <a:schemeClr val="lt2"/>
                </a:solidFill>
                <a:latin typeface="Barlow"/>
                <a:ea typeface="Barlow"/>
                <a:cs typeface="Barlow"/>
                <a:sym typeface="Barlow"/>
              </a:rPr>
              <a:t>: </a:t>
            </a:r>
            <a:r>
              <a:rPr b="0" lang="en-GB" sz="1200">
                <a:solidFill>
                  <a:srgbClr val="D1D5DB"/>
                </a:solidFill>
                <a:latin typeface="Barlow"/>
                <a:ea typeface="Barlow"/>
                <a:cs typeface="Barlow"/>
                <a:sym typeface="Barlow"/>
              </a:rPr>
              <a:t>Enjoy the convenience and freedom of bike usage during the summer season.</a:t>
            </a:r>
            <a:endParaRPr/>
          </a:p>
          <a:p>
            <a:pPr indent="-228600" lvl="0" marL="3683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Target Audience</a:t>
            </a:r>
            <a:r>
              <a:rPr b="0" lang="en-GB" sz="1200">
                <a:solidFill>
                  <a:schemeClr val="lt2"/>
                </a:solidFill>
                <a:latin typeface="Barlow"/>
                <a:ea typeface="Barlow"/>
                <a:cs typeface="Barlow"/>
                <a:sym typeface="Barlow"/>
              </a:rPr>
              <a:t>: </a:t>
            </a:r>
            <a:r>
              <a:rPr b="0" lang="en-GB" sz="1200">
                <a:solidFill>
                  <a:srgbClr val="D1D5DB"/>
                </a:solidFill>
                <a:latin typeface="Barlow"/>
                <a:ea typeface="Barlow"/>
                <a:cs typeface="Barlow"/>
                <a:sym typeface="Barlow"/>
              </a:rPr>
              <a:t>Outdoor enthusiasts, tourists, and eco-conscious individuals seeking a convenient mode of transportation.</a:t>
            </a:r>
            <a:endParaRPr/>
          </a:p>
          <a:p>
            <a:pPr indent="-228600" lvl="0" marL="3683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Messaging</a:t>
            </a:r>
            <a:r>
              <a:rPr b="0" lang="en-GB" sz="1200">
                <a:solidFill>
                  <a:schemeClr val="lt2"/>
                </a:solidFill>
                <a:latin typeface="Barlow"/>
                <a:ea typeface="Barlow"/>
                <a:cs typeface="Barlow"/>
                <a:sym typeface="Barlow"/>
              </a:rPr>
              <a:t>: </a:t>
            </a:r>
            <a:r>
              <a:rPr b="0" lang="en-GB" sz="1200">
                <a:solidFill>
                  <a:srgbClr val="D1D5DB"/>
                </a:solidFill>
                <a:latin typeface="Barlow"/>
                <a:ea typeface="Barlow"/>
                <a:cs typeface="Barlow"/>
                <a:sym typeface="Barlow"/>
              </a:rPr>
              <a:t>Highlight the cost savings, flexibility, and adventure of summer bike subscriptions.</a:t>
            </a:r>
            <a:endParaRPr/>
          </a:p>
          <a:p>
            <a:pPr indent="-228600" lvl="0" marL="3683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Channels</a:t>
            </a:r>
            <a:r>
              <a:rPr b="0" lang="en-GB" sz="1200">
                <a:solidFill>
                  <a:schemeClr val="lt2"/>
                </a:solidFill>
                <a:latin typeface="Barlow"/>
                <a:ea typeface="Barlow"/>
                <a:cs typeface="Barlow"/>
                <a:sym typeface="Barlow"/>
              </a:rPr>
              <a:t>: </a:t>
            </a:r>
            <a:r>
              <a:rPr b="0" lang="en-GB" sz="1200">
                <a:solidFill>
                  <a:srgbClr val="D1D5DB"/>
                </a:solidFill>
                <a:latin typeface="Barlow"/>
                <a:ea typeface="Barlow"/>
                <a:cs typeface="Barlow"/>
                <a:sym typeface="Barlow"/>
              </a:rPr>
              <a:t>Utilize digital ads, outdoor signage, and partnerships with local businesses and event organizers.</a:t>
            </a:r>
            <a:endParaRPr/>
          </a:p>
          <a:p>
            <a:pPr indent="-228600" lvl="0" marL="3683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Tracking</a:t>
            </a:r>
            <a:r>
              <a:rPr b="0" lang="en-GB" sz="1200">
                <a:solidFill>
                  <a:schemeClr val="lt2"/>
                </a:solidFill>
                <a:latin typeface="Barlow"/>
                <a:ea typeface="Barlow"/>
                <a:cs typeface="Barlow"/>
                <a:sym typeface="Barlow"/>
              </a:rPr>
              <a:t>: </a:t>
            </a:r>
            <a:r>
              <a:rPr b="0" lang="en-GB" sz="1200">
                <a:solidFill>
                  <a:srgbClr val="D1D5DB"/>
                </a:solidFill>
                <a:latin typeface="Barlow"/>
                <a:ea typeface="Barlow"/>
                <a:cs typeface="Barlow"/>
                <a:sym typeface="Barlow"/>
              </a:rPr>
              <a:t>Monitor campaign performance through key metrics like impressions, click-through rates, and subscription sign-ups.</a:t>
            </a:r>
            <a:endParaRPr/>
          </a:p>
          <a:p>
            <a:pPr indent="-228600" lvl="0" marL="3683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Budget</a:t>
            </a:r>
            <a:r>
              <a:rPr b="0" lang="en-GB" sz="1200">
                <a:solidFill>
                  <a:schemeClr val="lt2"/>
                </a:solidFill>
                <a:latin typeface="Barlow"/>
                <a:ea typeface="Barlow"/>
                <a:cs typeface="Barlow"/>
                <a:sym typeface="Barlow"/>
              </a:rPr>
              <a:t>:</a:t>
            </a:r>
            <a:r>
              <a:rPr b="0" lang="en-GB" sz="1200">
                <a:solidFill>
                  <a:srgbClr val="D1D5DB"/>
                </a:solidFill>
                <a:latin typeface="Barlow"/>
                <a:ea typeface="Barlow"/>
                <a:cs typeface="Barlow"/>
                <a:sym typeface="Barlow"/>
              </a:rPr>
              <a:t> Allocate a sufficient budget to reach and engage the target audience effectively.</a:t>
            </a:r>
            <a:endParaRPr/>
          </a:p>
          <a:p>
            <a:pPr indent="-228600" lvl="0" marL="368300" rtl="0" algn="l">
              <a:lnSpc>
                <a:spcPct val="115000"/>
              </a:lnSpc>
              <a:spcBef>
                <a:spcPts val="0"/>
              </a:spcBef>
              <a:spcAft>
                <a:spcPts val="0"/>
              </a:spcAft>
              <a:buSzPts val="1400"/>
              <a:buFont typeface="Arial"/>
              <a:buAutoNum type="arabicPeriod"/>
            </a:pPr>
            <a:r>
              <a:rPr b="1" lang="en-GB" sz="1200">
                <a:solidFill>
                  <a:schemeClr val="lt2"/>
                </a:solidFill>
                <a:latin typeface="Barlow"/>
                <a:ea typeface="Barlow"/>
                <a:cs typeface="Barlow"/>
                <a:sym typeface="Barlow"/>
              </a:rPr>
              <a:t>Outcome</a:t>
            </a:r>
            <a:r>
              <a:rPr b="0" lang="en-GB" sz="1200">
                <a:solidFill>
                  <a:schemeClr val="lt2"/>
                </a:solidFill>
                <a:latin typeface="Barlow"/>
                <a:ea typeface="Barlow"/>
                <a:cs typeface="Barlow"/>
                <a:sym typeface="Barlow"/>
              </a:rPr>
              <a:t>: </a:t>
            </a:r>
            <a:r>
              <a:rPr b="0" lang="en-GB" sz="1200">
                <a:solidFill>
                  <a:srgbClr val="D1D5DB"/>
                </a:solidFill>
                <a:latin typeface="Barlow"/>
                <a:ea typeface="Barlow"/>
                <a:cs typeface="Barlow"/>
                <a:sym typeface="Barlow"/>
              </a:rPr>
              <a:t>Drive subscription sign-ups, boost revenue, and establish Cyclistic as a top choice for summer bike rentals.</a:t>
            </a:r>
            <a:endParaRPr/>
          </a:p>
        </p:txBody>
      </p:sp>
      <p:sp>
        <p:nvSpPr>
          <p:cNvPr id="1001" name="Google Shape;1001;p44"/>
          <p:cNvSpPr/>
          <p:nvPr/>
        </p:nvSpPr>
        <p:spPr>
          <a:xfrm>
            <a:off x="452825" y="43338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5"/>
          <p:cNvSpPr txBox="1"/>
          <p:nvPr>
            <p:ph type="title"/>
          </p:nvPr>
        </p:nvSpPr>
        <p:spPr>
          <a:xfrm>
            <a:off x="720001"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Methodology</a:t>
            </a:r>
            <a:endParaRPr/>
          </a:p>
        </p:txBody>
      </p:sp>
      <p:sp>
        <p:nvSpPr>
          <p:cNvPr id="1007" name="Google Shape;1007;p45"/>
          <p:cNvSpPr/>
          <p:nvPr/>
        </p:nvSpPr>
        <p:spPr>
          <a:xfrm>
            <a:off x="8390225" y="9354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5"/>
          <p:cNvSpPr/>
          <p:nvPr/>
        </p:nvSpPr>
        <p:spPr>
          <a:xfrm rot="10800000">
            <a:off x="264900"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9" name="Google Shape;1009;p45"/>
          <p:cNvGrpSpPr/>
          <p:nvPr/>
        </p:nvGrpSpPr>
        <p:grpSpPr>
          <a:xfrm>
            <a:off x="642630" y="2133157"/>
            <a:ext cx="5244700" cy="1199285"/>
            <a:chOff x="6777990" y="3710194"/>
            <a:chExt cx="1646915" cy="677381"/>
          </a:xfrm>
        </p:grpSpPr>
        <p:grpSp>
          <p:nvGrpSpPr>
            <p:cNvPr id="1010" name="Google Shape;1010;p45"/>
            <p:cNvGrpSpPr/>
            <p:nvPr/>
          </p:nvGrpSpPr>
          <p:grpSpPr>
            <a:xfrm>
              <a:off x="6777990" y="3874492"/>
              <a:ext cx="411129" cy="513083"/>
              <a:chOff x="6777990" y="3874492"/>
              <a:chExt cx="411129" cy="513083"/>
            </a:xfrm>
          </p:grpSpPr>
          <p:cxnSp>
            <p:nvCxnSpPr>
              <p:cNvPr id="1011" name="Google Shape;1011;p45"/>
              <p:cNvCxnSpPr/>
              <p:nvPr/>
            </p:nvCxnSpPr>
            <p:spPr>
              <a:xfrm>
                <a:off x="6981437" y="4216875"/>
                <a:ext cx="0" cy="170700"/>
              </a:xfrm>
              <a:prstGeom prst="straightConnector1">
                <a:avLst/>
              </a:prstGeom>
              <a:noFill/>
              <a:ln cap="flat" cmpd="sng" w="19050">
                <a:solidFill>
                  <a:srgbClr val="A5B7C6"/>
                </a:solidFill>
                <a:prstDash val="solid"/>
                <a:round/>
                <a:headEnd len="sm" w="sm" type="none"/>
                <a:tailEnd len="med" w="med" type="diamond"/>
              </a:ln>
            </p:spPr>
          </p:cxnSp>
          <p:sp>
            <p:nvSpPr>
              <p:cNvPr id="1012" name="Google Shape;1012;p45"/>
              <p:cNvSpPr/>
              <p:nvPr/>
            </p:nvSpPr>
            <p:spPr>
              <a:xfrm>
                <a:off x="6777990"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171621"/>
                    </a:solidFill>
                    <a:latin typeface="Barlow"/>
                    <a:ea typeface="Barlow"/>
                    <a:cs typeface="Barlow"/>
                    <a:sym typeface="Barlow"/>
                  </a:rPr>
                  <a:t>ASK</a:t>
                </a:r>
                <a:endParaRPr b="1" i="0" sz="1400" u="none" cap="none" strike="noStrike">
                  <a:solidFill>
                    <a:srgbClr val="171621"/>
                  </a:solidFill>
                  <a:latin typeface="Barlow"/>
                  <a:ea typeface="Barlow"/>
                  <a:cs typeface="Barlow"/>
                  <a:sym typeface="Barlow"/>
                </a:endParaRPr>
              </a:p>
            </p:txBody>
          </p:sp>
        </p:grpSp>
        <p:grpSp>
          <p:nvGrpSpPr>
            <p:cNvPr id="1013" name="Google Shape;1013;p45"/>
            <p:cNvGrpSpPr/>
            <p:nvPr/>
          </p:nvGrpSpPr>
          <p:grpSpPr>
            <a:xfrm>
              <a:off x="7188425" y="3710194"/>
              <a:ext cx="411123" cy="520535"/>
              <a:chOff x="7188425" y="3710194"/>
              <a:chExt cx="411123" cy="520535"/>
            </a:xfrm>
          </p:grpSpPr>
          <p:cxnSp>
            <p:nvCxnSpPr>
              <p:cNvPr id="1014" name="Google Shape;1014;p45"/>
              <p:cNvCxnSpPr/>
              <p:nvPr/>
            </p:nvCxnSpPr>
            <p:spPr>
              <a:xfrm rot="10800000">
                <a:off x="7396197" y="3710194"/>
                <a:ext cx="0" cy="170700"/>
              </a:xfrm>
              <a:prstGeom prst="straightConnector1">
                <a:avLst/>
              </a:prstGeom>
              <a:noFill/>
              <a:ln cap="flat" cmpd="sng" w="19050">
                <a:solidFill>
                  <a:srgbClr val="A5B7C6"/>
                </a:solidFill>
                <a:prstDash val="solid"/>
                <a:round/>
                <a:headEnd len="sm" w="sm" type="none"/>
                <a:tailEnd len="med" w="med" type="diamond"/>
              </a:ln>
            </p:spPr>
          </p:cxnSp>
          <p:sp>
            <p:nvSpPr>
              <p:cNvPr id="1015" name="Google Shape;1015;p45"/>
              <p:cNvSpPr/>
              <p:nvPr/>
            </p:nvSpPr>
            <p:spPr>
              <a:xfrm>
                <a:off x="7188425" y="3874492"/>
                <a:ext cx="411123" cy="356237"/>
              </a:xfrm>
              <a:custGeom>
                <a:rect b="b" l="l" r="r" t="t"/>
                <a:pathLst>
                  <a:path extrusionOk="0" h="60023" w="69271">
                    <a:moveTo>
                      <a:pt x="17274" y="0"/>
                    </a:moveTo>
                    <a:lnTo>
                      <a:pt x="0" y="30011"/>
                    </a:lnTo>
                    <a:lnTo>
                      <a:pt x="17274" y="60023"/>
                    </a:lnTo>
                    <a:lnTo>
                      <a:pt x="51939" y="60023"/>
                    </a:lnTo>
                    <a:lnTo>
                      <a:pt x="69271" y="30011"/>
                    </a:lnTo>
                    <a:lnTo>
                      <a:pt x="51939"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171621"/>
                    </a:solidFill>
                    <a:latin typeface="Barlow"/>
                    <a:ea typeface="Barlow"/>
                    <a:cs typeface="Barlow"/>
                    <a:sym typeface="Barlow"/>
                  </a:rPr>
                  <a:t>PREPARE</a:t>
                </a:r>
                <a:endParaRPr b="1" i="0" sz="1400" u="none" cap="none" strike="noStrike">
                  <a:solidFill>
                    <a:srgbClr val="171621"/>
                  </a:solidFill>
                  <a:latin typeface="Barlow"/>
                  <a:ea typeface="Barlow"/>
                  <a:cs typeface="Barlow"/>
                  <a:sym typeface="Barlow"/>
                </a:endParaRPr>
              </a:p>
            </p:txBody>
          </p:sp>
        </p:grpSp>
        <p:grpSp>
          <p:nvGrpSpPr>
            <p:cNvPr id="1016" name="Google Shape;1016;p45"/>
            <p:cNvGrpSpPr/>
            <p:nvPr/>
          </p:nvGrpSpPr>
          <p:grpSpPr>
            <a:xfrm>
              <a:off x="7603341" y="3874492"/>
              <a:ext cx="411474" cy="513083"/>
              <a:chOff x="7603341" y="3874492"/>
              <a:chExt cx="411474" cy="513083"/>
            </a:xfrm>
          </p:grpSpPr>
          <p:cxnSp>
            <p:nvCxnSpPr>
              <p:cNvPr id="1017" name="Google Shape;1017;p45"/>
              <p:cNvCxnSpPr/>
              <p:nvPr/>
            </p:nvCxnSpPr>
            <p:spPr>
              <a:xfrm>
                <a:off x="7811304" y="4216875"/>
                <a:ext cx="0" cy="170700"/>
              </a:xfrm>
              <a:prstGeom prst="straightConnector1">
                <a:avLst/>
              </a:prstGeom>
              <a:noFill/>
              <a:ln cap="flat" cmpd="sng" w="19050">
                <a:solidFill>
                  <a:srgbClr val="A5B7C6"/>
                </a:solidFill>
                <a:prstDash val="solid"/>
                <a:round/>
                <a:headEnd len="sm" w="sm" type="none"/>
                <a:tailEnd len="med" w="med" type="diamond"/>
              </a:ln>
            </p:spPr>
          </p:cxnSp>
          <p:sp>
            <p:nvSpPr>
              <p:cNvPr id="1018" name="Google Shape;1018;p45"/>
              <p:cNvSpPr/>
              <p:nvPr/>
            </p:nvSpPr>
            <p:spPr>
              <a:xfrm>
                <a:off x="7603341" y="3874492"/>
                <a:ext cx="411474" cy="356237"/>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GB" sz="1400" u="none" cap="none" strike="noStrike">
                    <a:solidFill>
                      <a:srgbClr val="171621"/>
                    </a:solidFill>
                    <a:latin typeface="Barlow"/>
                    <a:ea typeface="Barlow"/>
                    <a:cs typeface="Barlow"/>
                    <a:sym typeface="Barlow"/>
                  </a:rPr>
                  <a:t>PROCESS</a:t>
                </a:r>
                <a:endParaRPr b="1" i="0" sz="1400" u="none" cap="none" strike="noStrike">
                  <a:solidFill>
                    <a:srgbClr val="171621"/>
                  </a:solidFill>
                  <a:latin typeface="Barlow"/>
                  <a:ea typeface="Barlow"/>
                  <a:cs typeface="Barlow"/>
                  <a:sym typeface="Barlow"/>
                </a:endParaRPr>
              </a:p>
            </p:txBody>
          </p:sp>
        </p:grpSp>
        <p:grpSp>
          <p:nvGrpSpPr>
            <p:cNvPr id="1019" name="Google Shape;1019;p45"/>
            <p:cNvGrpSpPr/>
            <p:nvPr/>
          </p:nvGrpSpPr>
          <p:grpSpPr>
            <a:xfrm>
              <a:off x="8013776" y="3722847"/>
              <a:ext cx="411129" cy="507882"/>
              <a:chOff x="8013776" y="3722847"/>
              <a:chExt cx="411129" cy="507882"/>
            </a:xfrm>
          </p:grpSpPr>
          <p:cxnSp>
            <p:nvCxnSpPr>
              <p:cNvPr id="1020" name="Google Shape;1020;p45"/>
              <p:cNvCxnSpPr/>
              <p:nvPr/>
            </p:nvCxnSpPr>
            <p:spPr>
              <a:xfrm rot="10800000">
                <a:off x="8219339" y="3722847"/>
                <a:ext cx="0" cy="169800"/>
              </a:xfrm>
              <a:prstGeom prst="straightConnector1">
                <a:avLst/>
              </a:prstGeom>
              <a:noFill/>
              <a:ln cap="flat" cmpd="sng" w="19050">
                <a:solidFill>
                  <a:srgbClr val="A5B7C6"/>
                </a:solidFill>
                <a:prstDash val="solid"/>
                <a:round/>
                <a:headEnd len="sm" w="sm" type="none"/>
                <a:tailEnd len="med" w="med" type="diamond"/>
              </a:ln>
            </p:spPr>
          </p:cxnSp>
          <p:sp>
            <p:nvSpPr>
              <p:cNvPr id="1021" name="Google Shape;1021;p45"/>
              <p:cNvSpPr/>
              <p:nvPr/>
            </p:nvSpPr>
            <p:spPr>
              <a:xfrm>
                <a:off x="8013776" y="3874492"/>
                <a:ext cx="411129" cy="356237"/>
              </a:xfrm>
              <a:custGeom>
                <a:rect b="b" l="l" r="r" t="t"/>
                <a:pathLst>
                  <a:path extrusionOk="0" h="60023" w="69272">
                    <a:moveTo>
                      <a:pt x="17333" y="0"/>
                    </a:moveTo>
                    <a:lnTo>
                      <a:pt x="0" y="30011"/>
                    </a:lnTo>
                    <a:lnTo>
                      <a:pt x="17333" y="60023"/>
                    </a:lnTo>
                    <a:lnTo>
                      <a:pt x="51939" y="60023"/>
                    </a:lnTo>
                    <a:lnTo>
                      <a:pt x="69271" y="30011"/>
                    </a:lnTo>
                    <a:lnTo>
                      <a:pt x="51939"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171621"/>
                    </a:solidFill>
                    <a:latin typeface="Barlow"/>
                    <a:ea typeface="Barlow"/>
                    <a:cs typeface="Barlow"/>
                    <a:sym typeface="Barlow"/>
                  </a:rPr>
                  <a:t>ANALYZE</a:t>
                </a:r>
                <a:endParaRPr b="1" i="0" sz="1400" u="none" cap="none" strike="noStrike">
                  <a:solidFill>
                    <a:srgbClr val="171621"/>
                  </a:solidFill>
                  <a:latin typeface="Barlow"/>
                  <a:ea typeface="Barlow"/>
                  <a:cs typeface="Barlow"/>
                  <a:sym typeface="Barlow"/>
                </a:endParaRPr>
              </a:p>
            </p:txBody>
          </p:sp>
        </p:grpSp>
      </p:grpSp>
      <p:cxnSp>
        <p:nvCxnSpPr>
          <p:cNvPr id="1022" name="Google Shape;1022;p45"/>
          <p:cNvCxnSpPr/>
          <p:nvPr/>
        </p:nvCxnSpPr>
        <p:spPr>
          <a:xfrm>
            <a:off x="6558667" y="3044289"/>
            <a:ext cx="0" cy="302220"/>
          </a:xfrm>
          <a:prstGeom prst="straightConnector1">
            <a:avLst/>
          </a:prstGeom>
          <a:noFill/>
          <a:ln cap="flat" cmpd="sng" w="19050">
            <a:solidFill>
              <a:srgbClr val="A5B7C6"/>
            </a:solidFill>
            <a:prstDash val="solid"/>
            <a:round/>
            <a:headEnd len="sm" w="sm" type="none"/>
            <a:tailEnd len="med" w="med" type="diamond"/>
          </a:ln>
        </p:spPr>
      </p:cxnSp>
      <p:sp>
        <p:nvSpPr>
          <p:cNvPr id="1023" name="Google Shape;1023;p45"/>
          <p:cNvSpPr/>
          <p:nvPr/>
        </p:nvSpPr>
        <p:spPr>
          <a:xfrm>
            <a:off x="7188898" y="2421698"/>
            <a:ext cx="1309247" cy="630708"/>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GB" sz="1400" u="none" cap="none" strike="noStrike">
                <a:solidFill>
                  <a:srgbClr val="171621"/>
                </a:solidFill>
                <a:latin typeface="Barlow"/>
                <a:ea typeface="Barlow"/>
                <a:cs typeface="Barlow"/>
                <a:sym typeface="Barlow"/>
              </a:rPr>
              <a:t>ACT</a:t>
            </a:r>
            <a:endParaRPr b="1" i="0" sz="1400" u="none" cap="none" strike="noStrike">
              <a:solidFill>
                <a:srgbClr val="171621"/>
              </a:solidFill>
              <a:latin typeface="Barlow"/>
              <a:ea typeface="Barlow"/>
              <a:cs typeface="Barlow"/>
              <a:sym typeface="Barlow"/>
            </a:endParaRPr>
          </a:p>
        </p:txBody>
      </p:sp>
      <p:cxnSp>
        <p:nvCxnSpPr>
          <p:cNvPr id="1024" name="Google Shape;1024;p45"/>
          <p:cNvCxnSpPr/>
          <p:nvPr/>
        </p:nvCxnSpPr>
        <p:spPr>
          <a:xfrm rot="10800000">
            <a:off x="7829453" y="2112056"/>
            <a:ext cx="0" cy="302220"/>
          </a:xfrm>
          <a:prstGeom prst="straightConnector1">
            <a:avLst/>
          </a:prstGeom>
          <a:noFill/>
          <a:ln cap="flat" cmpd="sng" w="19050">
            <a:solidFill>
              <a:srgbClr val="A5B7C6"/>
            </a:solidFill>
            <a:prstDash val="solid"/>
            <a:round/>
            <a:headEnd len="sm" w="sm" type="none"/>
            <a:tailEnd len="med" w="med" type="diamond"/>
          </a:ln>
        </p:spPr>
      </p:cxnSp>
      <p:sp>
        <p:nvSpPr>
          <p:cNvPr id="1025" name="Google Shape;1025;p45"/>
          <p:cNvSpPr/>
          <p:nvPr/>
        </p:nvSpPr>
        <p:spPr>
          <a:xfrm>
            <a:off x="5882942" y="2421698"/>
            <a:ext cx="1309247" cy="630708"/>
          </a:xfrm>
          <a:custGeom>
            <a:rect b="b" l="l" r="r" t="t"/>
            <a:pathLst>
              <a:path extrusionOk="0" h="60023" w="69330">
                <a:moveTo>
                  <a:pt x="17333" y="0"/>
                </a:moveTo>
                <a:lnTo>
                  <a:pt x="1" y="30011"/>
                </a:lnTo>
                <a:lnTo>
                  <a:pt x="17333" y="60023"/>
                </a:lnTo>
                <a:lnTo>
                  <a:pt x="51998" y="60023"/>
                </a:lnTo>
                <a:lnTo>
                  <a:pt x="69330" y="30011"/>
                </a:lnTo>
                <a:lnTo>
                  <a:pt x="51998" y="0"/>
                </a:lnTo>
                <a:close/>
              </a:path>
            </a:pathLst>
          </a:custGeom>
          <a:solidFill>
            <a:srgbClr val="435D74"/>
          </a:solidFill>
          <a:ln cap="flat" cmpd="sng" w="19050">
            <a:solidFill>
              <a:srgbClr val="A5B7C5"/>
            </a:solidFill>
            <a:prstDash val="solid"/>
            <a:miter lim="58162"/>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GB" sz="1400" u="none" cap="none" strike="noStrike">
                <a:solidFill>
                  <a:srgbClr val="171621"/>
                </a:solidFill>
                <a:latin typeface="Barlow"/>
                <a:ea typeface="Barlow"/>
                <a:cs typeface="Barlow"/>
                <a:sym typeface="Barlow"/>
              </a:rPr>
              <a:t>SHARE</a:t>
            </a:r>
            <a:endParaRPr b="1" i="0" sz="1400" u="none" cap="none" strike="noStrike">
              <a:solidFill>
                <a:srgbClr val="171621"/>
              </a:solidFill>
              <a:latin typeface="Barlow"/>
              <a:ea typeface="Barlow"/>
              <a:cs typeface="Barlow"/>
              <a:sym typeface="Barlow"/>
            </a:endParaRPr>
          </a:p>
        </p:txBody>
      </p:sp>
      <p:cxnSp>
        <p:nvCxnSpPr>
          <p:cNvPr id="1026" name="Google Shape;1026;p45"/>
          <p:cNvCxnSpPr/>
          <p:nvPr/>
        </p:nvCxnSpPr>
        <p:spPr>
          <a:xfrm>
            <a:off x="3292112" y="1058295"/>
            <a:ext cx="1547700" cy="0"/>
          </a:xfrm>
          <a:prstGeom prst="straightConnector1">
            <a:avLst/>
          </a:prstGeom>
          <a:noFill/>
          <a:ln cap="flat" cmpd="sng" w="19050">
            <a:solidFill>
              <a:schemeClr val="accent2"/>
            </a:solidFill>
            <a:prstDash val="solid"/>
            <a:round/>
            <a:headEnd len="sm" w="sm" type="none"/>
            <a:tailEnd len="sm" w="sm" type="none"/>
          </a:ln>
        </p:spPr>
      </p:cxnSp>
      <p:sp>
        <p:nvSpPr>
          <p:cNvPr id="1027" name="Google Shape;1027;p45"/>
          <p:cNvSpPr txBox="1"/>
          <p:nvPr/>
        </p:nvSpPr>
        <p:spPr>
          <a:xfrm>
            <a:off x="569742" y="3379967"/>
            <a:ext cx="1675839" cy="5770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050" u="none" cap="none" strike="noStrike">
                <a:solidFill>
                  <a:srgbClr val="D1D5DB"/>
                </a:solidFill>
                <a:latin typeface="Barlow"/>
                <a:ea typeface="Barlow"/>
                <a:cs typeface="Barlow"/>
                <a:sym typeface="Barlow"/>
              </a:rPr>
              <a:t>Identify the business task and consider key stakeholders.</a:t>
            </a:r>
            <a:endParaRPr b="0" i="1" sz="1050" u="none" cap="none" strike="noStrike">
              <a:solidFill>
                <a:srgbClr val="000000"/>
              </a:solidFill>
              <a:latin typeface="Barlow"/>
              <a:ea typeface="Barlow"/>
              <a:cs typeface="Barlow"/>
              <a:sym typeface="Barlow"/>
            </a:endParaRPr>
          </a:p>
        </p:txBody>
      </p:sp>
      <p:sp>
        <p:nvSpPr>
          <p:cNvPr id="1028" name="Google Shape;1028;p45"/>
          <p:cNvSpPr txBox="1"/>
          <p:nvPr/>
        </p:nvSpPr>
        <p:spPr>
          <a:xfrm>
            <a:off x="1857832" y="1248917"/>
            <a:ext cx="1841970" cy="9002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050" u="none" cap="none" strike="noStrike">
                <a:solidFill>
                  <a:srgbClr val="E4E4EE"/>
                </a:solidFill>
                <a:latin typeface="Barlow"/>
                <a:ea typeface="Barlow"/>
                <a:cs typeface="Barlow"/>
                <a:sym typeface="Barlow"/>
              </a:rPr>
              <a:t>For the Cyclistic bike-share case study, the data source used is the historical trip data from April 2020-March 2021.</a:t>
            </a:r>
            <a:endParaRPr b="0" i="1" sz="1050" u="none" cap="none" strike="noStrike">
              <a:solidFill>
                <a:srgbClr val="000000"/>
              </a:solidFill>
              <a:latin typeface="Barlow"/>
              <a:ea typeface="Barlow"/>
              <a:cs typeface="Barlow"/>
              <a:sym typeface="Barlow"/>
            </a:endParaRPr>
          </a:p>
        </p:txBody>
      </p:sp>
      <p:sp>
        <p:nvSpPr>
          <p:cNvPr id="1029" name="Google Shape;1029;p45"/>
          <p:cNvSpPr txBox="1"/>
          <p:nvPr/>
        </p:nvSpPr>
        <p:spPr>
          <a:xfrm>
            <a:off x="3047078" y="3379967"/>
            <a:ext cx="1841970" cy="1061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050" u="none" cap="none" strike="noStrike">
                <a:solidFill>
                  <a:srgbClr val="D1D5DB"/>
                </a:solidFill>
                <a:latin typeface="Barlow"/>
                <a:ea typeface="Barlow"/>
                <a:cs typeface="Barlow"/>
                <a:sym typeface="Barlow"/>
              </a:rPr>
              <a:t>Clean and manipulate the data using appropriate tools, ensuring data integrity and documenting the cleaning process. Used Pandas for Cleaning.</a:t>
            </a:r>
            <a:endParaRPr b="0" i="1" sz="1050" u="none" cap="none" strike="noStrike">
              <a:solidFill>
                <a:srgbClr val="000000"/>
              </a:solidFill>
              <a:latin typeface="Barlow"/>
              <a:ea typeface="Barlow"/>
              <a:cs typeface="Barlow"/>
              <a:sym typeface="Barlow"/>
            </a:endParaRPr>
          </a:p>
        </p:txBody>
      </p:sp>
      <p:sp>
        <p:nvSpPr>
          <p:cNvPr id="1030" name="Google Shape;1030;p45"/>
          <p:cNvSpPr txBox="1"/>
          <p:nvPr/>
        </p:nvSpPr>
        <p:spPr>
          <a:xfrm>
            <a:off x="4361374" y="1271347"/>
            <a:ext cx="1891711" cy="9002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050" u="none" cap="none" strike="noStrike">
                <a:solidFill>
                  <a:srgbClr val="D1D5DB"/>
                </a:solidFill>
                <a:latin typeface="Barlow"/>
                <a:ea typeface="Barlow"/>
                <a:cs typeface="Barlow"/>
                <a:sym typeface="Barlow"/>
              </a:rPr>
              <a:t>Organize and format the data, perform calculations, identify trends, and summarize the analysis. Used SQL Server for Analysis.</a:t>
            </a:r>
            <a:endParaRPr b="0" i="1" sz="1050" u="none" cap="none" strike="noStrike">
              <a:solidFill>
                <a:srgbClr val="000000"/>
              </a:solidFill>
              <a:latin typeface="Barlow"/>
              <a:ea typeface="Barlow"/>
              <a:cs typeface="Barlow"/>
              <a:sym typeface="Barlow"/>
            </a:endParaRPr>
          </a:p>
        </p:txBody>
      </p:sp>
      <p:sp>
        <p:nvSpPr>
          <p:cNvPr id="1031" name="Google Shape;1031;p45"/>
          <p:cNvSpPr txBox="1"/>
          <p:nvPr/>
        </p:nvSpPr>
        <p:spPr>
          <a:xfrm>
            <a:off x="5690545" y="3393894"/>
            <a:ext cx="1891711" cy="1061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050" u="none" cap="none" strike="noStrike">
                <a:solidFill>
                  <a:srgbClr val="ECECF1"/>
                </a:solidFill>
                <a:latin typeface="Barlow"/>
                <a:ea typeface="Barlow"/>
                <a:cs typeface="Barlow"/>
                <a:sym typeface="Barlow"/>
              </a:rPr>
              <a:t>Determine the best way to share your findings, create effective data visualizations, present your findings, and ensure accessibility. </a:t>
            </a:r>
            <a:br>
              <a:rPr b="0" i="1" lang="en-GB" sz="1050" u="none" cap="none" strike="noStrike">
                <a:solidFill>
                  <a:srgbClr val="000000"/>
                </a:solidFill>
                <a:latin typeface="Barlow"/>
                <a:ea typeface="Barlow"/>
                <a:cs typeface="Barlow"/>
                <a:sym typeface="Barlow"/>
              </a:rPr>
            </a:br>
            <a:endParaRPr b="0" i="1" sz="1050" u="none" cap="none" strike="noStrike">
              <a:solidFill>
                <a:srgbClr val="000000"/>
              </a:solidFill>
              <a:latin typeface="Barlow"/>
              <a:ea typeface="Barlow"/>
              <a:cs typeface="Barlow"/>
              <a:sym typeface="Barlow"/>
            </a:endParaRPr>
          </a:p>
        </p:txBody>
      </p:sp>
      <p:sp>
        <p:nvSpPr>
          <p:cNvPr id="1032" name="Google Shape;1032;p45"/>
          <p:cNvSpPr txBox="1"/>
          <p:nvPr/>
        </p:nvSpPr>
        <p:spPr>
          <a:xfrm>
            <a:off x="7045057" y="1510078"/>
            <a:ext cx="1669878" cy="5770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050" u="none" cap="none" strike="noStrike">
                <a:solidFill>
                  <a:srgbClr val="ECECF1"/>
                </a:solidFill>
                <a:latin typeface="Barlow"/>
                <a:ea typeface="Barlow"/>
                <a:cs typeface="Barlow"/>
                <a:sym typeface="Barlow"/>
              </a:rPr>
              <a:t>Draw conclusions from the analysis, apply insights to the business.</a:t>
            </a:r>
            <a:endParaRPr b="0" i="1" sz="1050" u="none" cap="none" strike="noStrike">
              <a:solidFill>
                <a:srgbClr val="000000"/>
              </a:solidFill>
              <a:latin typeface="Barlow"/>
              <a:ea typeface="Barlow"/>
              <a:cs typeface="Barlow"/>
              <a:sym typeface="Barlow"/>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46"/>
          <p:cNvSpPr txBox="1"/>
          <p:nvPr>
            <p:ph type="title"/>
          </p:nvPr>
        </p:nvSpPr>
        <p:spPr>
          <a:xfrm>
            <a:off x="816075" y="570075"/>
            <a:ext cx="4448100" cy="105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Thanks!</a:t>
            </a:r>
            <a:endParaRPr/>
          </a:p>
        </p:txBody>
      </p:sp>
      <p:sp>
        <p:nvSpPr>
          <p:cNvPr id="1038" name="Google Shape;1038;p46"/>
          <p:cNvSpPr txBox="1"/>
          <p:nvPr>
            <p:ph idx="1" type="subTitle"/>
          </p:nvPr>
        </p:nvSpPr>
        <p:spPr>
          <a:xfrm>
            <a:off x="816075" y="1475274"/>
            <a:ext cx="7730048" cy="196733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Arial"/>
              <a:buChar char="•"/>
            </a:pPr>
            <a:r>
              <a:rPr b="1" i="1" lang="en-GB" sz="1800">
                <a:solidFill>
                  <a:schemeClr val="dk2"/>
                </a:solidFill>
                <a:latin typeface="Epilogue"/>
                <a:ea typeface="Epilogue"/>
                <a:cs typeface="Epilogue"/>
                <a:sym typeface="Epilogue"/>
              </a:rPr>
              <a:t>Thank You for Your Attention and Support</a:t>
            </a:r>
            <a:endParaRPr/>
          </a:p>
          <a:p>
            <a:pPr indent="-317500" lvl="0" marL="457200" rtl="0" algn="l">
              <a:lnSpc>
                <a:spcPct val="150000"/>
              </a:lnSpc>
              <a:spcBef>
                <a:spcPts val="0"/>
              </a:spcBef>
              <a:spcAft>
                <a:spcPts val="0"/>
              </a:spcAft>
              <a:buSzPts val="1400"/>
              <a:buFont typeface="Arial"/>
              <a:buChar char="•"/>
            </a:pPr>
            <a:r>
              <a:rPr b="1" i="1" lang="en-GB" sz="1800">
                <a:solidFill>
                  <a:schemeClr val="dk2"/>
                </a:solidFill>
                <a:latin typeface="Epilogue"/>
                <a:ea typeface="Epilogue"/>
                <a:cs typeface="Epilogue"/>
                <a:sym typeface="Epilogue"/>
              </a:rPr>
              <a:t>We appreciate your time and participation</a:t>
            </a:r>
            <a:endParaRPr/>
          </a:p>
          <a:p>
            <a:pPr indent="-317500" lvl="0" marL="457200" rtl="0" algn="l">
              <a:lnSpc>
                <a:spcPct val="150000"/>
              </a:lnSpc>
              <a:spcBef>
                <a:spcPts val="0"/>
              </a:spcBef>
              <a:spcAft>
                <a:spcPts val="0"/>
              </a:spcAft>
              <a:buSzPts val="1400"/>
              <a:buFont typeface="Arial"/>
              <a:buChar char="•"/>
            </a:pPr>
            <a:r>
              <a:rPr b="1" i="1" lang="en-GB" sz="1800">
                <a:solidFill>
                  <a:schemeClr val="dk2"/>
                </a:solidFill>
                <a:latin typeface="Epilogue"/>
                <a:ea typeface="Epilogue"/>
                <a:cs typeface="Epilogue"/>
                <a:sym typeface="Epilogue"/>
              </a:rPr>
              <a:t>For any further questions or inquiries, please feel free to reach out to us</a:t>
            </a:r>
            <a:endParaRPr/>
          </a:p>
          <a:p>
            <a:pPr indent="0" lvl="0" marL="0" rtl="0" algn="l">
              <a:lnSpc>
                <a:spcPct val="150000"/>
              </a:lnSpc>
              <a:spcBef>
                <a:spcPts val="0"/>
              </a:spcBef>
              <a:spcAft>
                <a:spcPts val="0"/>
              </a:spcAft>
              <a:buSzPts val="1400"/>
              <a:buNone/>
            </a:pPr>
            <a:r>
              <a:t/>
            </a:r>
            <a:endParaRPr b="1" i="1" sz="1100">
              <a:solidFill>
                <a:schemeClr val="dk2"/>
              </a:solidFill>
              <a:latin typeface="Epilogue"/>
              <a:ea typeface="Epilogue"/>
              <a:cs typeface="Epilogue"/>
              <a:sym typeface="Epilogue"/>
            </a:endParaRPr>
          </a:p>
        </p:txBody>
      </p:sp>
      <p:grpSp>
        <p:nvGrpSpPr>
          <p:cNvPr id="1039" name="Google Shape;1039;p46"/>
          <p:cNvGrpSpPr/>
          <p:nvPr/>
        </p:nvGrpSpPr>
        <p:grpSpPr>
          <a:xfrm>
            <a:off x="3515392" y="2986429"/>
            <a:ext cx="388966" cy="388966"/>
            <a:chOff x="1190625" y="238125"/>
            <a:chExt cx="5235075" cy="5235075"/>
          </a:xfrm>
        </p:grpSpPr>
        <p:sp>
          <p:nvSpPr>
            <p:cNvPr id="1040" name="Google Shape;1040;p46"/>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6"/>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2" name="Google Shape;1042;p46"/>
          <p:cNvSpPr/>
          <p:nvPr/>
        </p:nvSpPr>
        <p:spPr>
          <a:xfrm flipH="1" rot="10800000">
            <a:off x="5470576" y="-963275"/>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6"/>
          <p:cNvSpPr/>
          <p:nvPr/>
        </p:nvSpPr>
        <p:spPr>
          <a:xfrm flipH="1">
            <a:off x="7690700" y="37777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6"/>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
          <p:cNvSpPr txBox="1"/>
          <p:nvPr/>
        </p:nvSpPr>
        <p:spPr>
          <a:xfrm>
            <a:off x="740195" y="542692"/>
            <a:ext cx="7850457" cy="676507"/>
          </a:xfrm>
          <a:prstGeom prst="rect">
            <a:avLst/>
          </a:prstGeom>
          <a:noFill/>
          <a:ln>
            <a:noFill/>
          </a:ln>
        </p:spPr>
        <p:txBody>
          <a:bodyPr anchorCtr="0" anchor="t" bIns="91425" lIns="91425" spcFirstLastPara="1" rIns="91425" wrap="square" tIns="91425">
            <a:noAutofit/>
          </a:bodyPr>
          <a:lstStyle/>
          <a:p>
            <a:pPr indent="-317500" lvl="0" marL="457200" marR="0" rtl="0" algn="ctr">
              <a:lnSpc>
                <a:spcPct val="115000"/>
              </a:lnSpc>
              <a:spcBef>
                <a:spcPts val="0"/>
              </a:spcBef>
              <a:spcAft>
                <a:spcPts val="0"/>
              </a:spcAft>
              <a:buClr>
                <a:schemeClr val="dk1"/>
              </a:buClr>
              <a:buSzPts val="4500"/>
              <a:buFont typeface="Barlow"/>
              <a:buNone/>
            </a:pPr>
            <a:r>
              <a:rPr b="1" i="0" lang="en-GB" sz="3000" u="none" cap="none" strike="noStrike">
                <a:solidFill>
                  <a:schemeClr val="dk1"/>
                </a:solidFill>
                <a:latin typeface="Epilogue"/>
                <a:ea typeface="Epilogue"/>
                <a:cs typeface="Epilogue"/>
                <a:sym typeface="Epilogue"/>
              </a:rPr>
              <a:t>Business Task</a:t>
            </a:r>
            <a:endParaRPr/>
          </a:p>
        </p:txBody>
      </p:sp>
      <p:sp>
        <p:nvSpPr>
          <p:cNvPr id="746" name="Google Shape;746;p16"/>
          <p:cNvSpPr txBox="1"/>
          <p:nvPr/>
        </p:nvSpPr>
        <p:spPr>
          <a:xfrm>
            <a:off x="1992351" y="1539137"/>
            <a:ext cx="5456664" cy="2576346"/>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None/>
            </a:pPr>
            <a:r>
              <a:rPr b="0" i="1" lang="en-GB" sz="1300" u="none" cap="none" strike="noStrike">
                <a:solidFill>
                  <a:srgbClr val="E4E4EE"/>
                </a:solidFill>
                <a:latin typeface="Epilogue"/>
                <a:ea typeface="Epilogue"/>
                <a:cs typeface="Epilogue"/>
                <a:sym typeface="Epilogue"/>
              </a:rPr>
              <a:t>Design and implement marketing strategies to convert </a:t>
            </a:r>
            <a:r>
              <a:rPr b="1" i="1" lang="en-GB" sz="1300" u="none" cap="none" strike="noStrike">
                <a:solidFill>
                  <a:srgbClr val="E4E4EE"/>
                </a:solidFill>
                <a:latin typeface="Epilogue"/>
                <a:ea typeface="Epilogue"/>
                <a:cs typeface="Epilogue"/>
                <a:sym typeface="Epilogue"/>
              </a:rPr>
              <a:t>casual riders </a:t>
            </a:r>
            <a:r>
              <a:rPr b="0" i="1" lang="en-GB" sz="1300" u="none" cap="none" strike="noStrike">
                <a:solidFill>
                  <a:srgbClr val="E4E4EE"/>
                </a:solidFill>
                <a:latin typeface="Epilogue"/>
                <a:ea typeface="Epilogue"/>
                <a:cs typeface="Epilogue"/>
                <a:sym typeface="Epilogue"/>
              </a:rPr>
              <a:t>into </a:t>
            </a:r>
            <a:r>
              <a:rPr b="1" i="1" lang="en-GB" sz="1300" u="none" cap="none" strike="noStrike">
                <a:solidFill>
                  <a:srgbClr val="E4E4EE"/>
                </a:solidFill>
                <a:latin typeface="Epilogue"/>
                <a:ea typeface="Epilogue"/>
                <a:cs typeface="Epilogue"/>
                <a:sym typeface="Epilogue"/>
              </a:rPr>
              <a:t>annual members </a:t>
            </a:r>
            <a:r>
              <a:rPr b="0" i="1" lang="en-GB" sz="1300" u="none" cap="none" strike="noStrike">
                <a:solidFill>
                  <a:srgbClr val="E4E4EE"/>
                </a:solidFill>
                <a:latin typeface="Epilogue"/>
                <a:ea typeface="Epilogue"/>
                <a:cs typeface="Epilogue"/>
                <a:sym typeface="Epilogue"/>
              </a:rPr>
              <a:t>for Cyclistic, with the objective of maximizing profitability and driving future growth. Utilize the flexibility of pricing plans and the existing awareness of the Cyclistic program to target and persuade </a:t>
            </a:r>
            <a:r>
              <a:rPr b="1" i="1" lang="en-GB" sz="1300" u="none" cap="none" strike="noStrike">
                <a:solidFill>
                  <a:srgbClr val="E4E4EE"/>
                </a:solidFill>
                <a:latin typeface="Epilogue"/>
                <a:ea typeface="Epilogue"/>
                <a:cs typeface="Epilogue"/>
                <a:sym typeface="Epilogue"/>
              </a:rPr>
              <a:t>casual riders </a:t>
            </a:r>
            <a:r>
              <a:rPr b="0" i="1" lang="en-GB" sz="1300" u="none" cap="none" strike="noStrike">
                <a:solidFill>
                  <a:srgbClr val="E4E4EE"/>
                </a:solidFill>
                <a:latin typeface="Epilogue"/>
                <a:ea typeface="Epilogue"/>
                <a:cs typeface="Epilogue"/>
                <a:sym typeface="Epilogue"/>
              </a:rPr>
              <a:t>to upgrade to </a:t>
            </a:r>
            <a:r>
              <a:rPr b="1" i="1" lang="en-GB" sz="1300" u="none" cap="none" strike="noStrike">
                <a:solidFill>
                  <a:srgbClr val="E4E4EE"/>
                </a:solidFill>
                <a:latin typeface="Epilogue"/>
                <a:ea typeface="Epilogue"/>
                <a:cs typeface="Epilogue"/>
                <a:sym typeface="Epilogue"/>
              </a:rPr>
              <a:t>annual memberships</a:t>
            </a:r>
            <a:r>
              <a:rPr b="0" i="1" lang="en-GB" sz="1300" u="none" cap="none" strike="noStrike">
                <a:solidFill>
                  <a:srgbClr val="E4E4EE"/>
                </a:solidFill>
                <a:latin typeface="Epilogue"/>
                <a:ea typeface="Epilogue"/>
                <a:cs typeface="Epilogue"/>
                <a:sym typeface="Epilogue"/>
              </a:rPr>
              <a:t>. Analyze historical bike trip data to identify trends and insights that will inform effective marketing tactics. Leverage digital media platforms to deliver personalized messaging and promotions to increase conversion rates.</a:t>
            </a:r>
            <a:endParaRPr/>
          </a:p>
        </p:txBody>
      </p:sp>
      <p:cxnSp>
        <p:nvCxnSpPr>
          <p:cNvPr id="747" name="Google Shape;747;p16"/>
          <p:cNvCxnSpPr/>
          <p:nvPr/>
        </p:nvCxnSpPr>
        <p:spPr>
          <a:xfrm>
            <a:off x="3384638" y="1112968"/>
            <a:ext cx="15477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7"/>
          <p:cNvSpPr txBox="1"/>
          <p:nvPr>
            <p:ph type="title"/>
          </p:nvPr>
        </p:nvSpPr>
        <p:spPr>
          <a:xfrm>
            <a:off x="720000" y="52122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Stakeholders</a:t>
            </a:r>
            <a:endParaRPr/>
          </a:p>
        </p:txBody>
      </p:sp>
      <p:sp>
        <p:nvSpPr>
          <p:cNvPr id="753" name="Google Shape;753;p17"/>
          <p:cNvSpPr txBox="1"/>
          <p:nvPr>
            <p:ph idx="1" type="subTitle"/>
          </p:nvPr>
        </p:nvSpPr>
        <p:spPr>
          <a:xfrm>
            <a:off x="872400" y="1700300"/>
            <a:ext cx="4294800" cy="22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i="0" lang="en-GB" sz="1800">
                <a:solidFill>
                  <a:srgbClr val="D1D5DB"/>
                </a:solidFill>
                <a:latin typeface="Epilogue"/>
                <a:ea typeface="Epilogue"/>
                <a:cs typeface="Epilogue"/>
                <a:sym typeface="Epilogue"/>
              </a:rPr>
              <a:t>The key stakeholders include </a:t>
            </a:r>
            <a:r>
              <a:rPr lang="en-GB" sz="1800">
                <a:latin typeface="Epilogue"/>
                <a:ea typeface="Epilogue"/>
                <a:cs typeface="Epilogue"/>
                <a:sym typeface="Epilogue"/>
              </a:rPr>
              <a:t>:</a:t>
            </a:r>
            <a:endParaRPr sz="1800">
              <a:latin typeface="Epilogue"/>
              <a:ea typeface="Epilogue"/>
              <a:cs typeface="Epilogue"/>
              <a:sym typeface="Epilogue"/>
            </a:endParaRPr>
          </a:p>
          <a:p>
            <a:pPr indent="-317500" lvl="0" marL="457200" rtl="0" algn="l">
              <a:lnSpc>
                <a:spcPct val="115000"/>
              </a:lnSpc>
              <a:spcBef>
                <a:spcPts val="1000"/>
              </a:spcBef>
              <a:spcAft>
                <a:spcPts val="0"/>
              </a:spcAft>
              <a:buSzPts val="1400"/>
              <a:buChar char="●"/>
            </a:pPr>
            <a:r>
              <a:rPr b="0" i="0" lang="en-GB" sz="1600">
                <a:solidFill>
                  <a:schemeClr val="dk1"/>
                </a:solidFill>
                <a:latin typeface="Barlow"/>
                <a:ea typeface="Barlow"/>
                <a:cs typeface="Barlow"/>
                <a:sym typeface="Barlow"/>
              </a:rPr>
              <a:t>Lily Moreno </a:t>
            </a:r>
            <a:r>
              <a:rPr b="1" i="0" lang="en-GB">
                <a:solidFill>
                  <a:schemeClr val="dk1"/>
                </a:solidFill>
                <a:latin typeface="Barlow"/>
                <a:ea typeface="Barlow"/>
                <a:cs typeface="Barlow"/>
                <a:sym typeface="Barlow"/>
              </a:rPr>
              <a:t>(the director of marketing)</a:t>
            </a:r>
            <a:endParaRPr b="1">
              <a:solidFill>
                <a:schemeClr val="dk1"/>
              </a:solidFill>
              <a:latin typeface="Barlow"/>
              <a:ea typeface="Barlow"/>
              <a:cs typeface="Barlow"/>
              <a:sym typeface="Barlow"/>
            </a:endParaRPr>
          </a:p>
          <a:p>
            <a:pPr indent="-317500" lvl="0" marL="457200" rtl="0" algn="l">
              <a:lnSpc>
                <a:spcPct val="115000"/>
              </a:lnSpc>
              <a:spcBef>
                <a:spcPts val="0"/>
              </a:spcBef>
              <a:spcAft>
                <a:spcPts val="0"/>
              </a:spcAft>
              <a:buSzPts val="1400"/>
              <a:buChar char="●"/>
            </a:pPr>
            <a:r>
              <a:rPr b="0" i="0" lang="en-GB" sz="1600">
                <a:solidFill>
                  <a:schemeClr val="dk1"/>
                </a:solidFill>
                <a:latin typeface="Barlow"/>
                <a:ea typeface="Barlow"/>
                <a:cs typeface="Barlow"/>
                <a:sym typeface="Barlow"/>
              </a:rPr>
              <a:t>Cyclistic marketing analytics team</a:t>
            </a:r>
            <a:endParaRPr/>
          </a:p>
          <a:p>
            <a:pPr indent="-317500" lvl="0" marL="457200" rtl="0" algn="l">
              <a:lnSpc>
                <a:spcPct val="115000"/>
              </a:lnSpc>
              <a:spcBef>
                <a:spcPts val="0"/>
              </a:spcBef>
              <a:spcAft>
                <a:spcPts val="0"/>
              </a:spcAft>
              <a:buSzPts val="1400"/>
              <a:buChar char="●"/>
            </a:pPr>
            <a:r>
              <a:rPr b="0" i="0" lang="en-GB" sz="1600">
                <a:solidFill>
                  <a:schemeClr val="dk1"/>
                </a:solidFill>
                <a:latin typeface="Barlow"/>
                <a:ea typeface="Barlow"/>
                <a:cs typeface="Barlow"/>
                <a:sym typeface="Barlow"/>
              </a:rPr>
              <a:t>Cyclistic executive team.</a:t>
            </a:r>
            <a:endParaRPr sz="1600">
              <a:solidFill>
                <a:schemeClr val="dk1"/>
              </a:solidFill>
              <a:latin typeface="Barlow"/>
              <a:ea typeface="Barlow"/>
              <a:cs typeface="Barlow"/>
              <a:sym typeface="Barlow"/>
            </a:endParaRPr>
          </a:p>
        </p:txBody>
      </p:sp>
      <p:sp>
        <p:nvSpPr>
          <p:cNvPr id="754" name="Google Shape;754;p17"/>
          <p:cNvSpPr/>
          <p:nvPr/>
        </p:nvSpPr>
        <p:spPr>
          <a:xfrm>
            <a:off x="7429375" y="35147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5" name="Google Shape;755;p17"/>
          <p:cNvCxnSpPr/>
          <p:nvPr/>
        </p:nvCxnSpPr>
        <p:spPr>
          <a:xfrm>
            <a:off x="819859" y="1023756"/>
            <a:ext cx="15477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8"/>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Data Sources </a:t>
            </a:r>
            <a:endParaRPr/>
          </a:p>
        </p:txBody>
      </p:sp>
      <p:sp>
        <p:nvSpPr>
          <p:cNvPr id="761" name="Google Shape;761;p18"/>
          <p:cNvSpPr txBox="1"/>
          <p:nvPr>
            <p:ph idx="2" type="subTitle"/>
          </p:nvPr>
        </p:nvSpPr>
        <p:spPr>
          <a:xfrm>
            <a:off x="712565" y="1139048"/>
            <a:ext cx="7703999" cy="3156126"/>
          </a:xfrm>
          <a:prstGeom prst="rect">
            <a:avLst/>
          </a:prstGeom>
          <a:noFill/>
          <a:ln>
            <a:noFill/>
          </a:ln>
        </p:spPr>
        <p:txBody>
          <a:bodyPr anchorCtr="0" anchor="t" bIns="91425" lIns="91425" spcFirstLastPara="1" rIns="91425" wrap="square" tIns="91425">
            <a:noAutofit/>
          </a:bodyPr>
          <a:lstStyle/>
          <a:p>
            <a:pPr indent="-317500" lvl="0" marL="457200" rtl="0" algn="l">
              <a:lnSpc>
                <a:spcPct val="110000"/>
              </a:lnSpc>
              <a:spcBef>
                <a:spcPts val="0"/>
              </a:spcBef>
              <a:spcAft>
                <a:spcPts val="0"/>
              </a:spcAft>
              <a:buClr>
                <a:schemeClr val="dk1"/>
              </a:buClr>
              <a:buSzPts val="2025"/>
              <a:buFont typeface="Arial"/>
              <a:buChar char="•"/>
            </a:pPr>
            <a:r>
              <a:rPr b="0" i="1" lang="en-GB" sz="1350">
                <a:solidFill>
                  <a:srgbClr val="E4E4EE"/>
                </a:solidFill>
                <a:latin typeface="Barlow"/>
                <a:ea typeface="Barlow"/>
                <a:cs typeface="Barlow"/>
                <a:sym typeface="Barlow"/>
              </a:rPr>
              <a:t>For the Cyclistic bike-share case study, the data source used is the historical trip data provided by Cyclistic. The data includes information about bike trips taken by Cyclistic users over the previous 12 months </a:t>
            </a:r>
            <a:r>
              <a:rPr b="1" i="1" lang="en-GB" sz="1350">
                <a:solidFill>
                  <a:srgbClr val="E4E4EE"/>
                </a:solidFill>
                <a:latin typeface="Barlow"/>
                <a:ea typeface="Barlow"/>
                <a:cs typeface="Barlow"/>
                <a:sym typeface="Barlow"/>
              </a:rPr>
              <a:t>(April 2020-March 2021)</a:t>
            </a:r>
            <a:r>
              <a:rPr b="0" i="1" lang="en-GB" sz="1350">
                <a:solidFill>
                  <a:srgbClr val="E4E4EE"/>
                </a:solidFill>
                <a:latin typeface="Barlow"/>
                <a:ea typeface="Barlow"/>
                <a:cs typeface="Barlow"/>
                <a:sym typeface="Barlow"/>
              </a:rPr>
              <a:t>. </a:t>
            </a:r>
            <a:endParaRPr/>
          </a:p>
          <a:p>
            <a:pPr indent="0" lvl="0" marL="139700" rtl="0" algn="l">
              <a:lnSpc>
                <a:spcPct val="110000"/>
              </a:lnSpc>
              <a:spcBef>
                <a:spcPts val="0"/>
              </a:spcBef>
              <a:spcAft>
                <a:spcPts val="0"/>
              </a:spcAft>
              <a:buClr>
                <a:schemeClr val="dk1"/>
              </a:buClr>
              <a:buSzPts val="2025"/>
              <a:buNone/>
            </a:pPr>
            <a:r>
              <a:t/>
            </a:r>
            <a:endParaRPr b="0" i="1" sz="1350">
              <a:solidFill>
                <a:srgbClr val="E4E4EE"/>
              </a:solidFill>
              <a:latin typeface="Barlow"/>
              <a:ea typeface="Barlow"/>
              <a:cs typeface="Barlow"/>
              <a:sym typeface="Barlow"/>
            </a:endParaRPr>
          </a:p>
          <a:p>
            <a:pPr indent="-317500" lvl="0" marL="457200" rtl="0" algn="l">
              <a:lnSpc>
                <a:spcPct val="110000"/>
              </a:lnSpc>
              <a:spcBef>
                <a:spcPts val="0"/>
              </a:spcBef>
              <a:spcAft>
                <a:spcPts val="0"/>
              </a:spcAft>
              <a:buClr>
                <a:schemeClr val="dk1"/>
              </a:buClr>
              <a:buSzPts val="2025"/>
              <a:buFont typeface="Arial"/>
              <a:buChar char="•"/>
            </a:pPr>
            <a:r>
              <a:rPr b="0" i="1" lang="en-GB" sz="1350">
                <a:solidFill>
                  <a:srgbClr val="E4E4EE"/>
                </a:solidFill>
                <a:latin typeface="Barlow"/>
                <a:ea typeface="Barlow"/>
                <a:cs typeface="Barlow"/>
                <a:sym typeface="Barlow"/>
              </a:rPr>
              <a:t>The historical trip data is publicly available and has been made accessible for analysis purposes. However, it is important to note that the dataset does not include </a:t>
            </a:r>
            <a:r>
              <a:rPr b="1" i="1" lang="en-GB" sz="1350">
                <a:solidFill>
                  <a:srgbClr val="E4E4EE"/>
                </a:solidFill>
                <a:latin typeface="Barlow"/>
                <a:ea typeface="Barlow"/>
                <a:cs typeface="Barlow"/>
                <a:sym typeface="Barlow"/>
              </a:rPr>
              <a:t>personally identifiable information </a:t>
            </a:r>
            <a:r>
              <a:rPr b="0" i="1" lang="en-GB" sz="1350">
                <a:solidFill>
                  <a:srgbClr val="E4E4EE"/>
                </a:solidFill>
                <a:latin typeface="Barlow"/>
                <a:ea typeface="Barlow"/>
                <a:cs typeface="Barlow"/>
                <a:sym typeface="Barlow"/>
              </a:rPr>
              <a:t>(PII) of the riders, such as credit card numbers or specific user details.</a:t>
            </a:r>
            <a:endParaRPr/>
          </a:p>
          <a:p>
            <a:pPr indent="-157162" lvl="0" marL="425450" rtl="0" algn="l">
              <a:lnSpc>
                <a:spcPct val="110000"/>
              </a:lnSpc>
              <a:spcBef>
                <a:spcPts val="0"/>
              </a:spcBef>
              <a:spcAft>
                <a:spcPts val="0"/>
              </a:spcAft>
              <a:buClr>
                <a:schemeClr val="dk1"/>
              </a:buClr>
              <a:buSzPts val="2025"/>
              <a:buFont typeface="Arial"/>
              <a:buNone/>
            </a:pPr>
            <a:r>
              <a:t/>
            </a:r>
            <a:endParaRPr b="0" i="1" sz="1350">
              <a:solidFill>
                <a:srgbClr val="E4E4EE"/>
              </a:solidFill>
              <a:latin typeface="Barlow"/>
              <a:ea typeface="Barlow"/>
              <a:cs typeface="Barlow"/>
              <a:sym typeface="Barlow"/>
            </a:endParaRPr>
          </a:p>
          <a:p>
            <a:pPr indent="-317500" lvl="0" marL="457200" rtl="0" algn="l">
              <a:lnSpc>
                <a:spcPct val="110000"/>
              </a:lnSpc>
              <a:spcBef>
                <a:spcPts val="0"/>
              </a:spcBef>
              <a:spcAft>
                <a:spcPts val="0"/>
              </a:spcAft>
              <a:buClr>
                <a:schemeClr val="dk1"/>
              </a:buClr>
              <a:buSzPts val="2025"/>
              <a:buFont typeface="Arial"/>
              <a:buChar char="•"/>
            </a:pPr>
            <a:r>
              <a:rPr b="0" i="1" lang="en-GB" sz="1350">
                <a:solidFill>
                  <a:srgbClr val="E4E4EE"/>
                </a:solidFill>
                <a:latin typeface="Barlow"/>
                <a:ea typeface="Barlow"/>
                <a:cs typeface="Barlow"/>
                <a:sym typeface="Barlow"/>
              </a:rPr>
              <a:t>The dataset consists of multiple files in CSV and Excel formats, representing different time periods or segments of the data. These files need to be downloaded and stored appropriately for further analysis.</a:t>
            </a:r>
            <a:endParaRPr/>
          </a:p>
          <a:p>
            <a:pPr indent="-157162" lvl="0" marL="425450" rtl="0" algn="l">
              <a:lnSpc>
                <a:spcPct val="110000"/>
              </a:lnSpc>
              <a:spcBef>
                <a:spcPts val="0"/>
              </a:spcBef>
              <a:spcAft>
                <a:spcPts val="0"/>
              </a:spcAft>
              <a:buClr>
                <a:schemeClr val="dk1"/>
              </a:buClr>
              <a:buSzPts val="2025"/>
              <a:buFont typeface="Arial"/>
              <a:buNone/>
            </a:pPr>
            <a:r>
              <a:t/>
            </a:r>
            <a:endParaRPr b="0" i="1" sz="1350">
              <a:solidFill>
                <a:srgbClr val="E4E4EE"/>
              </a:solidFill>
              <a:latin typeface="Barlow"/>
              <a:ea typeface="Barlow"/>
              <a:cs typeface="Barlow"/>
              <a:sym typeface="Barlow"/>
            </a:endParaRPr>
          </a:p>
          <a:p>
            <a:pPr indent="-317500" lvl="0" marL="457200" rtl="0" algn="l">
              <a:lnSpc>
                <a:spcPct val="110000"/>
              </a:lnSpc>
              <a:spcBef>
                <a:spcPts val="0"/>
              </a:spcBef>
              <a:spcAft>
                <a:spcPts val="0"/>
              </a:spcAft>
              <a:buClr>
                <a:schemeClr val="dk1"/>
              </a:buClr>
              <a:buSzPts val="2025"/>
              <a:buFont typeface="Arial"/>
              <a:buChar char="•"/>
            </a:pPr>
            <a:r>
              <a:rPr b="0" i="1" lang="en-GB" sz="1350">
                <a:solidFill>
                  <a:srgbClr val="E4E4EE"/>
                </a:solidFill>
                <a:latin typeface="Barlow"/>
                <a:ea typeface="Barlow"/>
                <a:cs typeface="Barlow"/>
                <a:sym typeface="Barlow"/>
              </a:rPr>
              <a:t>It's worth mentioning that the data provided for this case study is fictional and has been created by </a:t>
            </a:r>
            <a:r>
              <a:rPr b="1" i="1" lang="en-GB" sz="1350">
                <a:solidFill>
                  <a:srgbClr val="E4E4EE"/>
                </a:solidFill>
                <a:latin typeface="Barlow"/>
                <a:ea typeface="Barlow"/>
                <a:cs typeface="Barlow"/>
                <a:sym typeface="Barlow"/>
              </a:rPr>
              <a:t>Motivate International Inc</a:t>
            </a:r>
            <a:r>
              <a:rPr b="0" i="1" lang="en-GB" sz="1350">
                <a:solidFill>
                  <a:srgbClr val="E4E4EE"/>
                </a:solidFill>
                <a:latin typeface="Barlow"/>
                <a:ea typeface="Barlow"/>
                <a:cs typeface="Barlow"/>
                <a:sym typeface="Barlow"/>
              </a:rPr>
              <a:t>. for educational purposes.</a:t>
            </a:r>
            <a:endParaRPr/>
          </a:p>
        </p:txBody>
      </p:sp>
      <p:sp>
        <p:nvSpPr>
          <p:cNvPr id="762" name="Google Shape;762;p18"/>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3" name="Google Shape;763;p18"/>
          <p:cNvCxnSpPr/>
          <p:nvPr/>
        </p:nvCxnSpPr>
        <p:spPr>
          <a:xfrm>
            <a:off x="812425" y="1038625"/>
            <a:ext cx="15477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9"/>
          <p:cNvSpPr txBox="1"/>
          <p:nvPr>
            <p:ph type="title"/>
          </p:nvPr>
        </p:nvSpPr>
        <p:spPr>
          <a:xfrm>
            <a:off x="720000" y="565829"/>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Business Objectives</a:t>
            </a:r>
            <a:endParaRPr/>
          </a:p>
        </p:txBody>
      </p:sp>
      <p:sp>
        <p:nvSpPr>
          <p:cNvPr id="769" name="Google Shape;769;p19"/>
          <p:cNvSpPr txBox="1"/>
          <p:nvPr>
            <p:ph idx="3" type="subTitle"/>
          </p:nvPr>
        </p:nvSpPr>
        <p:spPr>
          <a:xfrm>
            <a:off x="526717" y="1716002"/>
            <a:ext cx="2365170" cy="1236762"/>
          </a:xfrm>
          <a:prstGeom prst="rect">
            <a:avLst/>
          </a:prstGeom>
          <a:noFill/>
          <a:ln>
            <a:noFill/>
          </a:ln>
        </p:spPr>
        <p:txBody>
          <a:bodyPr anchorCtr="0" anchor="b" bIns="91425" lIns="91425" spcFirstLastPara="1" rIns="91425" wrap="square" tIns="91425">
            <a:noAutofit/>
          </a:bodyPr>
          <a:lstStyle/>
          <a:p>
            <a:pPr indent="0" lvl="0" marL="0" rtl="0" algn="l">
              <a:lnSpc>
                <a:spcPct val="125000"/>
              </a:lnSpc>
              <a:spcBef>
                <a:spcPts val="0"/>
              </a:spcBef>
              <a:spcAft>
                <a:spcPts val="0"/>
              </a:spcAft>
              <a:buSzPts val="2400"/>
              <a:buNone/>
            </a:pPr>
            <a:r>
              <a:rPr lang="en-GB" sz="1600"/>
              <a:t>1. How do annual members and casual riders use Cyclistic bikes differently?</a:t>
            </a:r>
            <a:endParaRPr sz="1600"/>
          </a:p>
        </p:txBody>
      </p:sp>
      <p:sp>
        <p:nvSpPr>
          <p:cNvPr id="770" name="Google Shape;770;p19"/>
          <p:cNvSpPr txBox="1"/>
          <p:nvPr>
            <p:ph idx="4" type="subTitle"/>
          </p:nvPr>
        </p:nvSpPr>
        <p:spPr>
          <a:xfrm>
            <a:off x="5825754" y="1862801"/>
            <a:ext cx="2852095" cy="1088554"/>
          </a:xfrm>
          <a:prstGeom prst="rect">
            <a:avLst/>
          </a:prstGeom>
          <a:noFill/>
          <a:ln>
            <a:noFill/>
          </a:ln>
        </p:spPr>
        <p:txBody>
          <a:bodyPr anchorCtr="0" anchor="b" bIns="91425" lIns="91425" spcFirstLastPara="1" rIns="91425" wrap="square" tIns="91425">
            <a:noAutofit/>
          </a:bodyPr>
          <a:lstStyle/>
          <a:p>
            <a:pPr indent="0" lvl="0" marL="0" rtl="0" algn="l">
              <a:lnSpc>
                <a:spcPct val="125000"/>
              </a:lnSpc>
              <a:spcBef>
                <a:spcPts val="0"/>
              </a:spcBef>
              <a:spcAft>
                <a:spcPts val="0"/>
              </a:spcAft>
              <a:buSzPts val="2400"/>
              <a:buNone/>
            </a:pPr>
            <a:r>
              <a:rPr lang="en-GB" sz="1600"/>
              <a:t>3. How can Cyclistic use digital media to influence casual riders to become members?</a:t>
            </a:r>
            <a:endParaRPr sz="1600"/>
          </a:p>
        </p:txBody>
      </p:sp>
      <p:sp>
        <p:nvSpPr>
          <p:cNvPr id="771" name="Google Shape;771;p19"/>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9"/>
          <p:cNvSpPr txBox="1"/>
          <p:nvPr/>
        </p:nvSpPr>
        <p:spPr>
          <a:xfrm>
            <a:off x="3129774" y="1864210"/>
            <a:ext cx="2497874" cy="843982"/>
          </a:xfrm>
          <a:prstGeom prst="rect">
            <a:avLst/>
          </a:prstGeom>
          <a:noFill/>
          <a:ln>
            <a:noFill/>
          </a:ln>
        </p:spPr>
        <p:txBody>
          <a:bodyPr anchorCtr="0" anchor="b" bIns="91425" lIns="91425" spcFirstLastPara="1" rIns="91425" wrap="square" tIns="91425">
            <a:noAutofit/>
          </a:bodyPr>
          <a:lstStyle/>
          <a:p>
            <a:pPr indent="0" lvl="0" marL="0" marR="0" rtl="0" algn="l">
              <a:lnSpc>
                <a:spcPct val="125000"/>
              </a:lnSpc>
              <a:spcBef>
                <a:spcPts val="0"/>
              </a:spcBef>
              <a:spcAft>
                <a:spcPts val="0"/>
              </a:spcAft>
              <a:buClr>
                <a:schemeClr val="dk1"/>
              </a:buClr>
              <a:buSzPts val="2400"/>
              <a:buFont typeface="Epilogue"/>
              <a:buNone/>
            </a:pPr>
            <a:r>
              <a:rPr b="1" i="0" lang="en-GB" sz="1600" u="none" cap="none" strike="noStrike">
                <a:solidFill>
                  <a:schemeClr val="dk2"/>
                </a:solidFill>
                <a:latin typeface="Epilogue"/>
                <a:ea typeface="Epilogue"/>
                <a:cs typeface="Epilogue"/>
                <a:sym typeface="Epilogue"/>
              </a:rPr>
              <a:t>2. Why would casual riders buy Cyclistic Annual Memberships? </a:t>
            </a:r>
            <a:endParaRPr/>
          </a:p>
        </p:txBody>
      </p:sp>
      <p:cxnSp>
        <p:nvCxnSpPr>
          <p:cNvPr id="773" name="Google Shape;773;p19"/>
          <p:cNvCxnSpPr/>
          <p:nvPr/>
        </p:nvCxnSpPr>
        <p:spPr>
          <a:xfrm>
            <a:off x="2633791" y="1068361"/>
            <a:ext cx="15477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20"/>
          <p:cNvSpPr txBox="1"/>
          <p:nvPr>
            <p:ph type="title"/>
          </p:nvPr>
        </p:nvSpPr>
        <p:spPr>
          <a:xfrm>
            <a:off x="727436" y="1725913"/>
            <a:ext cx="7704000" cy="17238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3600"/>
              <a:t>How do </a:t>
            </a:r>
            <a:r>
              <a:rPr i="1" lang="en-GB" sz="3600"/>
              <a:t>annual</a:t>
            </a:r>
            <a:r>
              <a:rPr lang="en-GB" sz="3600"/>
              <a:t> members and casual riders use Cyclistic bikes differently?</a:t>
            </a:r>
            <a:endParaRPr sz="3200"/>
          </a:p>
        </p:txBody>
      </p:sp>
      <p:sp>
        <p:nvSpPr>
          <p:cNvPr id="779" name="Google Shape;779;p20"/>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1"/>
          <p:cNvSpPr txBox="1"/>
          <p:nvPr>
            <p:ph idx="4" type="subTitle"/>
          </p:nvPr>
        </p:nvSpPr>
        <p:spPr>
          <a:xfrm>
            <a:off x="947041" y="3578518"/>
            <a:ext cx="2291100" cy="88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b="0" i="0" lang="en-GB">
                <a:solidFill>
                  <a:srgbClr val="D1D5DB"/>
                </a:solidFill>
                <a:latin typeface="Barlow"/>
                <a:ea typeface="Barlow"/>
                <a:cs typeface="Barlow"/>
                <a:sym typeface="Barlow"/>
              </a:rPr>
              <a:t>Occasional users who rent bikes without a long-term commitment.</a:t>
            </a:r>
            <a:endParaRPr>
              <a:latin typeface="Barlow"/>
              <a:ea typeface="Barlow"/>
              <a:cs typeface="Barlow"/>
              <a:sym typeface="Barlow"/>
            </a:endParaRPr>
          </a:p>
        </p:txBody>
      </p:sp>
      <p:sp>
        <p:nvSpPr>
          <p:cNvPr id="785" name="Google Shape;785;p21"/>
          <p:cNvSpPr txBox="1"/>
          <p:nvPr>
            <p:ph idx="5" type="subTitle"/>
          </p:nvPr>
        </p:nvSpPr>
        <p:spPr>
          <a:xfrm>
            <a:off x="947041" y="3127090"/>
            <a:ext cx="2291100" cy="505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GB"/>
              <a:t>Casuals</a:t>
            </a:r>
            <a:endParaRPr/>
          </a:p>
        </p:txBody>
      </p:sp>
      <p:sp>
        <p:nvSpPr>
          <p:cNvPr id="786" name="Google Shape;786;p21"/>
          <p:cNvSpPr/>
          <p:nvPr/>
        </p:nvSpPr>
        <p:spPr>
          <a:xfrm>
            <a:off x="1299942" y="1381655"/>
            <a:ext cx="1585615" cy="1585615"/>
          </a:xfrm>
          <a:prstGeom prst="donut">
            <a:avLst>
              <a:gd fmla="val 1193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1"/>
          <p:cNvSpPr/>
          <p:nvPr/>
        </p:nvSpPr>
        <p:spPr>
          <a:xfrm flipH="1">
            <a:off x="1291199" y="1372912"/>
            <a:ext cx="1602784" cy="1602784"/>
          </a:xfrm>
          <a:prstGeom prst="blockArc">
            <a:avLst>
              <a:gd fmla="val 7616475" name="adj1"/>
              <a:gd fmla="val 16256715" name="adj2"/>
              <a:gd fmla="val 12710" name="adj3"/>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1"/>
          <p:cNvSpPr txBox="1"/>
          <p:nvPr>
            <p:ph idx="9" type="title"/>
          </p:nvPr>
        </p:nvSpPr>
        <p:spPr>
          <a:xfrm>
            <a:off x="720000" y="50598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Executive Summary</a:t>
            </a:r>
            <a:endParaRPr/>
          </a:p>
        </p:txBody>
      </p:sp>
      <p:sp>
        <p:nvSpPr>
          <p:cNvPr id="789" name="Google Shape;789;p21"/>
          <p:cNvSpPr txBox="1"/>
          <p:nvPr>
            <p:ph idx="3" type="title"/>
          </p:nvPr>
        </p:nvSpPr>
        <p:spPr>
          <a:xfrm>
            <a:off x="1393741" y="1921553"/>
            <a:ext cx="1397700" cy="50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GB"/>
              <a:t>41%</a:t>
            </a:r>
            <a:endParaRPr/>
          </a:p>
        </p:txBody>
      </p:sp>
      <p:sp>
        <p:nvSpPr>
          <p:cNvPr id="790" name="Google Shape;790;p21"/>
          <p:cNvSpPr/>
          <p:nvPr/>
        </p:nvSpPr>
        <p:spPr>
          <a:xfrm>
            <a:off x="3694360" y="2012524"/>
            <a:ext cx="1719599" cy="54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3"/>
                </a:solidFill>
                <a:latin typeface="Barlow"/>
                <a:ea typeface="Barlow"/>
                <a:cs typeface="Barlow"/>
                <a:sym typeface="Barlow"/>
              </a:rPr>
              <a:t>13,76,160</a:t>
            </a:r>
            <a:endParaRPr b="0" i="0" sz="1400" u="none" cap="none" strike="noStrike">
              <a:solidFill>
                <a:schemeClr val="accent3"/>
              </a:solidFill>
              <a:latin typeface="Barlow"/>
              <a:ea typeface="Barlow"/>
              <a:cs typeface="Barlow"/>
              <a:sym typeface="Barlow"/>
            </a:endParaRPr>
          </a:p>
        </p:txBody>
      </p:sp>
      <p:sp>
        <p:nvSpPr>
          <p:cNvPr id="791" name="Google Shape;791;p21"/>
          <p:cNvSpPr txBox="1"/>
          <p:nvPr/>
        </p:nvSpPr>
        <p:spPr>
          <a:xfrm>
            <a:off x="4199830" y="1450978"/>
            <a:ext cx="66294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Epilogue"/>
                <a:ea typeface="Epilogue"/>
                <a:cs typeface="Epilogue"/>
                <a:sym typeface="Epilogue"/>
              </a:rPr>
              <a:t>Total </a:t>
            </a:r>
            <a:endParaRPr/>
          </a:p>
          <a:p>
            <a:pPr indent="0" lvl="0" marL="0" marR="0" rtl="0" algn="ctr">
              <a:lnSpc>
                <a:spcPct val="100000"/>
              </a:lnSpc>
              <a:spcBef>
                <a:spcPts val="0"/>
              </a:spcBef>
              <a:spcAft>
                <a:spcPts val="0"/>
              </a:spcAft>
              <a:buNone/>
            </a:pPr>
            <a:r>
              <a:rPr b="0" i="0" lang="en-GB" sz="1400" u="none" cap="none" strike="noStrike">
                <a:solidFill>
                  <a:schemeClr val="dk1"/>
                </a:solidFill>
                <a:latin typeface="Epilogue"/>
                <a:ea typeface="Epilogue"/>
                <a:cs typeface="Epilogue"/>
                <a:sym typeface="Epilogue"/>
              </a:rPr>
              <a:t>Trips</a:t>
            </a:r>
            <a:endParaRPr/>
          </a:p>
        </p:txBody>
      </p:sp>
      <p:sp>
        <p:nvSpPr>
          <p:cNvPr id="792" name="Google Shape;792;p21"/>
          <p:cNvSpPr txBox="1"/>
          <p:nvPr/>
        </p:nvSpPr>
        <p:spPr>
          <a:xfrm>
            <a:off x="6651639" y="1273860"/>
            <a:ext cx="109862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Epilogue"/>
                <a:ea typeface="Epilogue"/>
                <a:cs typeface="Epilogue"/>
                <a:sym typeface="Epilogue"/>
              </a:rPr>
              <a:t>Average Trip Duration</a:t>
            </a:r>
            <a:endParaRPr/>
          </a:p>
        </p:txBody>
      </p:sp>
      <p:sp>
        <p:nvSpPr>
          <p:cNvPr id="793" name="Google Shape;793;p21"/>
          <p:cNvSpPr/>
          <p:nvPr/>
        </p:nvSpPr>
        <p:spPr>
          <a:xfrm>
            <a:off x="6341149" y="2013801"/>
            <a:ext cx="1719599" cy="54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3"/>
                </a:solidFill>
                <a:latin typeface="Barlow"/>
                <a:ea typeface="Barlow"/>
                <a:cs typeface="Barlow"/>
                <a:sym typeface="Barlow"/>
              </a:rPr>
              <a:t>36 Minutes</a:t>
            </a:r>
            <a:endParaRPr b="0" i="0" sz="1400" u="none" cap="none" strike="noStrike">
              <a:solidFill>
                <a:schemeClr val="accent3"/>
              </a:solidFill>
              <a:latin typeface="Barlow"/>
              <a:ea typeface="Barlow"/>
              <a:cs typeface="Barlow"/>
              <a:sym typeface="Barlow"/>
            </a:endParaRPr>
          </a:p>
        </p:txBody>
      </p:sp>
      <p:sp>
        <p:nvSpPr>
          <p:cNvPr id="794" name="Google Shape;794;p21"/>
          <p:cNvSpPr txBox="1"/>
          <p:nvPr/>
        </p:nvSpPr>
        <p:spPr>
          <a:xfrm>
            <a:off x="5510469" y="2769238"/>
            <a:ext cx="83067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Epilogue"/>
                <a:ea typeface="Epilogue"/>
                <a:cs typeface="Epilogue"/>
                <a:sym typeface="Epilogue"/>
              </a:rPr>
              <a:t>Peak Month</a:t>
            </a:r>
            <a:endParaRPr/>
          </a:p>
        </p:txBody>
      </p:sp>
      <p:sp>
        <p:nvSpPr>
          <p:cNvPr id="795" name="Google Shape;795;p21"/>
          <p:cNvSpPr/>
          <p:nvPr/>
        </p:nvSpPr>
        <p:spPr>
          <a:xfrm>
            <a:off x="5066008" y="3305968"/>
            <a:ext cx="1719599" cy="54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3"/>
                </a:solidFill>
                <a:latin typeface="Barlow"/>
                <a:ea typeface="Barlow"/>
                <a:cs typeface="Barlow"/>
                <a:sym typeface="Barlow"/>
              </a:rPr>
              <a:t>August</a:t>
            </a:r>
            <a:endParaRPr b="0" i="0" sz="1400" u="none" cap="none" strike="noStrike">
              <a:solidFill>
                <a:schemeClr val="accent3"/>
              </a:solidFill>
              <a:latin typeface="Barlow"/>
              <a:ea typeface="Barlow"/>
              <a:cs typeface="Barlow"/>
              <a:sym typeface="Barlow"/>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lusions and Recommendations: A Summary of Key Findings for College by Slidesgo">
  <a:themeElements>
    <a:clrScheme name="Simple Light">
      <a:dk1>
        <a:srgbClr val="FFFFFF"/>
      </a:dk1>
      <a:lt1>
        <a:srgbClr val="211F34"/>
      </a:lt1>
      <a:dk2>
        <a:srgbClr val="818FF9"/>
      </a:dk2>
      <a:lt2>
        <a:srgbClr val="FFDE6F"/>
      </a:lt2>
      <a:accent1>
        <a:srgbClr val="5C6ACF"/>
      </a:accent1>
      <a:accent2>
        <a:srgbClr val="F3B0F3"/>
      </a:accent2>
      <a:accent3>
        <a:srgbClr val="2E2D4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